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BC52C77-AFF9-4B03-80E3-F9BBCE5DB103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F1909D-DD23-4AD7-A594-E59DC84193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brnadzor.gov.ru/" TargetMode="External"/><Relationship Id="rId2" Type="http://schemas.openxmlformats.org/officeDocument/2006/relationships/hyperlink" Target="http://ege.edu.ru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fipi.ru/content/otkrvtyy-bank-zadaniv-ege" TargetMode="External"/><Relationship Id="rId4" Type="http://schemas.openxmlformats.org/officeDocument/2006/relationships/hyperlink" Target="http://&#1084;&#1080;&#1085;&#1086;&#1073;&#1088;&#1085;&#1072;&#1091;&#1082;&#1080;.&#1088;&#1092;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19400"/>
            <a:ext cx="8143932" cy="33242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ЕГЭ – основная форма государственной итоговой аттестации по образовательным программам среднего общего образования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Сдаем ЕГЭ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Неудовлетворительные результаты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«неуд» 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по одному обязательному предмету</a:t>
            </a:r>
            <a:r>
              <a:rPr lang="ru-RU" dirty="0" smtClean="0"/>
              <a:t>:</a:t>
            </a:r>
          </a:p>
          <a:p>
            <a:pPr algn="ctr">
              <a:buNone/>
            </a:pPr>
            <a:r>
              <a:rPr lang="ru-RU" dirty="0" smtClean="0"/>
              <a:t> повторно сдаем  этот экзамен</a:t>
            </a:r>
          </a:p>
          <a:p>
            <a:pPr algn="ctr">
              <a:buNone/>
            </a:pPr>
            <a:r>
              <a:rPr lang="ru-RU" dirty="0" smtClean="0"/>
              <a:t>в текущем году</a:t>
            </a:r>
          </a:p>
          <a:p>
            <a:pPr algn="ctr">
              <a:buNone/>
            </a:pPr>
            <a:r>
              <a:rPr lang="ru-RU" dirty="0" smtClean="0"/>
              <a:t>в дополнительные сроки</a:t>
            </a:r>
          </a:p>
          <a:p>
            <a:pPr algn="ctr">
              <a:buNone/>
            </a:pPr>
            <a:r>
              <a:rPr lang="ru-RU" dirty="0" smtClean="0"/>
              <a:t>(</a:t>
            </a:r>
            <a:r>
              <a:rPr lang="ru-RU" dirty="0" err="1" smtClean="0"/>
              <a:t>=Казань</a:t>
            </a:r>
            <a:r>
              <a:rPr lang="ru-RU" dirty="0" smtClean="0"/>
              <a:t>)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Повторно получил «неуд»:</a:t>
            </a:r>
          </a:p>
          <a:p>
            <a:pPr algn="ctr">
              <a:buNone/>
            </a:pPr>
            <a:r>
              <a:rPr lang="ru-RU" dirty="0" smtClean="0"/>
              <a:t>сдаем </a:t>
            </a:r>
            <a:r>
              <a:rPr lang="ru-RU" dirty="0" smtClean="0">
                <a:solidFill>
                  <a:srgbClr val="C00000"/>
                </a:solidFill>
              </a:rPr>
              <a:t>не ранее 1 сентября </a:t>
            </a:r>
            <a:r>
              <a:rPr lang="ru-RU" dirty="0" smtClean="0"/>
              <a:t>текущего года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«неуд»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по двум обязательным предметам:</a:t>
            </a:r>
          </a:p>
          <a:p>
            <a:pPr algn="ctr"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dirty="0" smtClean="0"/>
              <a:t>сдаем</a:t>
            </a:r>
            <a:r>
              <a:rPr lang="ru-RU" dirty="0" smtClean="0">
                <a:solidFill>
                  <a:srgbClr val="C00000"/>
                </a:solidFill>
              </a:rPr>
              <a:t> не ранее 1 сентября текущего года</a:t>
            </a:r>
          </a:p>
          <a:p>
            <a:pPr algn="ctr"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«Неуд» -предметы по выбору:  </a:t>
            </a:r>
          </a:p>
          <a:p>
            <a:pPr algn="ctr">
              <a:buNone/>
            </a:pPr>
            <a:r>
              <a:rPr lang="ru-RU" dirty="0" smtClean="0"/>
              <a:t>сдаем только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в следующем году!!!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28596" y="2819400"/>
            <a:ext cx="8215370" cy="325280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Подается в течение </a:t>
            </a:r>
            <a:r>
              <a:rPr lang="ru-RU" sz="1800" dirty="0" smtClean="0">
                <a:solidFill>
                  <a:srgbClr val="FF0000"/>
                </a:solidFill>
              </a:rPr>
              <a:t>2х рабочих дней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после официального объявления результатов экзамена.</a:t>
            </a: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Конфликтная комиссия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рассматривает апелляцию 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не более 4храбочих дней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с момента ее подачи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Апелляция о несогласии с результатами ЕГЭ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Информация о ЕГЭ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Информационный портал ЕГЭ </a:t>
            </a:r>
          </a:p>
          <a:p>
            <a:pPr>
              <a:buNone/>
            </a:pPr>
            <a:r>
              <a:rPr lang="ru-RU" b="1" dirty="0" smtClean="0">
                <a:hlinkClick r:id="rId2"/>
              </a:rPr>
              <a:t> http://ege.edu.ru/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(также можно знакомиться с результатами ЕГЭ)</a:t>
            </a:r>
          </a:p>
          <a:p>
            <a:r>
              <a:rPr lang="ru-RU" dirty="0" smtClean="0"/>
              <a:t>Официальный сайт </a:t>
            </a:r>
            <a:r>
              <a:rPr lang="ru-RU" dirty="0" err="1" smtClean="0"/>
              <a:t>Рособрнадзора</a:t>
            </a:r>
            <a:r>
              <a:rPr lang="ru-RU" dirty="0" smtClean="0"/>
              <a:t> </a:t>
            </a:r>
            <a:r>
              <a:rPr lang="ru-RU" b="1" dirty="0" smtClean="0">
                <a:hlinkClick r:id="rId3"/>
              </a:rPr>
              <a:t>http://obrnadzor.gov.ru/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Официальный сайт </a:t>
            </a:r>
            <a:r>
              <a:rPr lang="ru-RU" dirty="0" err="1" smtClean="0"/>
              <a:t>Минобрнауки</a:t>
            </a:r>
            <a:r>
              <a:rPr lang="ru-RU" dirty="0" smtClean="0"/>
              <a:t> России </a:t>
            </a:r>
          </a:p>
          <a:p>
            <a:pPr>
              <a:buNone/>
            </a:pPr>
            <a:r>
              <a:rPr lang="ru-RU" b="1" dirty="0" smtClean="0">
                <a:hlinkClick r:id="rId4"/>
              </a:rPr>
              <a:t>http</a:t>
            </a:r>
            <a:r>
              <a:rPr lang="ru-RU" b="1" u="sng" dirty="0" smtClean="0">
                <a:hlinkClick r:id="rId4"/>
              </a:rPr>
              <a:t>://минобрнауки.рф/</a:t>
            </a:r>
            <a:endParaRPr lang="ru-RU" dirty="0" smtClean="0"/>
          </a:p>
          <a:p>
            <a:r>
              <a:rPr lang="ru-RU" dirty="0" smtClean="0"/>
              <a:t>Открытый банк заданий ЕГЭ: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u="sng" dirty="0" smtClean="0">
                <a:hlinkClick r:id="rId5"/>
              </a:rPr>
              <a:t>http://www.fipi.ru/content/otkrvtyy-bank-zadaniv-ege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ЕГЭ сдадим!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sz="48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Спасибо за внимание!</a:t>
            </a:r>
          </a:p>
          <a:p>
            <a:pPr algn="ctr"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Тел. </a:t>
            </a:r>
          </a:p>
          <a:p>
            <a:pPr algn="ctr">
              <a:buNone/>
            </a:pPr>
            <a:r>
              <a:rPr lang="ru-RU" sz="2800" dirty="0" err="1" smtClean="0">
                <a:solidFill>
                  <a:srgbClr val="002060"/>
                </a:solidFill>
              </a:rPr>
              <a:t>Эльмира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Радиковна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Файзрахманова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48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Общая информация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Сроки и расписание проведения ЕГЭ устанавливает </a:t>
            </a:r>
            <a:r>
              <a:rPr lang="ru-RU" sz="3600" dirty="0" err="1" smtClean="0"/>
              <a:t>Минобрнауки</a:t>
            </a:r>
            <a:r>
              <a:rPr lang="ru-RU" sz="3600" dirty="0" smtClean="0"/>
              <a:t> России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</a:t>
            </a:r>
            <a:r>
              <a:rPr lang="ru-RU" b="1" dirty="0" smtClean="0">
                <a:solidFill>
                  <a:srgbClr val="FF0000"/>
                </a:solidFill>
              </a:rPr>
              <a:t>Допускаются к ЕГЭ:</a:t>
            </a:r>
          </a:p>
          <a:p>
            <a:pPr algn="ctr"/>
            <a:r>
              <a:rPr lang="ru-RU" dirty="0" smtClean="0"/>
              <a:t>Учащиеся не имеющие академической </a:t>
            </a:r>
            <a:r>
              <a:rPr lang="ru-RU" dirty="0" err="1" smtClean="0"/>
              <a:t>задолжности</a:t>
            </a:r>
            <a:r>
              <a:rPr lang="ru-RU" dirty="0" smtClean="0"/>
              <a:t> и в полном объеме выполнившие учебный план;</a:t>
            </a:r>
          </a:p>
          <a:p>
            <a:pPr algn="ctr"/>
            <a:r>
              <a:rPr lang="ru-RU" dirty="0" smtClean="0"/>
              <a:t>Успешно написавшие итоговое сочинение</a:t>
            </a:r>
          </a:p>
          <a:p>
            <a:pPr algn="ctr"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6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декабря </a:t>
            </a:r>
            <a:r>
              <a:rPr lang="ru-RU" b="1" dirty="0" smtClean="0">
                <a:solidFill>
                  <a:srgbClr val="FF0000"/>
                </a:solidFill>
              </a:rPr>
              <a:t>201</a:t>
            </a:r>
            <a:r>
              <a:rPr lang="en-US" b="1" dirty="0" smtClean="0">
                <a:solidFill>
                  <a:srgbClr val="FF0000"/>
                </a:solidFill>
              </a:rPr>
              <a:t>7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года,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7 </a:t>
            </a:r>
            <a:r>
              <a:rPr lang="ru-RU" b="1" dirty="0" smtClean="0">
                <a:solidFill>
                  <a:srgbClr val="FF0000"/>
                </a:solidFill>
              </a:rPr>
              <a:t>февраля</a:t>
            </a:r>
            <a:r>
              <a:rPr lang="en-US" b="1" dirty="0" smtClean="0">
                <a:solidFill>
                  <a:srgbClr val="FF0000"/>
                </a:solidFill>
              </a:rPr>
              <a:t> 2018 </a:t>
            </a:r>
            <a:r>
              <a:rPr lang="ru-RU" b="1" dirty="0" smtClean="0">
                <a:solidFill>
                  <a:srgbClr val="FF0000"/>
                </a:solidFill>
              </a:rPr>
              <a:t>года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и мая)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Итоговое    сочинение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Первым обязательным условием является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Итоговое сочинение </a:t>
            </a:r>
            <a:r>
              <a:rPr lang="ru-RU" dirty="0" smtClean="0"/>
              <a:t>(изложение –</a:t>
            </a:r>
          </a:p>
          <a:p>
            <a:pPr algn="ctr">
              <a:buNone/>
            </a:pPr>
            <a:r>
              <a:rPr lang="ru-RU" dirty="0" smtClean="0"/>
              <a:t>дети с ОВЗ).</a:t>
            </a:r>
          </a:p>
          <a:p>
            <a:pPr algn="ctr">
              <a:buNone/>
            </a:pPr>
            <a:r>
              <a:rPr lang="ru-RU" dirty="0" smtClean="0"/>
              <a:t>Оценивание – </a:t>
            </a:r>
          </a:p>
          <a:p>
            <a:pPr algn="ctr">
              <a:buNone/>
            </a:pPr>
            <a:r>
              <a:rPr lang="ru-RU" dirty="0" smtClean="0"/>
              <a:t>«зачет»\ «незачет»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3 ч.55 мин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Это допуск к ЕГЭ!!!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Направления итогового сочинения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dirty="0" smtClean="0">
                <a:solidFill>
                  <a:srgbClr val="C00000"/>
                </a:solidFill>
              </a:rPr>
              <a:t>Верность и измена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dirty="0" smtClean="0">
                <a:solidFill>
                  <a:srgbClr val="C00000"/>
                </a:solidFill>
              </a:rPr>
              <a:t>Равнодушие и отзывчивость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dirty="0" smtClean="0">
                <a:solidFill>
                  <a:srgbClr val="C00000"/>
                </a:solidFill>
              </a:rPr>
              <a:t>Цели и средства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dirty="0" smtClean="0">
                <a:solidFill>
                  <a:srgbClr val="C00000"/>
                </a:solidFill>
              </a:rPr>
              <a:t>Смелость и трусость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dirty="0" smtClean="0">
                <a:solidFill>
                  <a:srgbClr val="C00000"/>
                </a:solidFill>
              </a:rPr>
              <a:t>Человек и общество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Подача заявления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февраля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школе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выпускник должен написать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заявление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 котором указывает выбор учебных предметов, уровень по математике (профильный или базовый). Дети с ограниченными возможностями здоровья могут выбрать ГВЭ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После 1 февраля 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выпускник 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перечень предметов 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дополнить 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не сможет!!!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Предметы ЕГЭ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Обязательные предметы: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Русский язык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Математика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Уровень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профильный и (или) базовый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Предметы по выбору: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Обществознание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Физика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Биология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Химия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История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Литература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Информатика и ИКТ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География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Иностранные языки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Продолжительность ЕГЭ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3 часа 55 минут</a:t>
            </a: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Математика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Физика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Информатика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Литература </a:t>
            </a:r>
          </a:p>
          <a:p>
            <a:pPr algn="ctr">
              <a:buNone/>
            </a:pP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3 часа 30 минут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Русский язык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Обществознание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История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3 часа 00 минут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Биология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География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Химия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Английский язык</a:t>
            </a:r>
          </a:p>
          <a:p>
            <a:pPr algn="ctr">
              <a:buNone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ВАЖНО!!!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Разрешено:</a:t>
            </a:r>
          </a:p>
          <a:p>
            <a:pPr algn="ctr">
              <a:buNone/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Гелевая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ручка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Математика: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линейка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Химия: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непрограммируемый калькулятор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Физика: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непрограммируемый калькулятор, линейка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География: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Линейка, непрограммируемый калькулятор, транспортир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Запрещено: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Средства связи, электронно-вычислительная техника, фото, аудио и видеоаппаратура, справочные материалы, письменные заметки и иные средства хранения и передачи информации;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Вынос из аудитории экзаменационных материалов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общение с другими участниками ЕГЭ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85720" y="2819400"/>
            <a:ext cx="8643998" cy="310993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Установленного порядка проведения ЕГЭ подается участником в день проведения экзамена, </a:t>
            </a:r>
            <a:r>
              <a:rPr lang="ru-RU" sz="1800" dirty="0" smtClean="0">
                <a:solidFill>
                  <a:srgbClr val="C00000"/>
                </a:solidFill>
              </a:rPr>
              <a:t>не покидая пункта проведения экзаменов.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Рассматривается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не более 2 рабочих дней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с момента ее подачи.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191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Апелляция </a:t>
            </a:r>
            <a:br>
              <a:rPr lang="ru-RU" b="1" dirty="0" smtClean="0"/>
            </a:br>
            <a:r>
              <a:rPr lang="ru-RU" b="1" dirty="0" smtClean="0"/>
              <a:t>о нарушениях в ППЭ 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Минимальные пороги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Для получения аттестата:</a:t>
            </a:r>
          </a:p>
          <a:p>
            <a:pPr>
              <a:buNone/>
            </a:pPr>
            <a:r>
              <a:rPr lang="ru-RU" dirty="0" smtClean="0"/>
              <a:t>Русский язык – </a:t>
            </a:r>
            <a:r>
              <a:rPr lang="ru-RU" dirty="0" smtClean="0">
                <a:solidFill>
                  <a:srgbClr val="C00000"/>
                </a:solidFill>
              </a:rPr>
              <a:t>24 балла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         </a:t>
            </a:r>
            <a:r>
              <a:rPr lang="ru-RU" dirty="0" smtClean="0"/>
              <a:t>(из 100)</a:t>
            </a:r>
          </a:p>
          <a:p>
            <a:pPr>
              <a:buNone/>
            </a:pPr>
            <a:r>
              <a:rPr lang="ru-RU" dirty="0" smtClean="0"/>
              <a:t>Математика – базового уровня </a:t>
            </a:r>
            <a:r>
              <a:rPr lang="ru-RU" dirty="0" smtClean="0">
                <a:solidFill>
                  <a:srgbClr val="C00000"/>
                </a:solidFill>
              </a:rPr>
              <a:t>3 балла    </a:t>
            </a:r>
            <a:r>
              <a:rPr lang="ru-RU" dirty="0" smtClean="0"/>
              <a:t>(из 5)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Профильного уровня-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27 баллов       </a:t>
            </a:r>
            <a:r>
              <a:rPr lang="ru-RU" dirty="0" smtClean="0"/>
              <a:t>(из 100)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Для поступления в вузы:</a:t>
            </a:r>
          </a:p>
          <a:p>
            <a:pPr>
              <a:buNone/>
            </a:pPr>
            <a:r>
              <a:rPr lang="ru-RU" dirty="0" smtClean="0"/>
              <a:t>Русский язык-36 баллов</a:t>
            </a:r>
          </a:p>
          <a:p>
            <a:pPr>
              <a:buNone/>
            </a:pPr>
            <a:r>
              <a:rPr lang="ru-RU" dirty="0" err="1" smtClean="0"/>
              <a:t>Матем</a:t>
            </a:r>
            <a:r>
              <a:rPr lang="ru-RU" dirty="0" smtClean="0"/>
              <a:t>. (профиль)-27 б.</a:t>
            </a:r>
          </a:p>
          <a:p>
            <a:pPr>
              <a:buNone/>
            </a:pPr>
            <a:r>
              <a:rPr lang="ru-RU" dirty="0" smtClean="0"/>
              <a:t>Физика – 36 б.</a:t>
            </a:r>
          </a:p>
          <a:p>
            <a:pPr>
              <a:buNone/>
            </a:pPr>
            <a:r>
              <a:rPr lang="ru-RU" dirty="0" smtClean="0"/>
              <a:t>Химия – 36 б.</a:t>
            </a:r>
          </a:p>
          <a:p>
            <a:pPr>
              <a:buNone/>
            </a:pPr>
            <a:r>
              <a:rPr lang="ru-RU" dirty="0" smtClean="0"/>
              <a:t>Информатика – 40 б.</a:t>
            </a:r>
          </a:p>
          <a:p>
            <a:pPr>
              <a:buNone/>
            </a:pPr>
            <a:r>
              <a:rPr lang="ru-RU" dirty="0" smtClean="0"/>
              <a:t>Биология – 36 б.</a:t>
            </a:r>
          </a:p>
          <a:p>
            <a:pPr>
              <a:buNone/>
            </a:pPr>
            <a:r>
              <a:rPr lang="ru-RU" dirty="0" smtClean="0"/>
              <a:t>История – 32 б.</a:t>
            </a:r>
          </a:p>
          <a:p>
            <a:pPr>
              <a:buNone/>
            </a:pPr>
            <a:r>
              <a:rPr lang="ru-RU" dirty="0" smtClean="0"/>
              <a:t>География – 37 б.</a:t>
            </a:r>
          </a:p>
          <a:p>
            <a:pPr>
              <a:buNone/>
            </a:pPr>
            <a:r>
              <a:rPr lang="ru-RU" dirty="0" smtClean="0"/>
              <a:t>Иностранный язык-22 б.</a:t>
            </a:r>
          </a:p>
          <a:p>
            <a:pPr>
              <a:buNone/>
            </a:pPr>
            <a:r>
              <a:rPr lang="ru-RU" dirty="0" smtClean="0"/>
              <a:t>Литература – 32 б.</a:t>
            </a:r>
          </a:p>
          <a:p>
            <a:pPr>
              <a:buNone/>
            </a:pPr>
            <a:r>
              <a:rPr lang="ru-RU" dirty="0" smtClean="0"/>
              <a:t>Обществознание – 42 б.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136</TotalTime>
  <Words>516</Words>
  <Application>Microsoft Office PowerPoint</Application>
  <PresentationFormat>Экран (4:3)</PresentationFormat>
  <Paragraphs>152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Сдаем ЕГЭ</vt:lpstr>
      <vt:lpstr>Общая информация</vt:lpstr>
      <vt:lpstr>Итоговое    сочинение</vt:lpstr>
      <vt:lpstr>Подача заявления</vt:lpstr>
      <vt:lpstr>Предметы ЕГЭ</vt:lpstr>
      <vt:lpstr>Продолжительность ЕГЭ</vt:lpstr>
      <vt:lpstr>ВАЖНО!!!</vt:lpstr>
      <vt:lpstr>Апелляция  о нарушениях в ППЭ </vt:lpstr>
      <vt:lpstr>Минимальные пороги</vt:lpstr>
      <vt:lpstr>Неудовлетворительные результаты</vt:lpstr>
      <vt:lpstr>Апелляция о несогласии с результатами ЕГЭ</vt:lpstr>
      <vt:lpstr>Информация о ЕГЭ</vt:lpstr>
      <vt:lpstr>ЕГЭ сдадим!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Сдаем ЕГЭ</dc:title>
  <dc:creator>1</dc:creator>
  <cp:lastModifiedBy>1</cp:lastModifiedBy>
  <cp:revision>25</cp:revision>
  <dcterms:created xsi:type="dcterms:W3CDTF">2016-09-21T17:26:50Z</dcterms:created>
  <dcterms:modified xsi:type="dcterms:W3CDTF">2017-10-14T00:46:41Z</dcterms:modified>
</cp:coreProperties>
</file>