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9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772816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Первое направление </a:t>
            </a: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итогового сочинения-</a:t>
            </a: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«Смелость и трусость »</a:t>
            </a:r>
            <a:endParaRPr lang="ru-RU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2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/>
        </p:nvSpPr>
        <p:spPr>
          <a:xfrm>
            <a:off x="-3359" y="0"/>
            <a:ext cx="9147359" cy="1603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/>
            </a:r>
            <a:b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</a:b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Уникальное вступление</a:t>
            </a: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Бывает ли смелость без трусости ?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03290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Смелость и трусость  … Что же это такое? Это постоянные спутники как отдельно взятого человека, так и общества в целом. Так, в жизни каждого из нас есть люди, которые проявляю свою смелость в трудные минуты жизни. Это те, которые проявляют свою смелость своими поступками, а не словами таким людям мы можем полностью доверяем. Но жизнь неоднозначна, поэтому заставляет нас пройти ряд испытаний, к которым можно отнести смелость , трусость. В своем сочинении мне хочется поразмышлять  над темой существует ли смелость без трусости ?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846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4869160"/>
            <a:ext cx="5508104" cy="1440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Подготовили:</a:t>
            </a:r>
          </a:p>
          <a:p>
            <a:pPr>
              <a:buNone/>
            </a:pPr>
            <a:r>
              <a:rPr lang="ru-RU" dirty="0" err="1" smtClean="0"/>
              <a:t>Михалкин</a:t>
            </a:r>
            <a:r>
              <a:rPr lang="ru-RU" dirty="0" smtClean="0"/>
              <a:t> Алексей, </a:t>
            </a:r>
            <a:r>
              <a:rPr lang="ru-RU" dirty="0" err="1" smtClean="0"/>
              <a:t>Куриленко</a:t>
            </a:r>
            <a:r>
              <a:rPr lang="ru-RU" dirty="0" smtClean="0"/>
              <a:t> Олег</a:t>
            </a:r>
          </a:p>
          <a:p>
            <a:pPr>
              <a:buNone/>
            </a:pPr>
            <a:r>
              <a:rPr lang="ru-RU" dirty="0" smtClean="0"/>
              <a:t>Учитель: Мясоедова Н.В.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838298"/>
            <a:ext cx="83918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</a:t>
            </a:r>
            <a:r>
              <a:rPr lang="ru-RU" sz="4000" b="1" dirty="0" smtClean="0">
                <a:solidFill>
                  <a:srgbClr val="C00000"/>
                </a:solidFill>
              </a:rPr>
              <a:t>Цель работы:  </a:t>
            </a: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Вслед </a:t>
            </a:r>
            <a:r>
              <a:rPr lang="ru-RU" sz="4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за писателями и </a:t>
            </a:r>
            <a:endParaRPr lang="ru-RU" sz="40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мыслителями (привлечение текстов</a:t>
            </a:r>
            <a:r>
              <a:rPr lang="ru-RU" sz="4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) ответить на вопрос, поставленный в </a:t>
            </a: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формулировкетемы</a:t>
            </a:r>
            <a:endParaRPr lang="ru-RU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9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69975" y="332806"/>
            <a:ext cx="75492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ctr"/>
            <a:r>
              <a:rPr lang="ru-RU" sz="4000" b="1" dirty="0">
                <a:solidFill>
                  <a:srgbClr val="FF0000"/>
                </a:solidFill>
              </a:rPr>
              <a:t>Значение слова </a:t>
            </a:r>
            <a:r>
              <a:rPr lang="ru-RU" sz="4000" b="1" dirty="0" smtClean="0">
                <a:solidFill>
                  <a:srgbClr val="FF0000"/>
                </a:solidFill>
              </a:rPr>
              <a:t>«Смелость»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534" y="1336079"/>
            <a:ext cx="833534" cy="5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534" y="4725144"/>
            <a:ext cx="833534" cy="5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534" y="3036551"/>
            <a:ext cx="833534" cy="5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03648" y="4581128"/>
            <a:ext cx="74168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Смелость — это способность в случае возникновения опасности для жизни, здоровья или престижа сохранить устойчивость организации психических функций и не снизить качество деятельности. То есть, смелость связана с умением противостоять страху и идти на оправданный риск ради определенной цели.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1268760"/>
            <a:ext cx="76328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Смелость — психологическая установка и поведение, решительность в поступках, самоуверенность и способность человека преодолевать чувство страха и </a:t>
            </a:r>
            <a:r>
              <a:rPr lang="ru-RU" sz="2200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растерянности.</a:t>
            </a:r>
            <a:endParaRPr lang="ru-RU" sz="2200" b="1" u="sng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967335"/>
            <a:ext cx="70876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Смелость – это умение трезво оценить ситуацию и себя в ней, и взять верх над эмоциями (страх, неуверенность и т.д</a:t>
            </a:r>
            <a:r>
              <a:rPr lang="ru-RU" sz="2200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.).</a:t>
            </a:r>
            <a:endParaRPr lang="ru-RU" sz="2200" b="1" u="sng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343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332656"/>
            <a:ext cx="64588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Значение слова </a:t>
            </a:r>
            <a:r>
              <a:rPr lang="ru-RU" sz="4000" b="1" dirty="0" smtClean="0">
                <a:solidFill>
                  <a:srgbClr val="FF0000"/>
                </a:solidFill>
              </a:rPr>
              <a:t>«Трусость»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33534" cy="5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40835"/>
            <a:ext cx="833534" cy="5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994" y="3068960"/>
            <a:ext cx="833534" cy="5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514975" y="1214666"/>
            <a:ext cx="720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Трусость — это характеристика поведения человека в определённой ситуации, выраженная отказом к какому-либо действию (поступку) по причине страха или каких-либо фобий.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84508" y="3068960"/>
            <a:ext cx="7047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Трусость — бегство от предполагаемой опасности без её адекватной оперативной предварительной оценки.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14975" y="4888918"/>
            <a:ext cx="67687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Трусость — это некая душевная слабость, выражающаяся в неспособно­сти противостоять страху, а трус вот какой </a:t>
            </a:r>
            <a:r>
              <a:rPr lang="ru-RU" sz="2200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человек.</a:t>
            </a:r>
            <a:endParaRPr lang="ru-RU" sz="2200" b="1" u="sng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07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2068" y="147454"/>
            <a:ext cx="3851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СМЕЛОСТЬ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76897" y="147454"/>
            <a:ext cx="30299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ТРУСОСТЬ</a:t>
            </a:r>
            <a:endParaRPr lang="ru-RU" sz="4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63988" y="0"/>
            <a:ext cx="36004" cy="685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0" y="824518"/>
            <a:ext cx="914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7504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6615" y="866541"/>
            <a:ext cx="4357373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u="sng" dirty="0" smtClean="0">
                <a:solidFill>
                  <a:srgbClr val="C00000"/>
                </a:solidFill>
              </a:rPr>
              <a:t>Синонимы:</a:t>
            </a:r>
            <a:r>
              <a:rPr lang="ru-RU" sz="25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 smtClean="0">
                <a:solidFill>
                  <a:schemeClr val="bg1"/>
                </a:solidFill>
              </a:rPr>
              <a:t>отвага</a:t>
            </a:r>
            <a:r>
              <a:rPr lang="ru-RU" sz="2000" b="1" dirty="0">
                <a:solidFill>
                  <a:schemeClr val="bg1"/>
                </a:solidFill>
              </a:rPr>
              <a:t>, решимость, мужество, героизм, предприимчивость, самонадеянность, самоуверенность, энергия; присутствие, подъём духа; дух, храбрость, желание (сказать истину), дерзость, дерзновение; бесстрашие, неустрашимость, безбоязненность, бестрепетность; бесстрашность, решительность, удальство, геройство, кураж, рискованность, отчаянность, дерзостность, новаторство, дерзание, дерзкость, дерзновенность, удаль, бедовость, доблесть, новизна, отважность, мужественность. 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98803" y="905013"/>
            <a:ext cx="4572000" cy="29392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b="1" u="sng" dirty="0" smtClean="0">
                <a:solidFill>
                  <a:srgbClr val="FF0000"/>
                </a:solidFill>
              </a:rPr>
              <a:t>Синонимы:</a:t>
            </a:r>
            <a:r>
              <a:rPr lang="ru-RU" sz="2500" b="1" dirty="0" smtClean="0">
                <a:solidFill>
                  <a:srgbClr val="FF0000"/>
                </a:solidFill>
              </a:rPr>
              <a:t>  </a:t>
            </a:r>
            <a:r>
              <a:rPr lang="ru-RU" sz="2000" b="1" dirty="0" smtClean="0">
                <a:solidFill>
                  <a:schemeClr val="bg1"/>
                </a:solidFill>
              </a:rPr>
              <a:t>боязливость</a:t>
            </a:r>
            <a:r>
              <a:rPr lang="ru-RU" sz="2000" b="1" dirty="0">
                <a:solidFill>
                  <a:schemeClr val="bg1"/>
                </a:solidFill>
              </a:rPr>
              <a:t>, робость, малодушие, мнительность, нерешительность, колебание, боязнь; опасливость, испуг, застенчивость, трусливость, несмелость, пугливость, капитулянтство, трусоватость, малодушество.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/>
            </a:r>
            <a:br>
              <a:rPr lang="ru-RU" sz="2000" b="1" dirty="0">
                <a:solidFill>
                  <a:schemeClr val="bg1"/>
                </a:solidFill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75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1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Высказывания известных людей </a:t>
            </a:r>
            <a:r>
              <a:rPr lang="ru-RU" sz="3600" b="1" dirty="0" smtClean="0">
                <a:solidFill>
                  <a:srgbClr val="FF0000"/>
                </a:solidFill>
              </a:rPr>
              <a:t>о    смелости и трусости.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984" y="4725144"/>
            <a:ext cx="869057" cy="62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869057" cy="62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2852565"/>
            <a:ext cx="869057" cy="62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69057" cy="62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985" y="5684527"/>
            <a:ext cx="869057" cy="62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4" y="1901992"/>
            <a:ext cx="590465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Смелость — начало победы.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 (</a:t>
            </a:r>
            <a:r>
              <a:rPr lang="ru-RU" sz="2000" b="1" dirty="0">
                <a:solidFill>
                  <a:schemeClr val="bg1"/>
                </a:solidFill>
              </a:rPr>
              <a:t>Плутарх)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852565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 Настоящая </a:t>
            </a:r>
            <a:r>
              <a:rPr lang="ru-RU" sz="2000" b="1" dirty="0">
                <a:solidFill>
                  <a:schemeClr val="bg1"/>
                </a:solidFill>
              </a:rPr>
              <a:t>смелость редко обходится без глупости.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   (</a:t>
            </a:r>
            <a:r>
              <a:rPr lang="ru-RU" sz="2000" b="1" dirty="0">
                <a:solidFill>
                  <a:schemeClr val="bg1"/>
                </a:solidFill>
              </a:rPr>
              <a:t>Ф. Бэкон)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/>
            </a:r>
            <a:br>
              <a:rPr lang="ru-RU" sz="2000" b="1" dirty="0">
                <a:solidFill>
                  <a:schemeClr val="bg1"/>
                </a:solidFill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789040"/>
            <a:ext cx="763284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 Смелость </a:t>
            </a:r>
            <a:r>
              <a:rPr lang="ru-RU" sz="2000" b="1" dirty="0">
                <a:solidFill>
                  <a:schemeClr val="bg1"/>
                </a:solidFill>
              </a:rPr>
              <a:t>— это сопротивление страху, а не его отсутствие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   </a:t>
            </a:r>
            <a:r>
              <a:rPr lang="ru-RU" sz="2000" b="1" dirty="0">
                <a:solidFill>
                  <a:schemeClr val="bg1"/>
                </a:solidFill>
              </a:rPr>
              <a:t>(М. Твен)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4725144"/>
            <a:ext cx="7200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 Трусость </a:t>
            </a:r>
            <a:r>
              <a:rPr lang="ru-RU" sz="2000" b="1" dirty="0">
                <a:solidFill>
                  <a:schemeClr val="bg1"/>
                </a:solidFill>
              </a:rPr>
              <a:t>в своем расцвете обращается в жестокость.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  (</a:t>
            </a:r>
            <a:r>
              <a:rPr lang="ru-RU" sz="2000" b="1" dirty="0">
                <a:solidFill>
                  <a:schemeClr val="bg1"/>
                </a:solidFill>
              </a:rPr>
              <a:t>Г. Ибсен)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5684527"/>
            <a:ext cx="727280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Трусость никогда не может быть моральной.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   (</a:t>
            </a:r>
            <a:r>
              <a:rPr lang="ru-RU" sz="2000" b="1" dirty="0">
                <a:solidFill>
                  <a:schemeClr val="bg1"/>
                </a:solidFill>
              </a:rPr>
              <a:t>М. Ганди)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924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3" y="751344"/>
            <a:ext cx="8656619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solidFill>
                  <a:schemeClr val="bg1"/>
                </a:solidFill>
              </a:rPr>
              <a:t>1.  </a:t>
            </a:r>
            <a:r>
              <a:rPr lang="ru-RU" sz="2000" b="1" dirty="0" smtClean="0">
                <a:solidFill>
                  <a:schemeClr val="bg1"/>
                </a:solidFill>
              </a:rPr>
              <a:t>Трусость отнимает разум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2.  </a:t>
            </a:r>
            <a:r>
              <a:rPr lang="ru-RU" sz="2000" b="1" dirty="0" smtClean="0">
                <a:solidFill>
                  <a:schemeClr val="bg1"/>
                </a:solidFill>
              </a:rPr>
              <a:t>Смелость — начало победы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3.  </a:t>
            </a:r>
            <a:r>
              <a:rPr lang="ru-RU" sz="2000" b="1" dirty="0" smtClean="0">
                <a:solidFill>
                  <a:schemeClr val="bg1"/>
                </a:solidFill>
              </a:rPr>
              <a:t>Когда можно оправдать трусость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4.  </a:t>
            </a:r>
            <a:r>
              <a:rPr lang="ru-RU" sz="2000" b="1" dirty="0" smtClean="0">
                <a:solidFill>
                  <a:schemeClr val="bg1"/>
                </a:solidFill>
              </a:rPr>
              <a:t>На самом ли деле удача сопутствует смелым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5.  </a:t>
            </a:r>
            <a:r>
              <a:rPr lang="ru-RU" sz="2000" b="1" dirty="0" smtClean="0">
                <a:solidFill>
                  <a:schemeClr val="bg1"/>
                </a:solidFill>
              </a:rPr>
              <a:t>Когда нужно быть смелым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6.  </a:t>
            </a:r>
            <a:r>
              <a:rPr lang="ru-RU" sz="2000" b="1" dirty="0" smtClean="0">
                <a:solidFill>
                  <a:schemeClr val="bg1"/>
                </a:solidFill>
              </a:rPr>
              <a:t>Трусость — в том, чтобы знать, что должно делать, и не делать этого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7.  </a:t>
            </a:r>
            <a:r>
              <a:rPr lang="ru-RU" sz="2000" b="1" dirty="0" smtClean="0">
                <a:solidFill>
                  <a:schemeClr val="bg1"/>
                </a:solidFill>
              </a:rPr>
              <a:t>Согласны ли Вы с тем, что смелость – это преодоленная трусость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8.  </a:t>
            </a:r>
            <a:r>
              <a:rPr lang="ru-RU" sz="2000" b="1" dirty="0" smtClean="0">
                <a:solidFill>
                  <a:schemeClr val="bg1"/>
                </a:solidFill>
              </a:rPr>
              <a:t>В душах трусливых нет места для счастья ?</a:t>
            </a:r>
          </a:p>
          <a:p>
            <a:r>
              <a:rPr lang="ru-RU" sz="2300" b="1" dirty="0" smtClean="0">
                <a:solidFill>
                  <a:schemeClr val="bg1"/>
                </a:solidFill>
              </a:rPr>
              <a:t>9.  </a:t>
            </a:r>
            <a:r>
              <a:rPr lang="ru-RU" sz="2000" b="1" dirty="0" smtClean="0">
                <a:solidFill>
                  <a:schemeClr val="bg1"/>
                </a:solidFill>
              </a:rPr>
              <a:t>Трусость – самый страшный порок ? </a:t>
            </a:r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8434" y="151249"/>
            <a:ext cx="84871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Примерные темы итогового сочинения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52163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3"/>
                </a:solidFill>
              </a:rPr>
              <a:t>Источник: https://www.ctege.info/napravlenie-smelost-i-trusost/temyi-sochineniy-smelost-i-trusost.html</a:t>
            </a:r>
          </a:p>
        </p:txBody>
      </p:sp>
    </p:spTree>
    <p:extLst>
      <p:ext uri="{BB962C8B-B14F-4D97-AF65-F5344CB8AC3E}">
        <p14:creationId xmlns:p14="http://schemas.microsoft.com/office/powerpoint/2010/main" xmlns="" val="254493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404664"/>
            <a:ext cx="33750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Литература:</a:t>
            </a:r>
          </a:p>
        </p:txBody>
      </p:sp>
      <p:pic>
        <p:nvPicPr>
          <p:cNvPr id="3074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969566" cy="69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207" y="5877272"/>
            <a:ext cx="969566" cy="69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207" y="2556126"/>
            <a:ext cx="969566" cy="69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969566" cy="69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Leha\Desktop\20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55179"/>
            <a:ext cx="969566" cy="69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1420750"/>
            <a:ext cx="4384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</a:rPr>
              <a:t>А.С.Пушкин</a:t>
            </a:r>
            <a:r>
              <a:rPr lang="ru-RU" sz="2000" b="1" u="sng" dirty="0">
                <a:solidFill>
                  <a:schemeClr val="bg1"/>
                </a:solidFill>
              </a:rPr>
              <a:t>.</a:t>
            </a:r>
            <a:r>
              <a:rPr lang="ru-RU" sz="2000" b="1" u="sng" dirty="0" smtClean="0">
                <a:solidFill>
                  <a:schemeClr val="bg1"/>
                </a:solidFill>
              </a:rPr>
              <a:t> «Капитанская дочка» </a:t>
            </a:r>
            <a:endParaRPr lang="ru-RU" sz="2000" b="1" u="sng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42355" y="2584649"/>
            <a:ext cx="36240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</a:rPr>
              <a:t>Л.Н.Толстой. </a:t>
            </a:r>
            <a:r>
              <a:rPr lang="ru-RU" sz="2000" b="1" u="sng" dirty="0">
                <a:solidFill>
                  <a:schemeClr val="bg1"/>
                </a:solidFill>
              </a:rPr>
              <a:t>«Война и Мир»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42355" y="3693976"/>
            <a:ext cx="36770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</a:rPr>
              <a:t>Н.В.Гоголь. </a:t>
            </a:r>
            <a:r>
              <a:rPr lang="ru-RU" sz="2000" b="1" u="sng" dirty="0">
                <a:solidFill>
                  <a:schemeClr val="bg1"/>
                </a:solidFill>
              </a:rPr>
              <a:t>«Мёртвые души»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4725144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chemeClr val="bg1"/>
                </a:solidFill>
              </a:rPr>
              <a:t>Ф.М.Достоевский. «Преступление и наказание»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587727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</a:rPr>
              <a:t>М.А.Шолохов. «Судьба человека»</a:t>
            </a:r>
            <a:endParaRPr lang="ru-RU" sz="20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540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28521" y="46"/>
            <a:ext cx="9147359" cy="8988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Rupster Script Free"/>
                <a:cs typeface="Arial" pitchFamily="34" charset="0"/>
              </a:rPr>
              <a:t>Универсальное вступление.</a:t>
            </a: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Rupster Script Free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8274" y="692696"/>
            <a:ext cx="7567449" cy="50783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Смелость и трусость… Что же это такое? Это постоянные спутники как отдельно взятого человека, так и общества в целом. Так, в жизни каждого из нас есть люди, которых мы с уверенностью можем назвать смелым человеком. Это те, которые в трудный момент окажут помощь, и не отступят перед трудностями . Но жизнь неоднозначна, поэтому заставляет нас пройти ряд испытаний, к которым можно отнести  смелость, трусость. В своем сочинении мне хочется поразмышлять над темой (высказыванием ФИО, ответить на актуальный во все времена вопрос)….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07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</TotalTime>
  <Words>717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Leha</dc:creator>
  <cp:lastModifiedBy>37</cp:lastModifiedBy>
  <cp:revision>14</cp:revision>
  <dcterms:created xsi:type="dcterms:W3CDTF">2017-09-10T12:21:01Z</dcterms:created>
  <dcterms:modified xsi:type="dcterms:W3CDTF">2017-10-14T04:45:58Z</dcterms:modified>
</cp:coreProperties>
</file>