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313" r:id="rId2"/>
    <p:sldId id="257" r:id="rId3"/>
    <p:sldId id="285" r:id="rId4"/>
    <p:sldId id="266" r:id="rId5"/>
    <p:sldId id="262" r:id="rId6"/>
    <p:sldId id="263" r:id="rId7"/>
    <p:sldId id="264" r:id="rId8"/>
    <p:sldId id="286" r:id="rId9"/>
    <p:sldId id="272" r:id="rId10"/>
    <p:sldId id="258" r:id="rId11"/>
    <p:sldId id="287" r:id="rId12"/>
    <p:sldId id="259" r:id="rId13"/>
    <p:sldId id="271" r:id="rId14"/>
    <p:sldId id="288" r:id="rId15"/>
    <p:sldId id="290" r:id="rId16"/>
    <p:sldId id="289" r:id="rId17"/>
    <p:sldId id="267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37" r:id="rId27"/>
    <p:sldId id="340" r:id="rId28"/>
    <p:sldId id="339" r:id="rId29"/>
    <p:sldId id="338" r:id="rId30"/>
    <p:sldId id="322" r:id="rId31"/>
    <p:sldId id="323" r:id="rId32"/>
    <p:sldId id="324" r:id="rId33"/>
    <p:sldId id="325" r:id="rId34"/>
    <p:sldId id="326" r:id="rId35"/>
    <p:sldId id="327" r:id="rId36"/>
    <p:sldId id="328" r:id="rId37"/>
    <p:sldId id="329" r:id="rId38"/>
    <p:sldId id="330" r:id="rId39"/>
    <p:sldId id="331" r:id="rId40"/>
    <p:sldId id="332" r:id="rId41"/>
    <p:sldId id="333" r:id="rId42"/>
    <p:sldId id="334" r:id="rId43"/>
    <p:sldId id="336" r:id="rId4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3300"/>
    <a:srgbClr val="0033CC"/>
    <a:srgbClr val="0000FF"/>
    <a:srgbClr val="33CCFF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55C738-8AD4-45C6-8AAC-C280C078E2B4}" type="datetimeFigureOut">
              <a:rPr lang="ru-RU"/>
              <a:pPr>
                <a:defRPr/>
              </a:pPr>
              <a:t>14.10.2017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CA511F8-0100-430D-AF3B-A7E4D6415D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C072A-5170-4C96-99D1-3C2A43E325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5BEB9-7D74-4B8D-9384-777069799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D2B90-A70B-4669-89B4-0E149DE0CA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BBC2F-89A8-4967-AE26-CD97CDD02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00CB8-D9C7-478C-848A-87F553C06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383A6-D062-41C4-BD88-C18BFEF412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4316B-A92C-4883-8B9F-DF794E9B22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7BE50-AD44-4265-AB93-0C3532B87D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C4630-4321-4A80-9822-E057CFFC8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FEC56-3F79-4089-A27B-715DBC1A5F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BBB02-7819-46A9-8967-1729C9A43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B6043A3-9DEE-463E-BF17-EBC65AF7E6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slide" Target="slide30.xml"/><Relationship Id="rId18" Type="http://schemas.openxmlformats.org/officeDocument/2006/relationships/slide" Target="slide35.xml"/><Relationship Id="rId3" Type="http://schemas.openxmlformats.org/officeDocument/2006/relationships/slide" Target="slide20.xml"/><Relationship Id="rId21" Type="http://schemas.openxmlformats.org/officeDocument/2006/relationships/slide" Target="slide38.xml"/><Relationship Id="rId7" Type="http://schemas.openxmlformats.org/officeDocument/2006/relationships/slide" Target="slide22.xml"/><Relationship Id="rId12" Type="http://schemas.openxmlformats.org/officeDocument/2006/relationships/slide" Target="slide29.xml"/><Relationship Id="rId17" Type="http://schemas.openxmlformats.org/officeDocument/2006/relationships/slide" Target="slide34.xml"/><Relationship Id="rId2" Type="http://schemas.openxmlformats.org/officeDocument/2006/relationships/image" Target="../media/image1.jpeg"/><Relationship Id="rId16" Type="http://schemas.openxmlformats.org/officeDocument/2006/relationships/slide" Target="slide33.xml"/><Relationship Id="rId20" Type="http://schemas.openxmlformats.org/officeDocument/2006/relationships/slide" Target="slide3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3.xml"/><Relationship Id="rId11" Type="http://schemas.openxmlformats.org/officeDocument/2006/relationships/slide" Target="slide28.xml"/><Relationship Id="rId24" Type="http://schemas.openxmlformats.org/officeDocument/2006/relationships/slide" Target="slide40.xml"/><Relationship Id="rId5" Type="http://schemas.openxmlformats.org/officeDocument/2006/relationships/slide" Target="slide24.xml"/><Relationship Id="rId15" Type="http://schemas.openxmlformats.org/officeDocument/2006/relationships/slide" Target="slide32.xml"/><Relationship Id="rId23" Type="http://schemas.openxmlformats.org/officeDocument/2006/relationships/image" Target="../media/image5.wmf"/><Relationship Id="rId10" Type="http://schemas.openxmlformats.org/officeDocument/2006/relationships/slide" Target="slide27.xml"/><Relationship Id="rId19" Type="http://schemas.openxmlformats.org/officeDocument/2006/relationships/slide" Target="slide36.xml"/><Relationship Id="rId4" Type="http://schemas.openxmlformats.org/officeDocument/2006/relationships/slide" Target="slide21.xml"/><Relationship Id="rId9" Type="http://schemas.openxmlformats.org/officeDocument/2006/relationships/slide" Target="slide26.xml"/><Relationship Id="rId14" Type="http://schemas.openxmlformats.org/officeDocument/2006/relationships/slide" Target="slide31.xml"/><Relationship Id="rId22" Type="http://schemas.openxmlformats.org/officeDocument/2006/relationships/slide" Target="slide3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3" Type="http://schemas.openxmlformats.org/officeDocument/2006/relationships/slide" Target="slide3.xml"/><Relationship Id="rId7" Type="http://schemas.openxmlformats.org/officeDocument/2006/relationships/slide" Target="slide5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" Type="http://schemas.openxmlformats.org/officeDocument/2006/relationships/image" Target="../media/image1.jpeg"/><Relationship Id="rId16" Type="http://schemas.openxmlformats.org/officeDocument/2006/relationships/slide" Target="slide1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7.xml"/><Relationship Id="rId15" Type="http://schemas.openxmlformats.org/officeDocument/2006/relationships/slide" Target="slide1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 descr="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36650"/>
            <a:ext cx="9144000" cy="1555750"/>
          </a:xfrm>
          <a:noFill/>
        </p:spPr>
        <p:txBody>
          <a:bodyPr>
            <a:spAutoFit/>
          </a:bodyPr>
          <a:lstStyle/>
          <a:p>
            <a:r>
              <a:rPr lang="ru-RU" sz="9600" b="1" i="1" smtClean="0">
                <a:solidFill>
                  <a:schemeClr val="bg1"/>
                </a:solidFill>
              </a:rPr>
              <a:t>Первый раунд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411760" y="3140968"/>
            <a:ext cx="4824536" cy="1684784"/>
          </a:xfrm>
        </p:spPr>
        <p:txBody>
          <a:bodyPr/>
          <a:lstStyle/>
          <a:p>
            <a:pPr>
              <a:buNone/>
            </a:pPr>
            <a:r>
              <a:rPr lang="ru-RU" sz="6600" b="1" dirty="0" smtClean="0">
                <a:solidFill>
                  <a:srgbClr val="FF3300"/>
                </a:solidFill>
                <a:latin typeface="Comic Sans MS" pitchFamily="66" charset="0"/>
              </a:rPr>
              <a:t>Геометрия</a:t>
            </a:r>
          </a:p>
          <a:p>
            <a:pPr>
              <a:buNone/>
            </a:pPr>
            <a:endParaRPr lang="ru-RU" sz="4800" b="1" dirty="0">
              <a:solidFill>
                <a:srgbClr val="FF33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50825" y="188913"/>
            <a:ext cx="57499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accent2"/>
                </a:solidFill>
              </a:rPr>
              <a:t>«Треугольники и их элементы»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516216" y="188640"/>
            <a:ext cx="23764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99"/>
                </a:solidFill>
              </a:rPr>
              <a:t>30 баллов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580112" y="5517232"/>
            <a:ext cx="33123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</a:rPr>
              <a:t>Равносторонний</a:t>
            </a:r>
            <a:r>
              <a:rPr lang="ru-RU" sz="3200" b="1" dirty="0" smtClean="0">
                <a:solidFill>
                  <a:srgbClr val="FF3300"/>
                </a:solidFill>
                <a:latin typeface="Tahoma" pitchFamily="34" charset="0"/>
              </a:rPr>
              <a:t> </a:t>
            </a:r>
            <a:endParaRPr lang="ru-RU" sz="32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4106" name="AutoShape 1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1" name="TextBox 8"/>
          <p:cNvSpPr txBox="1">
            <a:spLocks noChangeArrowheads="1"/>
          </p:cNvSpPr>
          <p:nvPr/>
        </p:nvSpPr>
        <p:spPr bwMode="auto">
          <a:xfrm>
            <a:off x="357188" y="2143125"/>
            <a:ext cx="81438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6"/>
                </a:solidFill>
              </a:rPr>
              <a:t>В равнобедренном треугольнике основание равно боковой стороне. Как называется такой треугольник?</a:t>
            </a:r>
            <a:endParaRPr lang="ru-RU" sz="20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/>
      <p:bldP spid="410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23528" y="188640"/>
            <a:ext cx="579727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accent2"/>
                </a:solidFill>
              </a:rPr>
              <a:t>«Треугольники и их элементы»</a:t>
            </a:r>
          </a:p>
          <a:p>
            <a:pPr algn="ctr">
              <a:spcBef>
                <a:spcPct val="50000"/>
              </a:spcBef>
            </a:pP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228184" y="188640"/>
            <a:ext cx="32416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chemeClr val="accent2"/>
                </a:solidFill>
              </a:rPr>
              <a:t>40 баллов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395536" y="1556792"/>
            <a:ext cx="82677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6"/>
                </a:solidFill>
                <a:latin typeface="+mn-lt"/>
              </a:rPr>
              <a:t>В треугольнике АВС биссектриса, проведенная из вершины А, не совпадает с высотой, проведенной из той же вершины. Может ли треугольник оказаться</a:t>
            </a:r>
          </a:p>
          <a:p>
            <a:pPr algn="just"/>
            <a:r>
              <a:rPr lang="ru-RU" sz="2000" dirty="0" smtClean="0">
                <a:solidFill>
                  <a:schemeClr val="accent6"/>
                </a:solidFill>
                <a:latin typeface="+mn-lt"/>
              </a:rPr>
              <a:t>А) равнобедренным?</a:t>
            </a:r>
          </a:p>
          <a:p>
            <a:pPr algn="just"/>
            <a:r>
              <a:rPr lang="ru-RU" sz="2000" dirty="0" smtClean="0">
                <a:solidFill>
                  <a:schemeClr val="accent6"/>
                </a:solidFill>
                <a:latin typeface="+mn-lt"/>
              </a:rPr>
              <a:t>В) равносторонним?  </a:t>
            </a:r>
            <a:endParaRPr lang="ru-RU" sz="20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3857625" y="5229200"/>
            <a:ext cx="52863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</a:rPr>
              <a:t>А) может</a:t>
            </a:r>
          </a:p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</a:rPr>
              <a:t>В) не может</a:t>
            </a:r>
            <a:endParaRPr lang="ru-RU" sz="28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26632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  <p:bldP spid="26631" grpId="0"/>
      <p:bldP spid="266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-684584" y="188640"/>
            <a:ext cx="770485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accent2"/>
                </a:solidFill>
              </a:rPr>
              <a:t>«Треугольники и их элементы»</a:t>
            </a:r>
          </a:p>
          <a:p>
            <a:pPr algn="ctr">
              <a:spcBef>
                <a:spcPct val="50000"/>
              </a:spcBef>
            </a:pP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6262688" y="188913"/>
            <a:ext cx="28813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FF"/>
                </a:solidFill>
              </a:rPr>
              <a:t>50 баллов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683568" y="1772816"/>
            <a:ext cx="78454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/>
                </a:solidFill>
                <a:latin typeface="+mn-lt"/>
              </a:rPr>
              <a:t>Могут ли биссектрисы двух углов треугольника быть взаимно перпендикулярными?</a:t>
            </a:r>
            <a:endParaRPr lang="ru-RU" sz="2000" b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436096" y="5661248"/>
            <a:ext cx="34559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3300"/>
                </a:solidFill>
                <a:latin typeface="Tahoma" pitchFamily="34" charset="0"/>
              </a:rPr>
              <a:t>Нет </a:t>
            </a:r>
            <a:endParaRPr lang="ru-RU" sz="32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5129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5127" grpId="0"/>
      <p:bldP spid="51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GE073_35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0" y="260350"/>
            <a:ext cx="694826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accent6"/>
                </a:solidFill>
              </a:rPr>
              <a:t>«Соотношения между сторонами</a:t>
            </a:r>
          </a:p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accent6"/>
                </a:solidFill>
              </a:rPr>
              <a:t> и углами треугольника»</a:t>
            </a:r>
          </a:p>
          <a:p>
            <a:pPr algn="ctr">
              <a:spcBef>
                <a:spcPct val="50000"/>
              </a:spcBef>
            </a:pPr>
            <a:endParaRPr lang="ru-RU" sz="2800" b="1" dirty="0">
              <a:solidFill>
                <a:schemeClr val="accent6"/>
              </a:solidFill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588224" y="260648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chemeClr val="accent2"/>
                </a:solidFill>
              </a:rPr>
              <a:t>10 баллов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428625" y="2291525"/>
            <a:ext cx="81724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6"/>
                </a:solidFill>
              </a:rPr>
              <a:t>Один из углов треугольника – тупой. Каковы два остальные? </a:t>
            </a:r>
            <a:endParaRPr lang="ru-RU" sz="2000" dirty="0">
              <a:solidFill>
                <a:schemeClr val="accent6"/>
              </a:solidFill>
            </a:endParaRP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6228184" y="5517232"/>
            <a:ext cx="22336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</a:rPr>
              <a:t>Острые </a:t>
            </a:r>
            <a:endParaRPr lang="ru-RU" sz="28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17419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17414" grpId="0"/>
      <p:bldP spid="174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9"/>
          <p:cNvSpPr txBox="1">
            <a:spLocks noChangeArrowheads="1"/>
          </p:cNvSpPr>
          <p:nvPr/>
        </p:nvSpPr>
        <p:spPr bwMode="auto">
          <a:xfrm>
            <a:off x="6429375" y="285750"/>
            <a:ext cx="23574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accent2"/>
                </a:solidFill>
              </a:rPr>
              <a:t>20 баллов</a:t>
            </a: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285750" y="1677262"/>
            <a:ext cx="83359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6"/>
                </a:solidFill>
                <a:latin typeface="+mn-lt"/>
              </a:rPr>
              <a:t>2 угла треугольника равны соответственно 40° и 60°. </a:t>
            </a:r>
            <a:r>
              <a:rPr lang="ru-RU" sz="2000" dirty="0">
                <a:solidFill>
                  <a:schemeClr val="accent6"/>
                </a:solidFill>
                <a:latin typeface="+mn-lt"/>
              </a:rPr>
              <a:t>К</a:t>
            </a:r>
            <a:r>
              <a:rPr lang="ru-RU" sz="2000" dirty="0" smtClean="0">
                <a:solidFill>
                  <a:schemeClr val="accent6"/>
                </a:solidFill>
                <a:latin typeface="+mn-lt"/>
              </a:rPr>
              <a:t>акой это треугольник: остроугольный, прямоугольный или тупоугольный?</a:t>
            </a:r>
            <a:endParaRPr lang="ru-RU" sz="20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5292080" y="5589240"/>
            <a:ext cx="322235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</a:rPr>
              <a:t>Остроугольный</a:t>
            </a:r>
            <a:r>
              <a:rPr lang="ru-RU" sz="3200" b="1" dirty="0" smtClean="0">
                <a:solidFill>
                  <a:srgbClr val="FF3300"/>
                </a:solidFill>
                <a:latin typeface="Tahoma" pitchFamily="34" charset="0"/>
              </a:rPr>
              <a:t> </a:t>
            </a:r>
            <a:endParaRPr lang="ru-RU" sz="32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30733" name="AutoShape 1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0" y="260350"/>
            <a:ext cx="694826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accent6"/>
                </a:solidFill>
              </a:rPr>
              <a:t>«Соотношения между сторонами</a:t>
            </a:r>
          </a:p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accent6"/>
                </a:solidFill>
              </a:rPr>
              <a:t> и углами треугольника»</a:t>
            </a:r>
          </a:p>
          <a:p>
            <a:pPr algn="ctr">
              <a:spcBef>
                <a:spcPct val="50000"/>
              </a:spcBef>
            </a:pPr>
            <a:endParaRPr lang="ru-RU" sz="28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0" grpId="0"/>
      <p:bldP spid="30732" grpId="0"/>
      <p:bldP spid="307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GE073_35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6372225" y="260350"/>
            <a:ext cx="25209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accent2"/>
                </a:solidFill>
              </a:rPr>
              <a:t>30 баллов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571500" y="1716951"/>
            <a:ext cx="81724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6"/>
                </a:solidFill>
                <a:latin typeface="+mn-lt"/>
              </a:rPr>
              <a:t>Можно ли из проволоки длиной 20 см согнуть треугольник, одна сторона которого 10 см?</a:t>
            </a:r>
            <a:endParaRPr lang="ru-RU" sz="20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4860032" y="5733256"/>
            <a:ext cx="41420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</a:rPr>
              <a:t>Нельзя </a:t>
            </a:r>
            <a:endParaRPr lang="ru-RU" sz="28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17419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0" y="260350"/>
            <a:ext cx="694826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accent6"/>
                </a:solidFill>
              </a:rPr>
              <a:t>«Соотношения между сторонами</a:t>
            </a:r>
          </a:p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accent6"/>
                </a:solidFill>
              </a:rPr>
              <a:t> и углами треугольника»</a:t>
            </a:r>
          </a:p>
          <a:p>
            <a:pPr algn="ctr">
              <a:spcBef>
                <a:spcPct val="50000"/>
              </a:spcBef>
            </a:pPr>
            <a:endParaRPr lang="ru-RU" sz="28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17414" grpId="0"/>
      <p:bldP spid="174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GE073_35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6516216" y="260648"/>
            <a:ext cx="28082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chemeClr val="accent2"/>
                </a:solidFill>
              </a:rPr>
              <a:t>40 баллов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428625" y="1840775"/>
            <a:ext cx="81724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dirty="0" smtClean="0">
                <a:solidFill>
                  <a:srgbClr val="0033CC"/>
                </a:solidFill>
                <a:latin typeface="+mn-lt"/>
              </a:rPr>
              <a:t>В равнобедренном треугольнике одна сторона 3 м, другая 8 м. найдите периметр треугольника.</a:t>
            </a:r>
            <a:endParaRPr lang="ru-RU" sz="2000" dirty="0">
              <a:latin typeface="+mn-lt"/>
            </a:endParaRP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6588224" y="5661248"/>
            <a:ext cx="241974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</a:rPr>
              <a:t>19 м</a:t>
            </a:r>
            <a:endParaRPr lang="ru-RU" sz="28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17419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0" y="260350"/>
            <a:ext cx="694826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accent6"/>
                </a:solidFill>
              </a:rPr>
              <a:t>«Соотношения между сторонами</a:t>
            </a:r>
          </a:p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accent6"/>
                </a:solidFill>
              </a:rPr>
              <a:t> и углами треугольника»</a:t>
            </a:r>
          </a:p>
          <a:p>
            <a:pPr algn="ctr">
              <a:spcBef>
                <a:spcPct val="50000"/>
              </a:spcBef>
            </a:pPr>
            <a:endParaRPr lang="ru-RU" sz="28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17414" grpId="0"/>
      <p:bldP spid="174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GE073_35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6623050" y="260648"/>
            <a:ext cx="25209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chemeClr val="accent2"/>
                </a:solidFill>
              </a:rPr>
              <a:t>50 баллов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755576" y="2060848"/>
            <a:ext cx="77057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6"/>
                </a:solidFill>
                <a:latin typeface="+mn-lt"/>
              </a:rPr>
              <a:t>В равнобедренном треугольнике периметр равен 60, а одна из его сторон 25. найдите длины остальных сторон треугольника.</a:t>
            </a:r>
            <a:endParaRPr lang="ru-RU" sz="20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7092280" y="5661248"/>
            <a:ext cx="15472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</a:rPr>
              <a:t>25 и 10</a:t>
            </a:r>
            <a:endParaRPr lang="ru-RU" sz="28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13321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0" y="260350"/>
            <a:ext cx="694826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accent6"/>
                </a:solidFill>
              </a:rPr>
              <a:t>«Соотношения между сторонами</a:t>
            </a:r>
          </a:p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accent6"/>
                </a:solidFill>
              </a:rPr>
              <a:t> и углами треугольника»</a:t>
            </a:r>
          </a:p>
          <a:p>
            <a:pPr algn="ctr">
              <a:spcBef>
                <a:spcPct val="50000"/>
              </a:spcBef>
            </a:pPr>
            <a:endParaRPr lang="ru-RU" sz="28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19" grpId="0"/>
      <p:bldP spid="133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9" descr="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36650"/>
            <a:ext cx="9144000" cy="1555750"/>
          </a:xfrm>
          <a:noFill/>
        </p:spPr>
        <p:txBody>
          <a:bodyPr>
            <a:spAutoFit/>
          </a:bodyPr>
          <a:lstStyle/>
          <a:p>
            <a:r>
              <a:rPr lang="ru-RU" sz="9600" b="1" i="1" smtClean="0">
                <a:solidFill>
                  <a:schemeClr val="bg1"/>
                </a:solidFill>
              </a:rPr>
              <a:t>Второй раунд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3357563"/>
            <a:ext cx="8229600" cy="1098550"/>
          </a:xfrm>
          <a:noFill/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ru-RU" sz="6600" b="1" dirty="0" smtClean="0">
                <a:solidFill>
                  <a:srgbClr val="FF3300"/>
                </a:solidFill>
                <a:latin typeface="Comic Sans MS" pitchFamily="66" charset="0"/>
              </a:rPr>
              <a:t>Алгебра </a:t>
            </a:r>
            <a:endParaRPr lang="ru-RU" sz="6600" b="1" dirty="0" smtClean="0">
              <a:solidFill>
                <a:srgbClr val="FF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48"/>
          <p:cNvSpPr txBox="1">
            <a:spLocks noChangeArrowheads="1"/>
          </p:cNvSpPr>
          <p:nvPr/>
        </p:nvSpPr>
        <p:spPr bwMode="auto">
          <a:xfrm>
            <a:off x="395536" y="1484784"/>
            <a:ext cx="29445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chemeClr val="bg1"/>
                </a:solidFill>
              </a:rPr>
              <a:t>«Степень с натуральным показателем»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0484" name="Text Box 50"/>
          <p:cNvSpPr txBox="1">
            <a:spLocks noChangeArrowheads="1"/>
          </p:cNvSpPr>
          <p:nvPr/>
        </p:nvSpPr>
        <p:spPr bwMode="auto">
          <a:xfrm>
            <a:off x="0" y="2636838"/>
            <a:ext cx="36290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chemeClr val="bg1"/>
                </a:solidFill>
              </a:rPr>
              <a:t>«</a:t>
            </a:r>
            <a:r>
              <a:rPr lang="ru-RU" sz="2000" b="1" dirty="0">
                <a:solidFill>
                  <a:schemeClr val="bg1"/>
                </a:solidFill>
              </a:rPr>
              <a:t>Л</a:t>
            </a:r>
            <a:r>
              <a:rPr lang="ru-RU" sz="2000" b="1" dirty="0" smtClean="0">
                <a:solidFill>
                  <a:schemeClr val="bg1"/>
                </a:solidFill>
              </a:rPr>
              <a:t>инейные уравнения»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0485" name="Text Box 52"/>
          <p:cNvSpPr txBox="1">
            <a:spLocks noChangeArrowheads="1"/>
          </p:cNvSpPr>
          <p:nvPr/>
        </p:nvSpPr>
        <p:spPr bwMode="auto">
          <a:xfrm>
            <a:off x="153988" y="3587750"/>
            <a:ext cx="31623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chemeClr val="bg1"/>
                </a:solidFill>
              </a:rPr>
              <a:t>«Формулы сокращенного умножения»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0486" name="Text Box 53"/>
          <p:cNvSpPr txBox="1">
            <a:spLocks noChangeArrowheads="1"/>
          </p:cNvSpPr>
          <p:nvPr/>
        </p:nvSpPr>
        <p:spPr bwMode="auto">
          <a:xfrm>
            <a:off x="161925" y="4729163"/>
            <a:ext cx="34020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chemeClr val="bg1"/>
                </a:solidFill>
              </a:rPr>
              <a:t>«Математическое ассорти»</a:t>
            </a:r>
          </a:p>
        </p:txBody>
      </p:sp>
      <p:sp>
        <p:nvSpPr>
          <p:cNvPr id="20487" name="AutoShape 55"/>
          <p:cNvSpPr>
            <a:spLocks noChangeArrowheads="1"/>
          </p:cNvSpPr>
          <p:nvPr/>
        </p:nvSpPr>
        <p:spPr bwMode="auto">
          <a:xfrm>
            <a:off x="3706813" y="1423988"/>
            <a:ext cx="844550" cy="83502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hlinkClick r:id="rId3" action="ppaction://hlinksldjump"/>
              </a:rPr>
              <a:t>20</a:t>
            </a:r>
            <a:endParaRPr lang="ru-RU" sz="2400" b="1" dirty="0"/>
          </a:p>
        </p:txBody>
      </p:sp>
      <p:sp>
        <p:nvSpPr>
          <p:cNvPr id="20488" name="AutoShape 56"/>
          <p:cNvSpPr>
            <a:spLocks noChangeArrowheads="1"/>
          </p:cNvSpPr>
          <p:nvPr/>
        </p:nvSpPr>
        <p:spPr bwMode="auto">
          <a:xfrm>
            <a:off x="4514850" y="1423988"/>
            <a:ext cx="842963" cy="83502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hlinkClick r:id="rId4" action="ppaction://hlinksldjump"/>
              </a:rPr>
              <a:t>40</a:t>
            </a:r>
            <a:endParaRPr lang="ru-RU" sz="2400" b="1" dirty="0"/>
          </a:p>
        </p:txBody>
      </p:sp>
      <p:sp>
        <p:nvSpPr>
          <p:cNvPr id="20489" name="AutoShape 57"/>
          <p:cNvSpPr>
            <a:spLocks noChangeArrowheads="1"/>
          </p:cNvSpPr>
          <p:nvPr/>
        </p:nvSpPr>
        <p:spPr bwMode="auto">
          <a:xfrm>
            <a:off x="6931025" y="1423988"/>
            <a:ext cx="844550" cy="83502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hlinkClick r:id="rId5" action="ppaction://hlinksldjump"/>
              </a:rPr>
              <a:t>100</a:t>
            </a:r>
            <a:endParaRPr lang="ru-RU" sz="2400" b="1" dirty="0"/>
          </a:p>
        </p:txBody>
      </p:sp>
      <p:sp>
        <p:nvSpPr>
          <p:cNvPr id="20490" name="AutoShape 58"/>
          <p:cNvSpPr>
            <a:spLocks noChangeArrowheads="1"/>
          </p:cNvSpPr>
          <p:nvPr/>
        </p:nvSpPr>
        <p:spPr bwMode="auto">
          <a:xfrm>
            <a:off x="6126163" y="1423988"/>
            <a:ext cx="844550" cy="83502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hlinkClick r:id="rId6" action="ppaction://hlinksldjump"/>
              </a:rPr>
              <a:t>80</a:t>
            </a:r>
            <a:endParaRPr lang="ru-RU" sz="2400" b="1" dirty="0"/>
          </a:p>
        </p:txBody>
      </p:sp>
      <p:sp>
        <p:nvSpPr>
          <p:cNvPr id="20491" name="AutoShape 59"/>
          <p:cNvSpPr>
            <a:spLocks noChangeArrowheads="1"/>
          </p:cNvSpPr>
          <p:nvPr/>
        </p:nvSpPr>
        <p:spPr bwMode="auto">
          <a:xfrm>
            <a:off x="5319713" y="1423988"/>
            <a:ext cx="844550" cy="83502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hlinkClick r:id="rId7" action="ppaction://hlinksldjump"/>
              </a:rPr>
              <a:t>6</a:t>
            </a:r>
            <a:r>
              <a:rPr lang="ru-RU" sz="2400" b="1" dirty="0" smtClean="0">
                <a:hlinkClick r:id="rId7" action="ppaction://hlinksldjump"/>
              </a:rPr>
              <a:t>0</a:t>
            </a:r>
            <a:endParaRPr lang="ru-RU" sz="2400" b="1" dirty="0"/>
          </a:p>
        </p:txBody>
      </p:sp>
      <p:sp>
        <p:nvSpPr>
          <p:cNvPr id="20492" name="AutoShape 60"/>
          <p:cNvSpPr>
            <a:spLocks noChangeArrowheads="1"/>
          </p:cNvSpPr>
          <p:nvPr/>
        </p:nvSpPr>
        <p:spPr bwMode="auto">
          <a:xfrm>
            <a:off x="3706813" y="2509838"/>
            <a:ext cx="844550" cy="83502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hlinkClick r:id="rId8" action="ppaction://hlinksldjump"/>
              </a:rPr>
              <a:t>20</a:t>
            </a:r>
            <a:endParaRPr lang="ru-RU" sz="2400" b="1" dirty="0"/>
          </a:p>
        </p:txBody>
      </p:sp>
      <p:sp>
        <p:nvSpPr>
          <p:cNvPr id="20493" name="AutoShape 61"/>
          <p:cNvSpPr>
            <a:spLocks noChangeArrowheads="1"/>
          </p:cNvSpPr>
          <p:nvPr/>
        </p:nvSpPr>
        <p:spPr bwMode="auto">
          <a:xfrm>
            <a:off x="4514850" y="2509838"/>
            <a:ext cx="842963" cy="83502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hlinkClick r:id="rId9" action="ppaction://hlinksldjump"/>
              </a:rPr>
              <a:t>40</a:t>
            </a:r>
            <a:endParaRPr lang="ru-RU" sz="2400" b="1" dirty="0"/>
          </a:p>
        </p:txBody>
      </p:sp>
      <p:sp>
        <p:nvSpPr>
          <p:cNvPr id="20494" name="AutoShape 62"/>
          <p:cNvSpPr>
            <a:spLocks noChangeArrowheads="1"/>
          </p:cNvSpPr>
          <p:nvPr/>
        </p:nvSpPr>
        <p:spPr bwMode="auto">
          <a:xfrm>
            <a:off x="5319713" y="2509838"/>
            <a:ext cx="844550" cy="83502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hlinkClick r:id="rId10" action="ppaction://hlinksldjump"/>
              </a:rPr>
              <a:t>60</a:t>
            </a:r>
            <a:endParaRPr lang="ru-RU" sz="2400" b="1" dirty="0"/>
          </a:p>
        </p:txBody>
      </p:sp>
      <p:sp>
        <p:nvSpPr>
          <p:cNvPr id="20495" name="AutoShape 63"/>
          <p:cNvSpPr>
            <a:spLocks noChangeArrowheads="1"/>
          </p:cNvSpPr>
          <p:nvPr/>
        </p:nvSpPr>
        <p:spPr bwMode="auto">
          <a:xfrm>
            <a:off x="6126163" y="2509838"/>
            <a:ext cx="844550" cy="83502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hlinkClick r:id="rId11" action="ppaction://hlinksldjump"/>
              </a:rPr>
              <a:t>80</a:t>
            </a:r>
            <a:endParaRPr lang="ru-RU" sz="2400" b="1" dirty="0"/>
          </a:p>
        </p:txBody>
      </p:sp>
      <p:sp>
        <p:nvSpPr>
          <p:cNvPr id="20496" name="AutoShape 64"/>
          <p:cNvSpPr>
            <a:spLocks noChangeArrowheads="1"/>
          </p:cNvSpPr>
          <p:nvPr/>
        </p:nvSpPr>
        <p:spPr bwMode="auto">
          <a:xfrm>
            <a:off x="6931025" y="2509838"/>
            <a:ext cx="844550" cy="83502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hlinkClick r:id="rId12" action="ppaction://hlinksldjump"/>
              </a:rPr>
              <a:t>100</a:t>
            </a:r>
            <a:endParaRPr lang="ru-RU" sz="2400" b="1" dirty="0"/>
          </a:p>
        </p:txBody>
      </p:sp>
      <p:sp>
        <p:nvSpPr>
          <p:cNvPr id="20497" name="AutoShape 65"/>
          <p:cNvSpPr>
            <a:spLocks noChangeArrowheads="1"/>
          </p:cNvSpPr>
          <p:nvPr/>
        </p:nvSpPr>
        <p:spPr bwMode="auto">
          <a:xfrm>
            <a:off x="3706813" y="3592513"/>
            <a:ext cx="844550" cy="83502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hlinkClick r:id="rId13" action="ppaction://hlinksldjump"/>
              </a:rPr>
              <a:t>20</a:t>
            </a:r>
            <a:endParaRPr lang="ru-RU" sz="2400" b="1" dirty="0"/>
          </a:p>
        </p:txBody>
      </p:sp>
      <p:sp>
        <p:nvSpPr>
          <p:cNvPr id="20498" name="AutoShape 66"/>
          <p:cNvSpPr>
            <a:spLocks noChangeArrowheads="1"/>
          </p:cNvSpPr>
          <p:nvPr/>
        </p:nvSpPr>
        <p:spPr bwMode="auto">
          <a:xfrm>
            <a:off x="4514850" y="3592513"/>
            <a:ext cx="842963" cy="83502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hlinkClick r:id="rId14" action="ppaction://hlinksldjump"/>
              </a:rPr>
              <a:t>40</a:t>
            </a:r>
            <a:endParaRPr lang="ru-RU" sz="2400" b="1" dirty="0"/>
          </a:p>
        </p:txBody>
      </p:sp>
      <p:sp>
        <p:nvSpPr>
          <p:cNvPr id="20499" name="AutoShape 67"/>
          <p:cNvSpPr>
            <a:spLocks noChangeArrowheads="1"/>
          </p:cNvSpPr>
          <p:nvPr/>
        </p:nvSpPr>
        <p:spPr bwMode="auto">
          <a:xfrm>
            <a:off x="5319713" y="3592513"/>
            <a:ext cx="844550" cy="83502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hlinkClick r:id="rId15" action="ppaction://hlinksldjump"/>
              </a:rPr>
              <a:t>60</a:t>
            </a:r>
            <a:endParaRPr lang="ru-RU" sz="2400" b="1" dirty="0"/>
          </a:p>
        </p:txBody>
      </p:sp>
      <p:sp>
        <p:nvSpPr>
          <p:cNvPr id="20500" name="AutoShape 68"/>
          <p:cNvSpPr>
            <a:spLocks noChangeArrowheads="1"/>
          </p:cNvSpPr>
          <p:nvPr/>
        </p:nvSpPr>
        <p:spPr bwMode="auto">
          <a:xfrm>
            <a:off x="6126163" y="3592513"/>
            <a:ext cx="844550" cy="83502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hlinkClick r:id="rId16" action="ppaction://hlinksldjump"/>
              </a:rPr>
              <a:t>8</a:t>
            </a:r>
            <a:r>
              <a:rPr lang="ru-RU" sz="2400" b="1" dirty="0" smtClean="0">
                <a:hlinkClick r:id="rId16" action="ppaction://hlinksldjump"/>
              </a:rPr>
              <a:t>0</a:t>
            </a:r>
            <a:endParaRPr lang="ru-RU" sz="2400" b="1" dirty="0"/>
          </a:p>
        </p:txBody>
      </p:sp>
      <p:sp>
        <p:nvSpPr>
          <p:cNvPr id="20501" name="AutoShape 69"/>
          <p:cNvSpPr>
            <a:spLocks noChangeArrowheads="1"/>
          </p:cNvSpPr>
          <p:nvPr/>
        </p:nvSpPr>
        <p:spPr bwMode="auto">
          <a:xfrm>
            <a:off x="6931025" y="3592513"/>
            <a:ext cx="844550" cy="83502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hlinkClick r:id="rId17" action="ppaction://hlinksldjump"/>
              </a:rPr>
              <a:t>100</a:t>
            </a:r>
            <a:endParaRPr lang="ru-RU" sz="2400" b="1" dirty="0"/>
          </a:p>
        </p:txBody>
      </p:sp>
      <p:sp>
        <p:nvSpPr>
          <p:cNvPr id="20502" name="AutoShape 70"/>
          <p:cNvSpPr>
            <a:spLocks noChangeArrowheads="1"/>
          </p:cNvSpPr>
          <p:nvPr/>
        </p:nvSpPr>
        <p:spPr bwMode="auto">
          <a:xfrm>
            <a:off x="3706813" y="4678363"/>
            <a:ext cx="844550" cy="83343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hlinkClick r:id="rId18" action="ppaction://hlinksldjump"/>
              </a:rPr>
              <a:t>20</a:t>
            </a:r>
            <a:endParaRPr lang="ru-RU" sz="2400" b="1" dirty="0"/>
          </a:p>
        </p:txBody>
      </p:sp>
      <p:sp>
        <p:nvSpPr>
          <p:cNvPr id="20503" name="AutoShape 71"/>
          <p:cNvSpPr>
            <a:spLocks noChangeArrowheads="1"/>
          </p:cNvSpPr>
          <p:nvPr/>
        </p:nvSpPr>
        <p:spPr bwMode="auto">
          <a:xfrm>
            <a:off x="4500563" y="4667250"/>
            <a:ext cx="842962" cy="833438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hlinkClick r:id="rId19" action="ppaction://hlinksldjump"/>
              </a:rPr>
              <a:t>40</a:t>
            </a:r>
            <a:endParaRPr lang="ru-RU" sz="2400" b="1" dirty="0"/>
          </a:p>
        </p:txBody>
      </p:sp>
      <p:sp>
        <p:nvSpPr>
          <p:cNvPr id="20504" name="AutoShape 72"/>
          <p:cNvSpPr>
            <a:spLocks noChangeArrowheads="1"/>
          </p:cNvSpPr>
          <p:nvPr/>
        </p:nvSpPr>
        <p:spPr bwMode="auto">
          <a:xfrm>
            <a:off x="5319713" y="4678363"/>
            <a:ext cx="844550" cy="83343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hlinkClick r:id="rId20" action="ppaction://hlinksldjump"/>
              </a:rPr>
              <a:t>60</a:t>
            </a:r>
            <a:endParaRPr lang="ru-RU" sz="2400" b="1" dirty="0"/>
          </a:p>
        </p:txBody>
      </p:sp>
      <p:sp>
        <p:nvSpPr>
          <p:cNvPr id="20505" name="AutoShape 73"/>
          <p:cNvSpPr>
            <a:spLocks noChangeArrowheads="1"/>
          </p:cNvSpPr>
          <p:nvPr/>
        </p:nvSpPr>
        <p:spPr bwMode="auto">
          <a:xfrm>
            <a:off x="6126163" y="4678363"/>
            <a:ext cx="844550" cy="83343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hlinkClick r:id="rId21" action="ppaction://hlinksldjump"/>
              </a:rPr>
              <a:t>80</a:t>
            </a:r>
            <a:endParaRPr lang="ru-RU" sz="2400" b="1" dirty="0"/>
          </a:p>
        </p:txBody>
      </p:sp>
      <p:sp>
        <p:nvSpPr>
          <p:cNvPr id="20506" name="AutoShape 74"/>
          <p:cNvSpPr>
            <a:spLocks noChangeArrowheads="1"/>
          </p:cNvSpPr>
          <p:nvPr/>
        </p:nvSpPr>
        <p:spPr bwMode="auto">
          <a:xfrm>
            <a:off x="6931025" y="4678363"/>
            <a:ext cx="844550" cy="83343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hlinkClick r:id="rId22" action="ppaction://hlinksldjump"/>
              </a:rPr>
              <a:t>100</a:t>
            </a:r>
            <a:endParaRPr lang="ru-RU" sz="2400" b="1" dirty="0"/>
          </a:p>
        </p:txBody>
      </p:sp>
      <p:sp>
        <p:nvSpPr>
          <p:cNvPr id="20507" name="Text Box 80"/>
          <p:cNvSpPr txBox="1">
            <a:spLocks noChangeArrowheads="1"/>
          </p:cNvSpPr>
          <p:nvPr/>
        </p:nvSpPr>
        <p:spPr bwMode="auto">
          <a:xfrm>
            <a:off x="2339975" y="404813"/>
            <a:ext cx="46085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3300"/>
                </a:solidFill>
                <a:latin typeface="Comic Sans MS" pitchFamily="66" charset="0"/>
              </a:rPr>
              <a:t>ВЫБЕРИ КАТЕГОРИЮ</a:t>
            </a:r>
          </a:p>
        </p:txBody>
      </p:sp>
      <p:pic>
        <p:nvPicPr>
          <p:cNvPr id="20508" name="Picture 90" descr="MC900295803[1]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 rot="-5400000">
            <a:off x="7507287" y="55563"/>
            <a:ext cx="169227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9" name="AutoShape 55"/>
          <p:cNvSpPr>
            <a:spLocks noChangeArrowheads="1"/>
          </p:cNvSpPr>
          <p:nvPr/>
        </p:nvSpPr>
        <p:spPr bwMode="auto">
          <a:xfrm>
            <a:off x="5724525" y="5805488"/>
            <a:ext cx="2303463" cy="83502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hlinkClick r:id="rId24" action="ppaction://hlinksldjump"/>
              </a:rPr>
              <a:t>Финал</a:t>
            </a:r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76" y="0"/>
            <a:ext cx="9286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48"/>
          <p:cNvSpPr txBox="1">
            <a:spLocks noChangeArrowheads="1"/>
          </p:cNvSpPr>
          <p:nvPr/>
        </p:nvSpPr>
        <p:spPr bwMode="auto">
          <a:xfrm>
            <a:off x="179512" y="2276872"/>
            <a:ext cx="28432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chemeClr val="bg1"/>
                </a:solidFill>
              </a:rPr>
              <a:t>Смежные и вертикальные углы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7172" name="Text Box 50"/>
          <p:cNvSpPr txBox="1">
            <a:spLocks noChangeArrowheads="1"/>
          </p:cNvSpPr>
          <p:nvPr/>
        </p:nvSpPr>
        <p:spPr bwMode="auto">
          <a:xfrm>
            <a:off x="0" y="3717032"/>
            <a:ext cx="3127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chemeClr val="bg1"/>
                </a:solidFill>
              </a:rPr>
              <a:t>Треугольники и их элементы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7173" name="Text Box 52"/>
          <p:cNvSpPr txBox="1">
            <a:spLocks noChangeArrowheads="1"/>
          </p:cNvSpPr>
          <p:nvPr/>
        </p:nvSpPr>
        <p:spPr bwMode="auto">
          <a:xfrm>
            <a:off x="0" y="5445224"/>
            <a:ext cx="356393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chemeClr val="bg1"/>
                </a:solidFill>
              </a:rPr>
              <a:t>Соотношения между сторонами и углами треугольника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7174" name="AutoShape 55"/>
          <p:cNvSpPr>
            <a:spLocks noChangeArrowheads="1"/>
          </p:cNvSpPr>
          <p:nvPr/>
        </p:nvSpPr>
        <p:spPr bwMode="auto">
          <a:xfrm>
            <a:off x="3760788" y="1700213"/>
            <a:ext cx="960437" cy="136048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hlinkClick r:id="rId3" action="ppaction://hlinksldjump"/>
              </a:rPr>
              <a:t>10</a:t>
            </a:r>
            <a:endParaRPr lang="ru-RU" sz="2400" b="1" dirty="0"/>
          </a:p>
        </p:txBody>
      </p:sp>
      <p:sp>
        <p:nvSpPr>
          <p:cNvPr id="7175" name="AutoShape 56"/>
          <p:cNvSpPr>
            <a:spLocks noChangeArrowheads="1"/>
          </p:cNvSpPr>
          <p:nvPr/>
        </p:nvSpPr>
        <p:spPr bwMode="auto">
          <a:xfrm>
            <a:off x="4678363" y="1700213"/>
            <a:ext cx="960437" cy="136048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hlinkClick r:id="rId4" action="ppaction://hlinksldjump"/>
              </a:rPr>
              <a:t>20</a:t>
            </a:r>
            <a:endParaRPr lang="ru-RU" sz="2400" b="1"/>
          </a:p>
        </p:txBody>
      </p:sp>
      <p:sp>
        <p:nvSpPr>
          <p:cNvPr id="7176" name="AutoShape 57"/>
          <p:cNvSpPr>
            <a:spLocks noChangeArrowheads="1"/>
          </p:cNvSpPr>
          <p:nvPr/>
        </p:nvSpPr>
        <p:spPr bwMode="auto">
          <a:xfrm>
            <a:off x="7427913" y="1700213"/>
            <a:ext cx="960437" cy="136048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hlinkClick r:id="rId5" action="ppaction://hlinksldjump"/>
              </a:rPr>
              <a:t>50</a:t>
            </a:r>
            <a:endParaRPr lang="ru-RU" sz="2400" b="1"/>
          </a:p>
        </p:txBody>
      </p:sp>
      <p:sp>
        <p:nvSpPr>
          <p:cNvPr id="7177" name="AutoShape 58"/>
          <p:cNvSpPr>
            <a:spLocks noChangeArrowheads="1"/>
          </p:cNvSpPr>
          <p:nvPr/>
        </p:nvSpPr>
        <p:spPr bwMode="auto">
          <a:xfrm>
            <a:off x="6511925" y="1700213"/>
            <a:ext cx="960438" cy="136048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hlinkClick r:id="rId6" action="ppaction://hlinksldjump"/>
              </a:rPr>
              <a:t>40</a:t>
            </a:r>
            <a:endParaRPr lang="ru-RU" sz="2400" b="1"/>
          </a:p>
        </p:txBody>
      </p:sp>
      <p:sp>
        <p:nvSpPr>
          <p:cNvPr id="7178" name="AutoShape 59"/>
          <p:cNvSpPr>
            <a:spLocks noChangeArrowheads="1"/>
          </p:cNvSpPr>
          <p:nvPr/>
        </p:nvSpPr>
        <p:spPr bwMode="auto">
          <a:xfrm>
            <a:off x="5594350" y="1700213"/>
            <a:ext cx="960438" cy="136048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hlinkClick r:id="rId7" action="ppaction://hlinksldjump"/>
              </a:rPr>
              <a:t>30</a:t>
            </a:r>
            <a:endParaRPr lang="ru-RU" sz="2400" b="1"/>
          </a:p>
        </p:txBody>
      </p:sp>
      <p:sp>
        <p:nvSpPr>
          <p:cNvPr id="7179" name="AutoShape 60"/>
          <p:cNvSpPr>
            <a:spLocks noChangeArrowheads="1"/>
          </p:cNvSpPr>
          <p:nvPr/>
        </p:nvSpPr>
        <p:spPr bwMode="auto">
          <a:xfrm>
            <a:off x="3760788" y="3468688"/>
            <a:ext cx="960437" cy="136207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hlinkClick r:id="rId8" action="ppaction://hlinksldjump"/>
              </a:rPr>
              <a:t>10</a:t>
            </a:r>
            <a:endParaRPr lang="ru-RU" sz="2400" b="1" dirty="0"/>
          </a:p>
        </p:txBody>
      </p:sp>
      <p:sp>
        <p:nvSpPr>
          <p:cNvPr id="7180" name="AutoShape 61"/>
          <p:cNvSpPr>
            <a:spLocks noChangeArrowheads="1"/>
          </p:cNvSpPr>
          <p:nvPr/>
        </p:nvSpPr>
        <p:spPr bwMode="auto">
          <a:xfrm>
            <a:off x="4678363" y="3468688"/>
            <a:ext cx="960437" cy="136207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hlinkClick r:id="rId9" action="ppaction://hlinksldjump"/>
              </a:rPr>
              <a:t>20</a:t>
            </a:r>
            <a:endParaRPr lang="ru-RU" sz="2400" b="1"/>
          </a:p>
        </p:txBody>
      </p:sp>
      <p:sp>
        <p:nvSpPr>
          <p:cNvPr id="7181" name="AutoShape 62"/>
          <p:cNvSpPr>
            <a:spLocks noChangeArrowheads="1"/>
          </p:cNvSpPr>
          <p:nvPr/>
        </p:nvSpPr>
        <p:spPr bwMode="auto">
          <a:xfrm>
            <a:off x="5594350" y="3468688"/>
            <a:ext cx="960438" cy="136207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hlinkClick r:id="rId10" action="ppaction://hlinksldjump"/>
              </a:rPr>
              <a:t>30</a:t>
            </a:r>
            <a:endParaRPr lang="ru-RU" sz="2400" b="1"/>
          </a:p>
        </p:txBody>
      </p:sp>
      <p:sp>
        <p:nvSpPr>
          <p:cNvPr id="7182" name="AutoShape 63"/>
          <p:cNvSpPr>
            <a:spLocks noChangeArrowheads="1"/>
          </p:cNvSpPr>
          <p:nvPr/>
        </p:nvSpPr>
        <p:spPr bwMode="auto">
          <a:xfrm>
            <a:off x="6511925" y="3468688"/>
            <a:ext cx="960438" cy="136207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hlinkClick r:id="rId11" action="ppaction://hlinksldjump"/>
              </a:rPr>
              <a:t>40</a:t>
            </a:r>
            <a:endParaRPr lang="ru-RU" sz="2400" b="1"/>
          </a:p>
        </p:txBody>
      </p:sp>
      <p:sp>
        <p:nvSpPr>
          <p:cNvPr id="7183" name="AutoShape 64"/>
          <p:cNvSpPr>
            <a:spLocks noChangeArrowheads="1"/>
          </p:cNvSpPr>
          <p:nvPr/>
        </p:nvSpPr>
        <p:spPr bwMode="auto">
          <a:xfrm>
            <a:off x="7427913" y="3468688"/>
            <a:ext cx="960437" cy="136207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hlinkClick r:id="rId12" action="ppaction://hlinksldjump"/>
              </a:rPr>
              <a:t>50</a:t>
            </a:r>
            <a:endParaRPr lang="ru-RU" sz="2400" b="1" dirty="0"/>
          </a:p>
        </p:txBody>
      </p:sp>
      <p:sp>
        <p:nvSpPr>
          <p:cNvPr id="7184" name="AutoShape 65"/>
          <p:cNvSpPr>
            <a:spLocks noChangeArrowheads="1"/>
          </p:cNvSpPr>
          <p:nvPr/>
        </p:nvSpPr>
        <p:spPr bwMode="auto">
          <a:xfrm>
            <a:off x="3760788" y="5235575"/>
            <a:ext cx="960437" cy="1360488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hlinkClick r:id="rId13" action="ppaction://hlinksldjump"/>
              </a:rPr>
              <a:t>10</a:t>
            </a:r>
            <a:endParaRPr lang="ru-RU" sz="2400" b="1"/>
          </a:p>
        </p:txBody>
      </p:sp>
      <p:sp>
        <p:nvSpPr>
          <p:cNvPr id="7185" name="AutoShape 66"/>
          <p:cNvSpPr>
            <a:spLocks noChangeArrowheads="1"/>
          </p:cNvSpPr>
          <p:nvPr/>
        </p:nvSpPr>
        <p:spPr bwMode="auto">
          <a:xfrm>
            <a:off x="4678363" y="5235575"/>
            <a:ext cx="960437" cy="1360488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hlinkClick r:id="rId14" action="ppaction://hlinksldjump"/>
              </a:rPr>
              <a:t>20</a:t>
            </a:r>
            <a:endParaRPr lang="ru-RU" sz="2400" b="1"/>
          </a:p>
        </p:txBody>
      </p:sp>
      <p:sp>
        <p:nvSpPr>
          <p:cNvPr id="7186" name="AutoShape 67"/>
          <p:cNvSpPr>
            <a:spLocks noChangeArrowheads="1"/>
          </p:cNvSpPr>
          <p:nvPr/>
        </p:nvSpPr>
        <p:spPr bwMode="auto">
          <a:xfrm>
            <a:off x="5594350" y="5235575"/>
            <a:ext cx="960438" cy="1360488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hlinkClick r:id="rId15" action="ppaction://hlinksldjump"/>
              </a:rPr>
              <a:t>30</a:t>
            </a:r>
            <a:endParaRPr lang="ru-RU" sz="2400" b="1"/>
          </a:p>
        </p:txBody>
      </p:sp>
      <p:sp>
        <p:nvSpPr>
          <p:cNvPr id="7187" name="AutoShape 68"/>
          <p:cNvSpPr>
            <a:spLocks noChangeArrowheads="1"/>
          </p:cNvSpPr>
          <p:nvPr/>
        </p:nvSpPr>
        <p:spPr bwMode="auto">
          <a:xfrm>
            <a:off x="6511925" y="5235575"/>
            <a:ext cx="960438" cy="1360488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hlinkClick r:id="rId16" action="ppaction://hlinksldjump"/>
              </a:rPr>
              <a:t>40</a:t>
            </a:r>
            <a:endParaRPr lang="ru-RU" sz="2400" b="1"/>
          </a:p>
        </p:txBody>
      </p:sp>
      <p:sp>
        <p:nvSpPr>
          <p:cNvPr id="7188" name="AutoShape 69"/>
          <p:cNvSpPr>
            <a:spLocks noChangeArrowheads="1"/>
          </p:cNvSpPr>
          <p:nvPr/>
        </p:nvSpPr>
        <p:spPr bwMode="auto">
          <a:xfrm>
            <a:off x="7427913" y="5235575"/>
            <a:ext cx="960437" cy="1360488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hlinkClick r:id="rId17" action="ppaction://hlinksldjump"/>
              </a:rPr>
              <a:t>50</a:t>
            </a:r>
            <a:endParaRPr lang="ru-RU" sz="2400" b="1"/>
          </a:p>
        </p:txBody>
      </p:sp>
      <p:sp>
        <p:nvSpPr>
          <p:cNvPr id="7189" name="Text Box 80"/>
          <p:cNvSpPr txBox="1">
            <a:spLocks noChangeArrowheads="1"/>
          </p:cNvSpPr>
          <p:nvPr/>
        </p:nvSpPr>
        <p:spPr bwMode="auto">
          <a:xfrm>
            <a:off x="1042988" y="260350"/>
            <a:ext cx="60483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 dirty="0">
                <a:solidFill>
                  <a:srgbClr val="FF3300"/>
                </a:solidFill>
                <a:latin typeface="Comic Sans MS" pitchFamily="66" charset="0"/>
              </a:rPr>
              <a:t>ВЫБЕРИ КАТЕГОРИЮ</a:t>
            </a:r>
          </a:p>
        </p:txBody>
      </p:sp>
      <p:sp>
        <p:nvSpPr>
          <p:cNvPr id="5" name="AutoShape 8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9625" y="6357938"/>
            <a:ext cx="539750" cy="261937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Фон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Box 7"/>
          <p:cNvSpPr txBox="1">
            <a:spLocks noChangeArrowheads="1"/>
          </p:cNvSpPr>
          <p:nvPr/>
        </p:nvSpPr>
        <p:spPr bwMode="auto">
          <a:xfrm>
            <a:off x="6588125" y="260350"/>
            <a:ext cx="23050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2"/>
                </a:solidFill>
              </a:rPr>
              <a:t>20 </a:t>
            </a:r>
            <a:r>
              <a:rPr lang="ru-RU" sz="3200" b="1" dirty="0">
                <a:solidFill>
                  <a:schemeClr val="accent2"/>
                </a:solidFill>
              </a:rPr>
              <a:t>баллов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539750" y="2664589"/>
            <a:ext cx="82073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Число а – отрицательное. Какой знак имеет число  а</a:t>
            </a:r>
            <a:r>
              <a:rPr lang="ru-RU" sz="2000" baseline="30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18</a:t>
            </a:r>
            <a:r>
              <a:rPr lang="ru-RU" sz="2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 ?</a:t>
            </a:r>
            <a:endParaRPr lang="ru-RU" sz="2000" dirty="0">
              <a:solidFill>
                <a:srgbClr val="0000FF"/>
              </a:solidFill>
              <a:latin typeface="+mn-lt"/>
              <a:cs typeface="Tahoma" pitchFamily="34" charset="0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967288" y="5661248"/>
            <a:ext cx="41767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Знак «+»</a:t>
            </a:r>
            <a:endParaRPr lang="ru-RU" sz="28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275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Text Box 48"/>
          <p:cNvSpPr txBox="1">
            <a:spLocks noChangeArrowheads="1"/>
          </p:cNvSpPr>
          <p:nvPr/>
        </p:nvSpPr>
        <p:spPr bwMode="auto">
          <a:xfrm>
            <a:off x="899592" y="404664"/>
            <a:ext cx="59766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0099"/>
                </a:solidFill>
              </a:rPr>
              <a:t>«Степень с натуральным показателем»</a:t>
            </a:r>
            <a:endParaRPr lang="ru-RU" sz="20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/>
      <p:bldP spid="11273" grpId="0"/>
      <p:bldP spid="1127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Фон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 Box 7"/>
          <p:cNvSpPr txBox="1">
            <a:spLocks noChangeArrowheads="1"/>
          </p:cNvSpPr>
          <p:nvPr/>
        </p:nvSpPr>
        <p:spPr bwMode="auto">
          <a:xfrm>
            <a:off x="6516688" y="260350"/>
            <a:ext cx="23764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2"/>
                </a:solidFill>
              </a:rPr>
              <a:t>40 баллов</a:t>
            </a:r>
            <a:endParaRPr lang="ru-RU" sz="3200" b="1" dirty="0">
              <a:solidFill>
                <a:schemeClr val="accent2"/>
              </a:solidFill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539750" y="2665382"/>
            <a:ext cx="82073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 smtClean="0">
                <a:solidFill>
                  <a:srgbClr val="0000FF"/>
                </a:solidFill>
                <a:latin typeface="+mn-lt"/>
              </a:rPr>
              <a:t>Что больше: (-19)</a:t>
            </a:r>
            <a:r>
              <a:rPr lang="ru-RU" sz="2000" baseline="30000" dirty="0" smtClean="0">
                <a:solidFill>
                  <a:srgbClr val="0000FF"/>
                </a:solidFill>
                <a:latin typeface="+mn-lt"/>
              </a:rPr>
              <a:t>4 </a:t>
            </a:r>
            <a:r>
              <a:rPr lang="ru-RU" sz="2000" dirty="0" smtClean="0">
                <a:solidFill>
                  <a:srgbClr val="0000FF"/>
                </a:solidFill>
                <a:latin typeface="+mn-lt"/>
              </a:rPr>
              <a:t> или -35</a:t>
            </a:r>
            <a:r>
              <a:rPr lang="ru-RU" sz="2000" baseline="30000" dirty="0" smtClean="0">
                <a:solidFill>
                  <a:srgbClr val="0000FF"/>
                </a:solidFill>
                <a:latin typeface="+mn-lt"/>
              </a:rPr>
              <a:t>3</a:t>
            </a:r>
            <a:r>
              <a:rPr lang="ru-RU" sz="2000" dirty="0" smtClean="0">
                <a:solidFill>
                  <a:srgbClr val="0000FF"/>
                </a:solidFill>
                <a:latin typeface="+mn-lt"/>
              </a:rPr>
              <a:t>?</a:t>
            </a:r>
            <a:endParaRPr lang="ru-RU" sz="20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5903640" y="5661248"/>
            <a:ext cx="32403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</a:rPr>
              <a:t>(-19)</a:t>
            </a:r>
            <a:r>
              <a:rPr lang="ru-RU" sz="2800" b="1" baseline="30000" dirty="0" smtClean="0">
                <a:solidFill>
                  <a:srgbClr val="FF3300"/>
                </a:solidFill>
                <a:latin typeface="Tahoma" pitchFamily="34" charset="0"/>
              </a:rPr>
              <a:t>4</a:t>
            </a:r>
            <a:endParaRPr lang="ru-RU" sz="28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11275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 Box 48"/>
          <p:cNvSpPr txBox="1">
            <a:spLocks noChangeArrowheads="1"/>
          </p:cNvSpPr>
          <p:nvPr/>
        </p:nvSpPr>
        <p:spPr bwMode="auto">
          <a:xfrm>
            <a:off x="899592" y="404664"/>
            <a:ext cx="59766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0099"/>
                </a:solidFill>
              </a:rPr>
              <a:t>«Степень с натуральным показателем»</a:t>
            </a:r>
            <a:endParaRPr lang="ru-RU" sz="20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/>
      <p:bldP spid="11273" grpId="0"/>
      <p:bldP spid="1127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Фон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7"/>
          <p:cNvSpPr txBox="1">
            <a:spLocks noChangeArrowheads="1"/>
          </p:cNvSpPr>
          <p:nvPr/>
        </p:nvSpPr>
        <p:spPr bwMode="auto">
          <a:xfrm>
            <a:off x="6227763" y="260350"/>
            <a:ext cx="26654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2"/>
                </a:solidFill>
              </a:rPr>
              <a:t>60 баллов</a:t>
            </a:r>
            <a:endParaRPr lang="ru-RU" sz="3200" b="1" dirty="0">
              <a:solidFill>
                <a:schemeClr val="accent2"/>
              </a:solidFill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539750" y="2664589"/>
            <a:ext cx="82073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>
                <a:solidFill>
                  <a:srgbClr val="0000FF"/>
                </a:solidFill>
              </a:rPr>
              <a:t>Что больше: </a:t>
            </a:r>
            <a:r>
              <a:rPr lang="ru-RU" sz="2000" dirty="0" smtClean="0">
                <a:solidFill>
                  <a:srgbClr val="0000FF"/>
                </a:solidFill>
              </a:rPr>
              <a:t>(0,71)</a:t>
            </a:r>
            <a:r>
              <a:rPr lang="ru-RU" sz="2000" baseline="30000" dirty="0">
                <a:solidFill>
                  <a:srgbClr val="0000FF"/>
                </a:solidFill>
              </a:rPr>
              <a:t>3</a:t>
            </a:r>
            <a:r>
              <a:rPr lang="ru-RU" sz="2000" baseline="30000" dirty="0" smtClean="0">
                <a:solidFill>
                  <a:srgbClr val="0000FF"/>
                </a:solidFill>
              </a:rPr>
              <a:t> </a:t>
            </a:r>
            <a:r>
              <a:rPr lang="ru-RU" sz="2000" dirty="0" smtClean="0">
                <a:solidFill>
                  <a:srgbClr val="0000FF"/>
                </a:solidFill>
              </a:rPr>
              <a:t> </a:t>
            </a:r>
            <a:r>
              <a:rPr lang="ru-RU" sz="2000" dirty="0">
                <a:solidFill>
                  <a:srgbClr val="0000FF"/>
                </a:solidFill>
              </a:rPr>
              <a:t>или </a:t>
            </a:r>
            <a:r>
              <a:rPr lang="ru-RU" sz="2000" dirty="0" smtClean="0">
                <a:solidFill>
                  <a:srgbClr val="0000FF"/>
                </a:solidFill>
              </a:rPr>
              <a:t>(0,71)</a:t>
            </a:r>
            <a:r>
              <a:rPr lang="ru-RU" sz="2000" baseline="30000" dirty="0">
                <a:solidFill>
                  <a:srgbClr val="0000FF"/>
                </a:solidFill>
              </a:rPr>
              <a:t>4</a:t>
            </a:r>
            <a:r>
              <a:rPr lang="ru-RU" sz="2000" dirty="0" smtClean="0">
                <a:solidFill>
                  <a:srgbClr val="0000FF"/>
                </a:solidFill>
              </a:rPr>
              <a:t>?</a:t>
            </a:r>
            <a:endParaRPr lang="ru-RU" sz="2000" dirty="0">
              <a:solidFill>
                <a:srgbClr val="0000FF"/>
              </a:solidFill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7415039" y="5661248"/>
            <a:ext cx="17289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(0,71)</a:t>
            </a:r>
            <a:r>
              <a:rPr lang="ru-RU" sz="2800" b="1" baseline="30000" dirty="0" smtClean="0">
                <a:solidFill>
                  <a:srgbClr val="FF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 </a:t>
            </a:r>
            <a:endParaRPr lang="ru-RU" sz="2800" b="1" dirty="0">
              <a:solidFill>
                <a:srgbClr val="FF33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275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 Box 48"/>
          <p:cNvSpPr txBox="1">
            <a:spLocks noChangeArrowheads="1"/>
          </p:cNvSpPr>
          <p:nvPr/>
        </p:nvSpPr>
        <p:spPr bwMode="auto">
          <a:xfrm>
            <a:off x="611560" y="404664"/>
            <a:ext cx="59766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0099"/>
                </a:solidFill>
              </a:rPr>
              <a:t>«Степень с натуральным показателем»</a:t>
            </a:r>
            <a:endParaRPr lang="ru-RU" sz="20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/>
      <p:bldP spid="11273" grpId="0"/>
      <p:bldP spid="1127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Фон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6516688" y="260350"/>
            <a:ext cx="23764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2"/>
                </a:solidFill>
              </a:rPr>
              <a:t>80 </a:t>
            </a:r>
            <a:r>
              <a:rPr lang="ru-RU" sz="3200" b="1" dirty="0">
                <a:solidFill>
                  <a:schemeClr val="accent2"/>
                </a:solidFill>
              </a:rPr>
              <a:t>баллов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850434" y="2609026"/>
            <a:ext cx="161775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000" dirty="0">
                <a:solidFill>
                  <a:srgbClr val="0033CC"/>
                </a:solidFill>
                <a:latin typeface="+mn-lt"/>
              </a:rPr>
              <a:t>Упростите: </a:t>
            </a:r>
            <a:r>
              <a:rPr lang="ru-RU" sz="2000" dirty="0" smtClean="0">
                <a:solidFill>
                  <a:srgbClr val="0033CC"/>
                </a:solidFill>
                <a:latin typeface="+mn-lt"/>
              </a:rPr>
              <a:t> </a:t>
            </a:r>
            <a:endParaRPr lang="ru-RU" sz="2000" dirty="0">
              <a:solidFill>
                <a:srgbClr val="0033CC"/>
              </a:solidFill>
              <a:latin typeface="+mn-lt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423025" y="5517232"/>
            <a:ext cx="27209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</a:rPr>
              <a:t>а</a:t>
            </a:r>
            <a:r>
              <a:rPr lang="ru-RU" sz="2800" b="1" baseline="30000" dirty="0" smtClean="0">
                <a:solidFill>
                  <a:srgbClr val="FF3300"/>
                </a:solidFill>
              </a:rPr>
              <a:t>37</a:t>
            </a:r>
            <a:r>
              <a:rPr lang="ru-RU" sz="2800" b="1" dirty="0" smtClean="0">
                <a:solidFill>
                  <a:srgbClr val="FF3300"/>
                </a:solidFill>
              </a:rPr>
              <a:t> </a:t>
            </a:r>
            <a:endParaRPr lang="ru-RU" sz="28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14346" name="AutoShape 1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 Box 48"/>
          <p:cNvSpPr txBox="1">
            <a:spLocks noChangeArrowheads="1"/>
          </p:cNvSpPr>
          <p:nvPr/>
        </p:nvSpPr>
        <p:spPr bwMode="auto">
          <a:xfrm>
            <a:off x="899592" y="404664"/>
            <a:ext cx="59766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0099"/>
                </a:solidFill>
              </a:rPr>
              <a:t>«Степень с натуральным показателем»</a:t>
            </a:r>
            <a:endParaRPr lang="ru-RU" sz="2000" b="1" dirty="0">
              <a:solidFill>
                <a:srgbClr val="000099"/>
              </a:solidFill>
            </a:endParaRPr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2204864"/>
            <a:ext cx="1640182" cy="113551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  <p:bldP spid="14346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Фон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6623050" y="332656"/>
            <a:ext cx="25209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2"/>
                </a:solidFill>
              </a:rPr>
              <a:t>100 </a:t>
            </a:r>
            <a:r>
              <a:rPr lang="ru-RU" sz="3200" b="1" dirty="0">
                <a:solidFill>
                  <a:schemeClr val="accent2"/>
                </a:solidFill>
              </a:rPr>
              <a:t>баллов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68313" y="2369513"/>
            <a:ext cx="83518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Найти значение выражения</a:t>
            </a:r>
          </a:p>
          <a:p>
            <a:pPr algn="ctr"/>
            <a:r>
              <a:rPr lang="ru-RU" sz="2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 </a:t>
            </a:r>
          </a:p>
          <a:p>
            <a:pPr algn="ctr"/>
            <a:r>
              <a:rPr lang="ru-RU" sz="2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при а = -</a:t>
            </a:r>
            <a:endParaRPr lang="ru-RU" sz="2000" dirty="0">
              <a:solidFill>
                <a:srgbClr val="0000FF"/>
              </a:solidFill>
              <a:latin typeface="+mn-lt"/>
              <a:cs typeface="Tahoma" pitchFamily="34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516216" y="5661248"/>
            <a:ext cx="24484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1,5</a:t>
            </a:r>
            <a:endParaRPr lang="ru-RU" sz="28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4346" name="AutoShape 1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 Box 48"/>
          <p:cNvSpPr txBox="1">
            <a:spLocks noChangeArrowheads="1"/>
          </p:cNvSpPr>
          <p:nvPr/>
        </p:nvSpPr>
        <p:spPr bwMode="auto">
          <a:xfrm>
            <a:off x="899592" y="404664"/>
            <a:ext cx="59766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0099"/>
                </a:solidFill>
              </a:rPr>
              <a:t>«Степень с натуральным показателем»</a:t>
            </a:r>
            <a:endParaRPr lang="ru-RU" sz="2000" b="1" dirty="0">
              <a:solidFill>
                <a:srgbClr val="000099"/>
              </a:solidFill>
            </a:endParaRPr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2852936"/>
            <a:ext cx="144016" cy="648072"/>
          </a:xfrm>
          <a:prstGeom prst="rect">
            <a:avLst/>
          </a:prstGeom>
          <a:noFill/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2276872"/>
            <a:ext cx="1500799" cy="8640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  <p:bldP spid="14346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6732588" y="260350"/>
            <a:ext cx="24114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2"/>
                </a:solidFill>
              </a:rPr>
              <a:t>20 </a:t>
            </a:r>
            <a:r>
              <a:rPr lang="ru-RU" sz="3200" b="1" dirty="0">
                <a:solidFill>
                  <a:schemeClr val="accent2"/>
                </a:solidFill>
              </a:rPr>
              <a:t>баллов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79388" y="2268607"/>
            <a:ext cx="89646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 smtClean="0">
                <a:solidFill>
                  <a:srgbClr val="0033CC"/>
                </a:solidFill>
                <a:latin typeface="+mn-lt"/>
              </a:rPr>
              <a:t>При каких значениях с уравнение сх=9 имеет корень -9?</a:t>
            </a:r>
            <a:endParaRPr lang="ru-RU" sz="2000" dirty="0">
              <a:solidFill>
                <a:srgbClr val="0033CC"/>
              </a:solidFill>
              <a:latin typeface="+mn-lt"/>
            </a:endParaRPr>
          </a:p>
          <a:p>
            <a:pPr algn="ctr"/>
            <a:endParaRPr lang="ru-RU" sz="2000" dirty="0">
              <a:solidFill>
                <a:srgbClr val="0033CC"/>
              </a:solidFill>
              <a:latin typeface="+mn-lt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623719" y="5733256"/>
            <a:ext cx="25202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</a:rPr>
              <a:t>С=-1</a:t>
            </a:r>
            <a:endParaRPr lang="ru-RU" sz="28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15369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 Box 50"/>
          <p:cNvSpPr txBox="1">
            <a:spLocks noChangeArrowheads="1"/>
          </p:cNvSpPr>
          <p:nvPr/>
        </p:nvSpPr>
        <p:spPr bwMode="auto">
          <a:xfrm>
            <a:off x="971600" y="476672"/>
            <a:ext cx="44644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 smtClean="0">
                <a:solidFill>
                  <a:srgbClr val="000099"/>
                </a:solidFill>
              </a:rPr>
              <a:t>«</a:t>
            </a:r>
            <a:r>
              <a:rPr lang="ru-RU" sz="2000" b="1" dirty="0">
                <a:solidFill>
                  <a:srgbClr val="000099"/>
                </a:solidFill>
              </a:rPr>
              <a:t>Л</a:t>
            </a:r>
            <a:r>
              <a:rPr lang="ru-RU" sz="2000" b="1" dirty="0" smtClean="0">
                <a:solidFill>
                  <a:srgbClr val="000099"/>
                </a:solidFill>
              </a:rPr>
              <a:t>инейные</a:t>
            </a:r>
            <a:r>
              <a:rPr lang="ru-RU" sz="2000" dirty="0" smtClean="0">
                <a:solidFill>
                  <a:srgbClr val="000099"/>
                </a:solidFill>
              </a:rPr>
              <a:t> </a:t>
            </a:r>
            <a:r>
              <a:rPr lang="ru-RU" sz="2000" b="1" dirty="0" smtClean="0">
                <a:solidFill>
                  <a:srgbClr val="000099"/>
                </a:solidFill>
              </a:rPr>
              <a:t>уравнения</a:t>
            </a:r>
            <a:r>
              <a:rPr lang="ru-RU" sz="2000" dirty="0" smtClean="0">
                <a:solidFill>
                  <a:srgbClr val="000099"/>
                </a:solidFill>
              </a:rPr>
              <a:t>»</a:t>
            </a:r>
            <a:endParaRPr lang="ru-RU" sz="20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6" grpId="0"/>
      <p:bldP spid="1536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6732588" y="260350"/>
            <a:ext cx="24114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2"/>
                </a:solidFill>
              </a:rPr>
              <a:t>40 </a:t>
            </a:r>
            <a:r>
              <a:rPr lang="ru-RU" sz="3200" b="1" dirty="0">
                <a:solidFill>
                  <a:schemeClr val="accent2"/>
                </a:solidFill>
              </a:rPr>
              <a:t>баллов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79388" y="1940689"/>
            <a:ext cx="89646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 smtClean="0">
                <a:solidFill>
                  <a:srgbClr val="0033CC"/>
                </a:solidFill>
                <a:latin typeface="+mn-lt"/>
              </a:rPr>
              <a:t>Имеет ли корень уравнение 8х + 10 = 2(4х - 5)?</a:t>
            </a:r>
            <a:endParaRPr lang="ru-RU" sz="2000" dirty="0">
              <a:solidFill>
                <a:srgbClr val="0033CC"/>
              </a:solidFill>
              <a:latin typeface="+mn-lt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264151" y="5805264"/>
            <a:ext cx="28798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</a:rPr>
              <a:t>Нет </a:t>
            </a:r>
            <a:endParaRPr lang="ru-RU" sz="28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15369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 Box 50"/>
          <p:cNvSpPr txBox="1">
            <a:spLocks noChangeArrowheads="1"/>
          </p:cNvSpPr>
          <p:nvPr/>
        </p:nvSpPr>
        <p:spPr bwMode="auto">
          <a:xfrm>
            <a:off x="971600" y="476672"/>
            <a:ext cx="44644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 smtClean="0">
                <a:solidFill>
                  <a:srgbClr val="000099"/>
                </a:solidFill>
              </a:rPr>
              <a:t>«</a:t>
            </a:r>
            <a:r>
              <a:rPr lang="ru-RU" sz="2000" b="1" dirty="0">
                <a:solidFill>
                  <a:srgbClr val="000099"/>
                </a:solidFill>
              </a:rPr>
              <a:t>Л</a:t>
            </a:r>
            <a:r>
              <a:rPr lang="ru-RU" sz="2000" b="1" dirty="0" smtClean="0">
                <a:solidFill>
                  <a:srgbClr val="000099"/>
                </a:solidFill>
              </a:rPr>
              <a:t>инейные</a:t>
            </a:r>
            <a:r>
              <a:rPr lang="ru-RU" sz="2000" dirty="0" smtClean="0">
                <a:solidFill>
                  <a:srgbClr val="000099"/>
                </a:solidFill>
              </a:rPr>
              <a:t> </a:t>
            </a:r>
            <a:r>
              <a:rPr lang="ru-RU" sz="2000" b="1" dirty="0" smtClean="0">
                <a:solidFill>
                  <a:srgbClr val="000099"/>
                </a:solidFill>
              </a:rPr>
              <a:t>уравнения</a:t>
            </a:r>
            <a:r>
              <a:rPr lang="ru-RU" sz="2000" dirty="0" smtClean="0">
                <a:solidFill>
                  <a:srgbClr val="000099"/>
                </a:solidFill>
              </a:rPr>
              <a:t>»</a:t>
            </a:r>
            <a:endParaRPr lang="ru-RU" sz="20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6" grpId="0"/>
      <p:bldP spid="1536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6732588" y="260350"/>
            <a:ext cx="24114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2"/>
                </a:solidFill>
              </a:rPr>
              <a:t>60 </a:t>
            </a:r>
            <a:r>
              <a:rPr lang="ru-RU" sz="3200" b="1" dirty="0">
                <a:solidFill>
                  <a:schemeClr val="accent2"/>
                </a:solidFill>
              </a:rPr>
              <a:t>баллов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79388" y="2032863"/>
            <a:ext cx="89646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 smtClean="0">
                <a:solidFill>
                  <a:srgbClr val="0033CC"/>
                </a:solidFill>
                <a:latin typeface="+mn-lt"/>
              </a:rPr>
              <a:t>При каких значениях а уравнение ах + 3 = 2 не имеет корней?</a:t>
            </a:r>
            <a:endParaRPr lang="ru-RU" sz="2000" dirty="0">
              <a:solidFill>
                <a:srgbClr val="0033CC"/>
              </a:solidFill>
              <a:latin typeface="+mn-lt"/>
            </a:endParaRPr>
          </a:p>
          <a:p>
            <a:pPr algn="ctr"/>
            <a:endParaRPr lang="ru-RU" sz="2000" dirty="0">
              <a:solidFill>
                <a:srgbClr val="0033CC"/>
              </a:solidFill>
              <a:latin typeface="+mn-lt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576244" y="5661248"/>
            <a:ext cx="25677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</a:rPr>
              <a:t>а=0</a:t>
            </a:r>
            <a:endParaRPr lang="ru-RU" sz="28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15369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 Box 50"/>
          <p:cNvSpPr txBox="1">
            <a:spLocks noChangeArrowheads="1"/>
          </p:cNvSpPr>
          <p:nvPr/>
        </p:nvSpPr>
        <p:spPr bwMode="auto">
          <a:xfrm>
            <a:off x="971600" y="476672"/>
            <a:ext cx="44644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 smtClean="0">
                <a:solidFill>
                  <a:srgbClr val="000099"/>
                </a:solidFill>
              </a:rPr>
              <a:t>«</a:t>
            </a:r>
            <a:r>
              <a:rPr lang="ru-RU" sz="2000" b="1" dirty="0">
                <a:solidFill>
                  <a:srgbClr val="000099"/>
                </a:solidFill>
              </a:rPr>
              <a:t>Л</a:t>
            </a:r>
            <a:r>
              <a:rPr lang="ru-RU" sz="2000" b="1" dirty="0" smtClean="0">
                <a:solidFill>
                  <a:srgbClr val="000099"/>
                </a:solidFill>
              </a:rPr>
              <a:t>инейные</a:t>
            </a:r>
            <a:r>
              <a:rPr lang="ru-RU" sz="2000" dirty="0" smtClean="0">
                <a:solidFill>
                  <a:srgbClr val="000099"/>
                </a:solidFill>
              </a:rPr>
              <a:t> </a:t>
            </a:r>
            <a:r>
              <a:rPr lang="ru-RU" sz="2000" b="1" dirty="0" smtClean="0">
                <a:solidFill>
                  <a:srgbClr val="000099"/>
                </a:solidFill>
              </a:rPr>
              <a:t>уравнения</a:t>
            </a:r>
            <a:r>
              <a:rPr lang="ru-RU" sz="2000" dirty="0" smtClean="0">
                <a:solidFill>
                  <a:srgbClr val="000099"/>
                </a:solidFill>
              </a:rPr>
              <a:t>»</a:t>
            </a:r>
            <a:endParaRPr lang="ru-RU" sz="20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6" grpId="0"/>
      <p:bldP spid="1536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6732588" y="260350"/>
            <a:ext cx="24114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2"/>
                </a:solidFill>
              </a:rPr>
              <a:t>80 баллов</a:t>
            </a:r>
            <a:endParaRPr lang="ru-RU" sz="3200" b="1" dirty="0">
              <a:solidFill>
                <a:schemeClr val="accent2"/>
              </a:solidFill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79388" y="2032863"/>
            <a:ext cx="89646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 smtClean="0">
                <a:solidFill>
                  <a:srgbClr val="0033CC"/>
                </a:solidFill>
                <a:latin typeface="+mn-lt"/>
              </a:rPr>
              <a:t>Решите уравнение 2 – (</a:t>
            </a:r>
            <a:r>
              <a:rPr lang="ru-RU" sz="2000" dirty="0" err="1" smtClean="0">
                <a:solidFill>
                  <a:srgbClr val="0033CC"/>
                </a:solidFill>
                <a:latin typeface="+mn-lt"/>
              </a:rPr>
              <a:t>х</a:t>
            </a:r>
            <a:r>
              <a:rPr lang="ru-RU" sz="2000" dirty="0" smtClean="0">
                <a:solidFill>
                  <a:srgbClr val="0033CC"/>
                </a:solidFill>
                <a:latin typeface="+mn-lt"/>
              </a:rPr>
              <a:t> + 3) = 0,5</a:t>
            </a:r>
            <a:endParaRPr lang="ru-RU" sz="2000" dirty="0">
              <a:solidFill>
                <a:srgbClr val="0033CC"/>
              </a:solidFill>
              <a:latin typeface="+mn-lt"/>
            </a:endParaRPr>
          </a:p>
          <a:p>
            <a:pPr algn="ctr"/>
            <a:endParaRPr lang="ru-RU" sz="2000" dirty="0">
              <a:solidFill>
                <a:srgbClr val="0033CC"/>
              </a:solidFill>
              <a:latin typeface="+mn-lt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732240" y="5733256"/>
            <a:ext cx="22317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</a:rPr>
              <a:t>Х=-1,5</a:t>
            </a:r>
            <a:endParaRPr lang="ru-RU" sz="28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15369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 Box 50"/>
          <p:cNvSpPr txBox="1">
            <a:spLocks noChangeArrowheads="1"/>
          </p:cNvSpPr>
          <p:nvPr/>
        </p:nvSpPr>
        <p:spPr bwMode="auto">
          <a:xfrm>
            <a:off x="971600" y="476672"/>
            <a:ext cx="44644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 smtClean="0">
                <a:solidFill>
                  <a:srgbClr val="000099"/>
                </a:solidFill>
              </a:rPr>
              <a:t>«</a:t>
            </a:r>
            <a:r>
              <a:rPr lang="ru-RU" sz="2000" b="1" dirty="0">
                <a:solidFill>
                  <a:srgbClr val="000099"/>
                </a:solidFill>
              </a:rPr>
              <a:t>Л</a:t>
            </a:r>
            <a:r>
              <a:rPr lang="ru-RU" sz="2000" b="1" dirty="0" smtClean="0">
                <a:solidFill>
                  <a:srgbClr val="000099"/>
                </a:solidFill>
              </a:rPr>
              <a:t>инейные</a:t>
            </a:r>
            <a:r>
              <a:rPr lang="ru-RU" sz="2000" dirty="0" smtClean="0">
                <a:solidFill>
                  <a:srgbClr val="000099"/>
                </a:solidFill>
              </a:rPr>
              <a:t> </a:t>
            </a:r>
            <a:r>
              <a:rPr lang="ru-RU" sz="2000" b="1" dirty="0" smtClean="0">
                <a:solidFill>
                  <a:srgbClr val="000099"/>
                </a:solidFill>
              </a:rPr>
              <a:t>уравнения</a:t>
            </a:r>
            <a:r>
              <a:rPr lang="ru-RU" sz="2000" dirty="0" smtClean="0">
                <a:solidFill>
                  <a:srgbClr val="000099"/>
                </a:solidFill>
              </a:rPr>
              <a:t>»</a:t>
            </a:r>
            <a:endParaRPr lang="ru-RU" sz="20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6" grpId="0"/>
      <p:bldP spid="1536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444208" y="260350"/>
            <a:ext cx="26997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2"/>
                </a:solidFill>
              </a:rPr>
              <a:t>100 </a:t>
            </a:r>
            <a:r>
              <a:rPr lang="ru-RU" sz="3200" b="1" dirty="0">
                <a:solidFill>
                  <a:schemeClr val="accent2"/>
                </a:solidFill>
              </a:rPr>
              <a:t>баллов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79388" y="2278926"/>
            <a:ext cx="89646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 smtClean="0">
                <a:solidFill>
                  <a:srgbClr val="0033CC"/>
                </a:solidFill>
                <a:latin typeface="+mn-lt"/>
              </a:rPr>
              <a:t>Найдите все корни уравнения х</a:t>
            </a:r>
            <a:r>
              <a:rPr lang="ru-RU" sz="2000" baseline="30000" dirty="0" smtClean="0">
                <a:solidFill>
                  <a:srgbClr val="0033CC"/>
                </a:solidFill>
                <a:latin typeface="+mn-lt"/>
              </a:rPr>
              <a:t>3</a:t>
            </a:r>
            <a:r>
              <a:rPr lang="ru-RU" sz="2000" dirty="0" smtClean="0">
                <a:solidFill>
                  <a:srgbClr val="0033CC"/>
                </a:solidFill>
                <a:latin typeface="+mn-lt"/>
              </a:rPr>
              <a:t> – 4х = 0</a:t>
            </a:r>
            <a:endParaRPr lang="ru-RU" sz="2000" dirty="0">
              <a:solidFill>
                <a:srgbClr val="0033CC"/>
              </a:solidFill>
              <a:latin typeface="+mn-lt"/>
            </a:endParaRPr>
          </a:p>
          <a:p>
            <a:pPr algn="ctr"/>
            <a:endParaRPr lang="ru-RU" sz="2000" dirty="0">
              <a:solidFill>
                <a:srgbClr val="0033CC"/>
              </a:solidFill>
              <a:latin typeface="+mn-lt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264151" y="5805264"/>
            <a:ext cx="28798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</a:rPr>
              <a:t>х=-2; 0; 2</a:t>
            </a:r>
            <a:endParaRPr lang="ru-RU" sz="28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15369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 Box 50"/>
          <p:cNvSpPr txBox="1">
            <a:spLocks noChangeArrowheads="1"/>
          </p:cNvSpPr>
          <p:nvPr/>
        </p:nvSpPr>
        <p:spPr bwMode="auto">
          <a:xfrm>
            <a:off x="971600" y="476672"/>
            <a:ext cx="44644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 smtClean="0">
                <a:solidFill>
                  <a:srgbClr val="000099"/>
                </a:solidFill>
              </a:rPr>
              <a:t>«</a:t>
            </a:r>
            <a:r>
              <a:rPr lang="ru-RU" sz="2000" b="1" dirty="0">
                <a:solidFill>
                  <a:srgbClr val="000099"/>
                </a:solidFill>
              </a:rPr>
              <a:t>Л</a:t>
            </a:r>
            <a:r>
              <a:rPr lang="ru-RU" sz="2000" b="1" dirty="0" smtClean="0">
                <a:solidFill>
                  <a:srgbClr val="000099"/>
                </a:solidFill>
              </a:rPr>
              <a:t>инейные</a:t>
            </a:r>
            <a:r>
              <a:rPr lang="ru-RU" sz="2000" dirty="0" smtClean="0">
                <a:solidFill>
                  <a:srgbClr val="000099"/>
                </a:solidFill>
              </a:rPr>
              <a:t> </a:t>
            </a:r>
            <a:r>
              <a:rPr lang="ru-RU" sz="2000" b="1" dirty="0" smtClean="0">
                <a:solidFill>
                  <a:srgbClr val="000099"/>
                </a:solidFill>
              </a:rPr>
              <a:t>уравнения</a:t>
            </a:r>
            <a:r>
              <a:rPr lang="ru-RU" sz="2000" dirty="0" smtClean="0">
                <a:solidFill>
                  <a:srgbClr val="000099"/>
                </a:solidFill>
              </a:rPr>
              <a:t>»</a:t>
            </a:r>
            <a:endParaRPr lang="ru-RU" sz="20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6" grpId="0"/>
      <p:bldP spid="1536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8195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8196" name="Picture 2" descr="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8" name="Подзаголовок 4"/>
          <p:cNvSpPr txBox="1">
            <a:spLocks/>
          </p:cNvSpPr>
          <p:nvPr/>
        </p:nvSpPr>
        <p:spPr bwMode="auto">
          <a:xfrm>
            <a:off x="323850" y="1628775"/>
            <a:ext cx="8135938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0" hangingPunct="0">
              <a:spcBef>
                <a:spcPct val="20000"/>
              </a:spcBef>
            </a:pPr>
            <a:r>
              <a:rPr lang="ru-RU" sz="2000" dirty="0" smtClean="0">
                <a:solidFill>
                  <a:schemeClr val="bg1"/>
                </a:solidFill>
              </a:rPr>
              <a:t>Один из четырех углов, образованных при пересечении двух прямых 36°. Найдите остальные углы.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1" name="Подзаголовок 4"/>
          <p:cNvSpPr txBox="1">
            <a:spLocks/>
          </p:cNvSpPr>
          <p:nvPr/>
        </p:nvSpPr>
        <p:spPr bwMode="auto">
          <a:xfrm>
            <a:off x="4932040" y="5229200"/>
            <a:ext cx="402907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</a:pPr>
            <a:r>
              <a:rPr lang="ru-RU" sz="2800" b="1" dirty="0" smtClean="0">
                <a:solidFill>
                  <a:srgbClr val="FF3300"/>
                </a:solidFill>
              </a:rPr>
              <a:t>36°; 144°; 144°</a:t>
            </a:r>
            <a:endParaRPr lang="ru-RU" sz="2800" b="1" dirty="0">
              <a:solidFill>
                <a:srgbClr val="FF3300"/>
              </a:solidFill>
            </a:endParaRPr>
          </a:p>
        </p:txBody>
      </p:sp>
      <p:sp>
        <p:nvSpPr>
          <p:cNvPr id="8200" name="Прямоугольник 11"/>
          <p:cNvSpPr>
            <a:spLocks noChangeArrowheads="1"/>
          </p:cNvSpPr>
          <p:nvPr/>
        </p:nvSpPr>
        <p:spPr bwMode="auto">
          <a:xfrm>
            <a:off x="323850" y="333375"/>
            <a:ext cx="62593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bg1"/>
                </a:solidFill>
              </a:rPr>
              <a:t>«Смежные и вертикальные углы»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8201" name="Прямоугольник 13"/>
          <p:cNvSpPr>
            <a:spLocks noChangeArrowheads="1"/>
          </p:cNvSpPr>
          <p:nvPr/>
        </p:nvSpPr>
        <p:spPr bwMode="auto">
          <a:xfrm>
            <a:off x="6588125" y="333375"/>
            <a:ext cx="2238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bg1"/>
                </a:solidFill>
              </a:rPr>
              <a:t>10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allAtOnce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Фон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6443663" y="260350"/>
            <a:ext cx="24495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2"/>
                </a:solidFill>
              </a:rPr>
              <a:t>20 </a:t>
            </a:r>
            <a:r>
              <a:rPr lang="ru-RU" sz="3200" b="1" dirty="0">
                <a:solidFill>
                  <a:schemeClr val="accent2"/>
                </a:solidFill>
              </a:rPr>
              <a:t>баллов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50825" y="2014707"/>
            <a:ext cx="86756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Замените знак * одночленом так, чтобы полученное выражение можно было бы представить в виде квадрата двучлена:</a:t>
            </a:r>
          </a:p>
          <a:p>
            <a:pPr algn="ctr"/>
            <a:r>
              <a:rPr lang="ru-RU" sz="2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 49 р</a:t>
            </a:r>
            <a:r>
              <a:rPr lang="ru-RU" sz="2000" baseline="30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2</a:t>
            </a:r>
            <a:r>
              <a:rPr lang="ru-RU" sz="2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 – 14р + *.</a:t>
            </a:r>
            <a:endParaRPr lang="ru-RU" sz="2000" dirty="0">
              <a:solidFill>
                <a:srgbClr val="0000FF"/>
              </a:solidFill>
              <a:latin typeface="+mn-lt"/>
              <a:cs typeface="Tahoma" pitchFamily="34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7380312" y="5661248"/>
            <a:ext cx="151214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1</a:t>
            </a:r>
          </a:p>
        </p:txBody>
      </p:sp>
      <p:sp>
        <p:nvSpPr>
          <p:cNvPr id="14346" name="AutoShape 1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 Box 52"/>
          <p:cNvSpPr txBox="1">
            <a:spLocks noChangeArrowheads="1"/>
          </p:cNvSpPr>
          <p:nvPr/>
        </p:nvSpPr>
        <p:spPr bwMode="auto">
          <a:xfrm>
            <a:off x="1187624" y="332656"/>
            <a:ext cx="51125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0099"/>
                </a:solidFill>
              </a:rPr>
              <a:t>«Формулы сокращенного умножения»</a:t>
            </a:r>
            <a:endParaRPr lang="ru-RU" sz="20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2" grpId="0"/>
      <p:bldP spid="1434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Фон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6516688" y="260350"/>
            <a:ext cx="23764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2"/>
                </a:solidFill>
              </a:rPr>
              <a:t>40 </a:t>
            </a:r>
            <a:r>
              <a:rPr lang="ru-RU" sz="3200" b="1" dirty="0">
                <a:solidFill>
                  <a:schemeClr val="accent2"/>
                </a:solidFill>
              </a:rPr>
              <a:t>баллов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57188" y="2055188"/>
            <a:ext cx="8280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Упростите выражение:</a:t>
            </a:r>
          </a:p>
          <a:p>
            <a:pPr algn="ctr"/>
            <a:endParaRPr lang="ru-RU" sz="2000" dirty="0">
              <a:solidFill>
                <a:srgbClr val="0000FF"/>
              </a:solidFill>
              <a:latin typeface="+mn-lt"/>
              <a:cs typeface="Tahoma" pitchFamily="34" charset="0"/>
            </a:endParaRPr>
          </a:p>
          <a:p>
            <a:pPr algn="ctr"/>
            <a:r>
              <a:rPr lang="ru-RU" sz="2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(2х - 3)(2х + 3) – (7 + 2х)(</a:t>
            </a:r>
            <a:r>
              <a:rPr lang="ru-RU" sz="2000" dirty="0" err="1" smtClean="0">
                <a:solidFill>
                  <a:srgbClr val="0000FF"/>
                </a:solidFill>
                <a:latin typeface="+mn-lt"/>
                <a:cs typeface="Tahoma" pitchFamily="34" charset="0"/>
              </a:rPr>
              <a:t>2х</a:t>
            </a:r>
            <a:r>
              <a:rPr lang="ru-RU" sz="2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 - 7).</a:t>
            </a:r>
            <a:endParaRPr lang="ru-RU" sz="2000" dirty="0">
              <a:solidFill>
                <a:srgbClr val="0000FF"/>
              </a:solidFill>
              <a:latin typeface="+mn-lt"/>
              <a:cs typeface="Tahoma" pitchFamily="34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7488237" y="5661248"/>
            <a:ext cx="16557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40</a:t>
            </a:r>
            <a:endParaRPr lang="ru-RU" sz="28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4346" name="AutoShape 1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 Box 52"/>
          <p:cNvSpPr txBox="1">
            <a:spLocks noChangeArrowheads="1"/>
          </p:cNvSpPr>
          <p:nvPr/>
        </p:nvSpPr>
        <p:spPr bwMode="auto">
          <a:xfrm>
            <a:off x="1187624" y="332656"/>
            <a:ext cx="51125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0099"/>
                </a:solidFill>
              </a:rPr>
              <a:t>«Формулы сокращенного умножения»</a:t>
            </a:r>
            <a:endParaRPr lang="ru-RU" sz="20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2" grpId="0"/>
      <p:bldP spid="1434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Фон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6443663" y="260350"/>
            <a:ext cx="24495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2"/>
                </a:solidFill>
              </a:rPr>
              <a:t>60 </a:t>
            </a:r>
            <a:r>
              <a:rPr lang="ru-RU" sz="3200" b="1" dirty="0">
                <a:solidFill>
                  <a:schemeClr val="accent2"/>
                </a:solidFill>
              </a:rPr>
              <a:t>баллов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68313" y="2612200"/>
            <a:ext cx="81359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Вычислите: 49 ∙51</a:t>
            </a:r>
            <a:endParaRPr lang="ru-RU" sz="2000" dirty="0">
              <a:solidFill>
                <a:srgbClr val="0000FF"/>
              </a:solidFill>
              <a:latin typeface="+mn-lt"/>
              <a:cs typeface="Tahoma" pitchFamily="34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907704" y="5733256"/>
            <a:ext cx="70532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(50 - 1)(50 + 1)=2500 – 1=2499</a:t>
            </a:r>
            <a:endParaRPr lang="ru-RU" sz="28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4346" name="AutoShape 1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 Box 52"/>
          <p:cNvSpPr txBox="1">
            <a:spLocks noChangeArrowheads="1"/>
          </p:cNvSpPr>
          <p:nvPr/>
        </p:nvSpPr>
        <p:spPr bwMode="auto">
          <a:xfrm>
            <a:off x="1187624" y="332656"/>
            <a:ext cx="51125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0099"/>
                </a:solidFill>
              </a:rPr>
              <a:t>«Формулы сокращенного умножения»</a:t>
            </a:r>
            <a:endParaRPr lang="ru-RU" sz="20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2" grpId="0"/>
      <p:bldP spid="1434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Фон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6084888" y="260350"/>
            <a:ext cx="28082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2"/>
                </a:solidFill>
              </a:rPr>
              <a:t>80 </a:t>
            </a:r>
            <a:r>
              <a:rPr lang="ru-RU" sz="3200" b="1" dirty="0">
                <a:solidFill>
                  <a:schemeClr val="accent2"/>
                </a:solidFill>
              </a:rPr>
              <a:t>баллов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50825" y="2346294"/>
            <a:ext cx="84978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Вычислите: 39</a:t>
            </a:r>
            <a:r>
              <a:rPr lang="ru-RU" sz="2000" baseline="30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2 </a:t>
            </a:r>
            <a:r>
              <a:rPr lang="ru-RU" sz="2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-78∙29 +29</a:t>
            </a:r>
            <a:r>
              <a:rPr lang="ru-RU" sz="2000" baseline="30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2</a:t>
            </a:r>
            <a:r>
              <a:rPr lang="ru-RU" sz="2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.</a:t>
            </a:r>
            <a:endParaRPr lang="ru-RU" sz="2000" dirty="0">
              <a:solidFill>
                <a:srgbClr val="0000FF"/>
              </a:solidFill>
              <a:latin typeface="+mn-lt"/>
              <a:cs typeface="Tahoma" pitchFamily="34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111552" y="5517232"/>
            <a:ext cx="40324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(39-29)</a:t>
            </a:r>
            <a:r>
              <a:rPr lang="ru-RU" sz="2800" b="1" baseline="300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2</a:t>
            </a:r>
            <a:r>
              <a:rPr lang="ru-RU" sz="28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=100</a:t>
            </a:r>
            <a:endParaRPr lang="ru-RU" sz="28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4346" name="AutoShape 1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 Box 52"/>
          <p:cNvSpPr txBox="1">
            <a:spLocks noChangeArrowheads="1"/>
          </p:cNvSpPr>
          <p:nvPr/>
        </p:nvSpPr>
        <p:spPr bwMode="auto">
          <a:xfrm>
            <a:off x="827584" y="332656"/>
            <a:ext cx="51125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0099"/>
                </a:solidFill>
              </a:rPr>
              <a:t>«Формулы сокращенного умножения»</a:t>
            </a:r>
            <a:endParaRPr lang="ru-RU" sz="20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2" grpId="0"/>
      <p:bldP spid="1434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Фон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6156325" y="260350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2"/>
                </a:solidFill>
              </a:rPr>
              <a:t>100 баллов</a:t>
            </a:r>
            <a:endParaRPr lang="ru-RU" sz="3200" b="1" dirty="0">
              <a:solidFill>
                <a:schemeClr val="accent2"/>
              </a:solidFill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68313" y="2302044"/>
            <a:ext cx="81359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Вычислите значение выражения:</a:t>
            </a:r>
          </a:p>
          <a:p>
            <a:pPr algn="ctr"/>
            <a:endParaRPr lang="ru-RU" sz="2000" dirty="0" smtClean="0">
              <a:solidFill>
                <a:srgbClr val="0000FF"/>
              </a:solidFill>
              <a:latin typeface="+mn-lt"/>
              <a:cs typeface="Tahoma" pitchFamily="34" charset="0"/>
            </a:endParaRPr>
          </a:p>
          <a:p>
            <a:pPr algn="ctr"/>
            <a:r>
              <a:rPr lang="ru-RU" sz="2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(2 - 1)(2 + 1)(2</a:t>
            </a:r>
            <a:r>
              <a:rPr lang="ru-RU" sz="2000" baseline="30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2</a:t>
            </a:r>
            <a:r>
              <a:rPr lang="ru-RU" sz="2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 + 1)(2</a:t>
            </a:r>
            <a:r>
              <a:rPr lang="ru-RU" sz="2000" baseline="30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4</a:t>
            </a:r>
            <a:r>
              <a:rPr lang="ru-RU" sz="2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 + 1)(2</a:t>
            </a:r>
            <a:r>
              <a:rPr lang="ru-RU" sz="2000" baseline="30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8</a:t>
            </a:r>
            <a:r>
              <a:rPr lang="ru-RU" sz="2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 +1)-2</a:t>
            </a:r>
            <a:r>
              <a:rPr lang="ru-RU" sz="2000" baseline="30000" dirty="0" smtClean="0">
                <a:solidFill>
                  <a:srgbClr val="0000FF"/>
                </a:solidFill>
                <a:latin typeface="+mn-lt"/>
                <a:cs typeface="Tahoma" pitchFamily="34" charset="0"/>
              </a:rPr>
              <a:t>16</a:t>
            </a:r>
            <a:r>
              <a:rPr lang="ru-RU" sz="2000" dirty="0">
                <a:solidFill>
                  <a:srgbClr val="0000FF"/>
                </a:solidFill>
                <a:latin typeface="+mn-lt"/>
                <a:cs typeface="Tahoma" pitchFamily="34" charset="0"/>
              </a:rPr>
              <a:t>.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7703865" y="5661248"/>
            <a:ext cx="144013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-1</a:t>
            </a:r>
            <a:endParaRPr lang="ru-RU" sz="28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4346" name="AutoShape 1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 Box 52"/>
          <p:cNvSpPr txBox="1">
            <a:spLocks noChangeArrowheads="1"/>
          </p:cNvSpPr>
          <p:nvPr/>
        </p:nvSpPr>
        <p:spPr bwMode="auto">
          <a:xfrm>
            <a:off x="755576" y="332656"/>
            <a:ext cx="51125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0099"/>
                </a:solidFill>
              </a:rPr>
              <a:t>«Формулы сокращенного умножения»</a:t>
            </a:r>
            <a:endParaRPr lang="ru-RU" sz="20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2" grpId="0"/>
      <p:bldP spid="1434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6" descr="GE073_35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75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 Box 7"/>
          <p:cNvSpPr txBox="1">
            <a:spLocks noChangeArrowheads="1"/>
          </p:cNvSpPr>
          <p:nvPr/>
        </p:nvSpPr>
        <p:spPr bwMode="auto">
          <a:xfrm>
            <a:off x="0" y="332656"/>
            <a:ext cx="586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chemeClr val="accent2"/>
                </a:solidFill>
              </a:rPr>
              <a:t>«Математическое ассорти»</a:t>
            </a:r>
          </a:p>
        </p:txBody>
      </p:sp>
      <p:sp>
        <p:nvSpPr>
          <p:cNvPr id="36868" name="Text Box 8"/>
          <p:cNvSpPr txBox="1">
            <a:spLocks noChangeArrowheads="1"/>
          </p:cNvSpPr>
          <p:nvPr/>
        </p:nvSpPr>
        <p:spPr bwMode="auto">
          <a:xfrm>
            <a:off x="6156325" y="260350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2"/>
                </a:solidFill>
              </a:rPr>
              <a:t>20 </a:t>
            </a:r>
            <a:r>
              <a:rPr lang="ru-RU" sz="3200" b="1" dirty="0">
                <a:solidFill>
                  <a:schemeClr val="accent2"/>
                </a:solidFill>
              </a:rPr>
              <a:t>баллов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2422495"/>
            <a:ext cx="91741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>
                <a:solidFill>
                  <a:srgbClr val="0033CC"/>
                </a:solidFill>
                <a:latin typeface="+mn-lt"/>
              </a:rPr>
              <a:t>Сколько точек надо знать, чтобы построить прямую? 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8532440" y="5661248"/>
            <a:ext cx="452438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3300"/>
                </a:solidFill>
                <a:latin typeface="Tahoma" pitchFamily="34" charset="0"/>
              </a:rPr>
              <a:t>2</a:t>
            </a:r>
          </a:p>
        </p:txBody>
      </p:sp>
      <p:sp>
        <p:nvSpPr>
          <p:cNvPr id="16399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/>
      <p:bldP spid="16394" grpId="0"/>
      <p:bldP spid="1639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6" descr="GE073_35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75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Text Box 7"/>
          <p:cNvSpPr txBox="1">
            <a:spLocks noChangeArrowheads="1"/>
          </p:cNvSpPr>
          <p:nvPr/>
        </p:nvSpPr>
        <p:spPr bwMode="auto">
          <a:xfrm>
            <a:off x="179512" y="332656"/>
            <a:ext cx="586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chemeClr val="accent2"/>
                </a:solidFill>
              </a:rPr>
              <a:t>«Математическое ассорти»</a:t>
            </a:r>
          </a:p>
        </p:txBody>
      </p:sp>
      <p:sp>
        <p:nvSpPr>
          <p:cNvPr id="37892" name="Text Box 8"/>
          <p:cNvSpPr txBox="1">
            <a:spLocks noChangeArrowheads="1"/>
          </p:cNvSpPr>
          <p:nvPr/>
        </p:nvSpPr>
        <p:spPr bwMode="auto">
          <a:xfrm>
            <a:off x="6156325" y="260350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chemeClr val="accent2"/>
                </a:solidFill>
              </a:rPr>
              <a:t>4</a:t>
            </a:r>
            <a:r>
              <a:rPr lang="ru-RU" sz="3200" b="1" dirty="0" smtClean="0">
                <a:solidFill>
                  <a:schemeClr val="accent2"/>
                </a:solidFill>
              </a:rPr>
              <a:t>0 </a:t>
            </a:r>
            <a:r>
              <a:rPr lang="ru-RU" sz="3200" b="1" dirty="0">
                <a:solidFill>
                  <a:schemeClr val="accent2"/>
                </a:solidFill>
              </a:rPr>
              <a:t>баллов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2422495"/>
            <a:ext cx="91741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>
                <a:solidFill>
                  <a:srgbClr val="0033CC"/>
                </a:solidFill>
                <a:latin typeface="+mn-lt"/>
              </a:rPr>
              <a:t>Как коротко записать произведение 5*5*5*5*5*5? 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8316416" y="5661248"/>
            <a:ext cx="5661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3300"/>
                </a:solidFill>
                <a:latin typeface="Tahoma" pitchFamily="34" charset="0"/>
              </a:rPr>
              <a:t>5</a:t>
            </a:r>
            <a:r>
              <a:rPr lang="ru-RU" sz="2800" b="1" baseline="30000" dirty="0">
                <a:solidFill>
                  <a:srgbClr val="FF3300"/>
                </a:solidFill>
                <a:latin typeface="Tahoma" pitchFamily="34" charset="0"/>
              </a:rPr>
              <a:t>6</a:t>
            </a:r>
          </a:p>
        </p:txBody>
      </p:sp>
      <p:sp>
        <p:nvSpPr>
          <p:cNvPr id="16399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/>
      <p:bldP spid="16394" grpId="0"/>
      <p:bldP spid="1639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6" descr="GE073_35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75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Text Box 7"/>
          <p:cNvSpPr txBox="1">
            <a:spLocks noChangeArrowheads="1"/>
          </p:cNvSpPr>
          <p:nvPr/>
        </p:nvSpPr>
        <p:spPr bwMode="auto">
          <a:xfrm>
            <a:off x="179512" y="332656"/>
            <a:ext cx="586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chemeClr val="accent2"/>
                </a:solidFill>
              </a:rPr>
              <a:t>«Математическое ассорти»</a:t>
            </a:r>
          </a:p>
        </p:txBody>
      </p:sp>
      <p:sp>
        <p:nvSpPr>
          <p:cNvPr id="38916" name="Text Box 8"/>
          <p:cNvSpPr txBox="1">
            <a:spLocks noChangeArrowheads="1"/>
          </p:cNvSpPr>
          <p:nvPr/>
        </p:nvSpPr>
        <p:spPr bwMode="auto">
          <a:xfrm>
            <a:off x="6156325" y="260350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2"/>
                </a:solidFill>
              </a:rPr>
              <a:t>60 </a:t>
            </a:r>
            <a:r>
              <a:rPr lang="ru-RU" sz="3200" b="1" dirty="0">
                <a:solidFill>
                  <a:schemeClr val="accent2"/>
                </a:solidFill>
              </a:rPr>
              <a:t>баллов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2422495"/>
            <a:ext cx="91741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>
                <a:solidFill>
                  <a:srgbClr val="0033CC"/>
                </a:solidFill>
                <a:latin typeface="+mn-lt"/>
              </a:rPr>
              <a:t>При умножении степеней с одинаковыми основаниями показатели …? 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6084168" y="5733256"/>
            <a:ext cx="293541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3300"/>
                </a:solidFill>
                <a:latin typeface="Tahoma" pitchFamily="34" charset="0"/>
              </a:rPr>
              <a:t>складываются</a:t>
            </a:r>
          </a:p>
        </p:txBody>
      </p:sp>
      <p:sp>
        <p:nvSpPr>
          <p:cNvPr id="16399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/>
      <p:bldP spid="16394" grpId="0"/>
      <p:bldP spid="1639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6" descr="GE073_35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75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 Box 7"/>
          <p:cNvSpPr txBox="1">
            <a:spLocks noChangeArrowheads="1"/>
          </p:cNvSpPr>
          <p:nvPr/>
        </p:nvSpPr>
        <p:spPr bwMode="auto">
          <a:xfrm>
            <a:off x="179512" y="332656"/>
            <a:ext cx="586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chemeClr val="accent2"/>
                </a:solidFill>
              </a:rPr>
              <a:t>«Математическое ассорти»</a:t>
            </a:r>
          </a:p>
        </p:txBody>
      </p:sp>
      <p:sp>
        <p:nvSpPr>
          <p:cNvPr id="39940" name="Text Box 8"/>
          <p:cNvSpPr txBox="1">
            <a:spLocks noChangeArrowheads="1"/>
          </p:cNvSpPr>
          <p:nvPr/>
        </p:nvSpPr>
        <p:spPr bwMode="auto">
          <a:xfrm>
            <a:off x="6156325" y="260350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chemeClr val="accent2"/>
                </a:solidFill>
              </a:rPr>
              <a:t>8</a:t>
            </a:r>
            <a:r>
              <a:rPr lang="ru-RU" sz="3200" b="1" dirty="0" smtClean="0">
                <a:solidFill>
                  <a:schemeClr val="accent2"/>
                </a:solidFill>
              </a:rPr>
              <a:t>0 </a:t>
            </a:r>
            <a:r>
              <a:rPr lang="ru-RU" sz="3200" b="1" dirty="0">
                <a:solidFill>
                  <a:schemeClr val="accent2"/>
                </a:solidFill>
              </a:rPr>
              <a:t>баллов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2422495"/>
            <a:ext cx="91741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>
                <a:solidFill>
                  <a:srgbClr val="0033CC"/>
                </a:solidFill>
                <a:latin typeface="+mn-lt"/>
              </a:rPr>
              <a:t>При возведении степени в степень показатели …? 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5887980" y="5589240"/>
            <a:ext cx="32560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3300"/>
                </a:solidFill>
                <a:latin typeface="Tahoma" pitchFamily="34" charset="0"/>
              </a:rPr>
              <a:t>перемножаются</a:t>
            </a:r>
          </a:p>
        </p:txBody>
      </p:sp>
      <p:sp>
        <p:nvSpPr>
          <p:cNvPr id="16399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/>
      <p:bldP spid="16394" grpId="0"/>
      <p:bldP spid="1639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6" descr="GE073_35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75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Text Box 7"/>
          <p:cNvSpPr txBox="1">
            <a:spLocks noChangeArrowheads="1"/>
          </p:cNvSpPr>
          <p:nvPr/>
        </p:nvSpPr>
        <p:spPr bwMode="auto">
          <a:xfrm>
            <a:off x="0" y="332656"/>
            <a:ext cx="586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chemeClr val="accent2"/>
                </a:solidFill>
              </a:rPr>
              <a:t>«Математическое ассорти»</a:t>
            </a:r>
          </a:p>
        </p:txBody>
      </p:sp>
      <p:sp>
        <p:nvSpPr>
          <p:cNvPr id="40964" name="Text Box 8"/>
          <p:cNvSpPr txBox="1">
            <a:spLocks noChangeArrowheads="1"/>
          </p:cNvSpPr>
          <p:nvPr/>
        </p:nvSpPr>
        <p:spPr bwMode="auto">
          <a:xfrm>
            <a:off x="6156325" y="260350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2"/>
                </a:solidFill>
              </a:rPr>
              <a:t>100 </a:t>
            </a:r>
            <a:r>
              <a:rPr lang="ru-RU" sz="3200" b="1" dirty="0">
                <a:solidFill>
                  <a:schemeClr val="accent2"/>
                </a:solidFill>
              </a:rPr>
              <a:t>баллов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2421701"/>
            <a:ext cx="91741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>
                <a:solidFill>
                  <a:srgbClr val="0033CC"/>
                </a:solidFill>
                <a:latin typeface="+mn-lt"/>
              </a:rPr>
              <a:t>Выполните действия 7</a:t>
            </a:r>
            <a:r>
              <a:rPr lang="ru-RU" sz="2000" baseline="30000" dirty="0">
                <a:solidFill>
                  <a:srgbClr val="0033CC"/>
                </a:solidFill>
                <a:latin typeface="+mn-lt"/>
              </a:rPr>
              <a:t>2</a:t>
            </a:r>
            <a:r>
              <a:rPr lang="ru-RU" sz="2000" dirty="0">
                <a:solidFill>
                  <a:srgbClr val="0033CC"/>
                </a:solidFill>
                <a:latin typeface="+mn-lt"/>
              </a:rPr>
              <a:t>+3</a:t>
            </a:r>
            <a:r>
              <a:rPr lang="ru-RU" sz="2000" baseline="30000" dirty="0">
                <a:solidFill>
                  <a:srgbClr val="0033CC"/>
                </a:solidFill>
                <a:latin typeface="+mn-lt"/>
              </a:rPr>
              <a:t>2</a:t>
            </a:r>
            <a:r>
              <a:rPr lang="ru-RU" sz="2000" dirty="0">
                <a:solidFill>
                  <a:srgbClr val="0033CC"/>
                </a:solidFill>
                <a:latin typeface="+mn-lt"/>
              </a:rPr>
              <a:t>? 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8244408" y="5661248"/>
            <a:ext cx="643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3300"/>
                </a:solidFill>
                <a:latin typeface="Tahoma" pitchFamily="34" charset="0"/>
              </a:rPr>
              <a:t>58</a:t>
            </a:r>
          </a:p>
        </p:txBody>
      </p:sp>
      <p:sp>
        <p:nvSpPr>
          <p:cNvPr id="16399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/>
      <p:bldP spid="16394" grpId="0"/>
      <p:bldP spid="1639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2" descr="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017" y="550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0" y="332656"/>
            <a:ext cx="68414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bg1"/>
                </a:solidFill>
              </a:rPr>
              <a:t>«</a:t>
            </a:r>
            <a:r>
              <a:rPr lang="ru-RU" sz="2800" b="1" dirty="0" smtClean="0">
                <a:solidFill>
                  <a:schemeClr val="bg1"/>
                </a:solidFill>
              </a:rPr>
              <a:t>Смежные и вертикальные углы</a:t>
            </a:r>
            <a:r>
              <a:rPr lang="ru-RU" sz="2800" b="1" dirty="0" smtClean="0">
                <a:solidFill>
                  <a:schemeClr val="bg1"/>
                </a:solidFill>
              </a:rPr>
              <a:t>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6551613" y="260648"/>
            <a:ext cx="25923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chemeClr val="bg1"/>
                </a:solidFill>
              </a:rPr>
              <a:t>20 баллов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850993" y="2503457"/>
            <a:ext cx="778969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2 угла с общей вершиной равны. Будут ли они вертикальными?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876256" y="5642084"/>
            <a:ext cx="20169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</a:rPr>
              <a:t>Не всегда</a:t>
            </a:r>
            <a:endParaRPr lang="ru-RU" sz="28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12296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  <p:bldP spid="12294" grpId="0"/>
      <p:bldP spid="1229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9" descr="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7"/>
          <p:cNvSpPr>
            <a:spLocks noGrp="1" noChangeArrowheads="1"/>
          </p:cNvSpPr>
          <p:nvPr>
            <p:ph type="title"/>
          </p:nvPr>
        </p:nvSpPr>
        <p:spPr>
          <a:xfrm>
            <a:off x="468313" y="1999168"/>
            <a:ext cx="8229600" cy="3046988"/>
          </a:xfrm>
          <a:noFill/>
        </p:spPr>
        <p:txBody>
          <a:bodyPr>
            <a:spAutoFit/>
          </a:bodyPr>
          <a:lstStyle/>
          <a:p>
            <a:r>
              <a:rPr lang="ru-RU" sz="9600" dirty="0" smtClean="0">
                <a:solidFill>
                  <a:srgbClr val="CC3300"/>
                </a:solidFill>
              </a:rPr>
              <a:t>Финал</a:t>
            </a:r>
            <a:br>
              <a:rPr lang="ru-RU" sz="9600" dirty="0" smtClean="0">
                <a:solidFill>
                  <a:srgbClr val="CC3300"/>
                </a:solidFill>
              </a:rPr>
            </a:br>
            <a:endParaRPr lang="ru-RU" sz="96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9" descr="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Rectangle 5"/>
          <p:cNvSpPr>
            <a:spLocks noGrp="1" noChangeArrowheads="1"/>
          </p:cNvSpPr>
          <p:nvPr>
            <p:ph type="title"/>
          </p:nvPr>
        </p:nvSpPr>
        <p:spPr>
          <a:xfrm>
            <a:off x="539750" y="2176830"/>
            <a:ext cx="8229600" cy="1631216"/>
          </a:xfrm>
          <a:noFill/>
        </p:spPr>
        <p:txBody>
          <a:bodyPr>
            <a:sp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Скорость автомобиля на 30 км/ч больше скорости мотоцикла. Они едут навстречу друг другу из пунктов А и В, расстояние между которыми 240 км, и встречаются в пункте С. Найти скорость автомобиля, если известно, что автомобиль был в пути 3 часа, а мотоцикл 2 часа?</a:t>
            </a:r>
            <a:endParaRPr lang="ru-RU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9" descr="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Rectangle 3"/>
          <p:cNvSpPr>
            <a:spLocks noGrp="1" noChangeArrowheads="1"/>
          </p:cNvSpPr>
          <p:nvPr>
            <p:ph type="title"/>
          </p:nvPr>
        </p:nvSpPr>
        <p:spPr>
          <a:xfrm>
            <a:off x="2771800" y="2564904"/>
            <a:ext cx="3240608" cy="1015663"/>
          </a:xfrm>
          <a:noFill/>
        </p:spPr>
        <p:txBody>
          <a:bodyPr wrap="square">
            <a:spAutoFit/>
          </a:bodyPr>
          <a:lstStyle/>
          <a:p>
            <a:pPr algn="l"/>
            <a:r>
              <a:rPr lang="ru-RU" sz="6000" dirty="0" smtClean="0">
                <a:solidFill>
                  <a:schemeClr val="bg1"/>
                </a:solidFill>
              </a:rPr>
              <a:t>60 км/ч</a:t>
            </a:r>
            <a:endParaRPr lang="ru-RU" sz="6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9" descr="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Text Box 5"/>
          <p:cNvSpPr txBox="1">
            <a:spLocks noChangeArrowheads="1"/>
          </p:cNvSpPr>
          <p:nvPr/>
        </p:nvSpPr>
        <p:spPr bwMode="auto">
          <a:xfrm>
            <a:off x="0" y="2420938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>
                <a:solidFill>
                  <a:srgbClr val="FF3300"/>
                </a:solidFill>
              </a:rPr>
              <a:t>Спасибо за внимание!!!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 descr="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250825" y="188913"/>
            <a:ext cx="62653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bg1"/>
                </a:solidFill>
              </a:rPr>
              <a:t>«</a:t>
            </a:r>
            <a:r>
              <a:rPr lang="ru-RU" sz="2800" b="1" dirty="0" smtClean="0">
                <a:solidFill>
                  <a:schemeClr val="bg1"/>
                </a:solidFill>
              </a:rPr>
              <a:t>Смежные и вертикальные углы</a:t>
            </a:r>
            <a:r>
              <a:rPr lang="ru-RU" sz="2800" b="1" dirty="0" smtClean="0">
                <a:solidFill>
                  <a:schemeClr val="bg1"/>
                </a:solidFill>
              </a:rPr>
              <a:t>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6444208" y="188640"/>
            <a:ext cx="24495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chemeClr val="bg1"/>
                </a:solidFill>
              </a:rPr>
              <a:t>30 баллов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900113" y="22764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6156176" y="5661248"/>
            <a:ext cx="3308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</a:rPr>
              <a:t>Не всегда</a:t>
            </a:r>
            <a:endParaRPr lang="ru-RU" sz="28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8200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2071688"/>
            <a:ext cx="7344817" cy="1714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Один из углов 48°, другой – 132. будут ли эти углы смежными?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198" grpId="0"/>
      <p:bldP spid="82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 descr="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251520" y="332656"/>
            <a:ext cx="62653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bg1"/>
                </a:solidFill>
              </a:rPr>
              <a:t>«</a:t>
            </a:r>
            <a:r>
              <a:rPr lang="ru-RU" sz="2800" b="1" dirty="0" smtClean="0">
                <a:solidFill>
                  <a:schemeClr val="bg1"/>
                </a:solidFill>
              </a:rPr>
              <a:t>Смежные и вертикальные углы</a:t>
            </a:r>
            <a:r>
              <a:rPr lang="ru-RU" sz="2800" b="1" dirty="0" smtClean="0">
                <a:solidFill>
                  <a:schemeClr val="bg1"/>
                </a:solidFill>
              </a:rPr>
              <a:t>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6372225" y="260350"/>
            <a:ext cx="25209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bg1"/>
                </a:solidFill>
              </a:rPr>
              <a:t>40 баллов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6372200" y="5445224"/>
            <a:ext cx="23891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</a:rPr>
              <a:t>105°; 75°</a:t>
            </a:r>
            <a:endParaRPr lang="ru-RU" sz="28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9224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187624" y="1857375"/>
            <a:ext cx="6336704" cy="2000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Разность двух смежных углов 30°. Найдите эти углы.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  <p:bldP spid="92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2" descr="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1520" y="332656"/>
            <a:ext cx="63373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bg1"/>
                </a:solidFill>
              </a:rPr>
              <a:t>«</a:t>
            </a:r>
            <a:r>
              <a:rPr lang="ru-RU" sz="2800" b="1" dirty="0" smtClean="0">
                <a:solidFill>
                  <a:schemeClr val="bg1"/>
                </a:solidFill>
              </a:rPr>
              <a:t>Смежные и вертикальные углы</a:t>
            </a:r>
            <a:r>
              <a:rPr lang="ru-RU" sz="2800" b="1" dirty="0" smtClean="0">
                <a:solidFill>
                  <a:schemeClr val="bg1"/>
                </a:solidFill>
              </a:rPr>
              <a:t>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6300788" y="260350"/>
            <a:ext cx="25923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bg1"/>
                </a:solidFill>
              </a:rPr>
              <a:t>50 баллов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712456" y="5517232"/>
            <a:ext cx="19383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</a:rPr>
              <a:t>105°; 75°</a:t>
            </a:r>
            <a:endParaRPr lang="ru-RU" sz="28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10248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1928813"/>
            <a:ext cx="7776864" cy="1785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/>
              <a:t>Градусные меры 2 смежных углов относятся как 7:5. найдите эти углы.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  <p:bldP spid="1024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39552" y="260648"/>
            <a:ext cx="66968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accent2"/>
                </a:solidFill>
              </a:rPr>
              <a:t>«</a:t>
            </a:r>
            <a:r>
              <a:rPr lang="ru-RU" sz="2800" b="1" dirty="0" smtClean="0">
                <a:solidFill>
                  <a:schemeClr val="accent2"/>
                </a:solidFill>
              </a:rPr>
              <a:t>Треугольники и их элементы</a:t>
            </a:r>
            <a:r>
              <a:rPr lang="ru-RU" sz="2800" b="1" dirty="0" smtClean="0">
                <a:solidFill>
                  <a:schemeClr val="accent2"/>
                </a:solidFill>
              </a:rPr>
              <a:t>»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300788" y="260350"/>
            <a:ext cx="25923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accent2"/>
                </a:solidFill>
              </a:rPr>
              <a:t>10 баллов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6300788" y="5516563"/>
            <a:ext cx="208763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</a:rPr>
              <a:t>Медиана</a:t>
            </a:r>
            <a:r>
              <a:rPr lang="ru-RU" sz="3200" b="1" dirty="0" smtClean="0">
                <a:solidFill>
                  <a:srgbClr val="FF3300"/>
                </a:solidFill>
                <a:latin typeface="Tahoma" pitchFamily="34" charset="0"/>
              </a:rPr>
              <a:t> </a:t>
            </a:r>
            <a:endParaRPr lang="ru-RU" sz="32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26632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11560" y="1916832"/>
            <a:ext cx="7643813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 smtClean="0">
                <a:solidFill>
                  <a:srgbClr val="000099"/>
                </a:solidFill>
                <a:latin typeface="+mn-lt"/>
              </a:rPr>
              <a:t>Середину стороны  МК треугольника МКР соединили с вершиной Р. Как называется этот отрезок.</a:t>
            </a:r>
            <a:endParaRPr lang="ru-RU" sz="2000" dirty="0">
              <a:solidFill>
                <a:srgbClr val="000099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0" y="260350"/>
            <a:ext cx="673224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accent2"/>
                </a:solidFill>
              </a:rPr>
              <a:t>«Треугольники и их элементы»</a:t>
            </a:r>
          </a:p>
          <a:p>
            <a:pPr>
              <a:spcBef>
                <a:spcPct val="50000"/>
              </a:spcBef>
            </a:pPr>
            <a:endParaRPr lang="ru-RU" sz="2800" b="1" dirty="0">
              <a:solidFill>
                <a:srgbClr val="000099"/>
              </a:solidFill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624638" y="188913"/>
            <a:ext cx="25193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accent2"/>
                </a:solidFill>
              </a:rPr>
              <a:t>20 баллов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42875" y="1994762"/>
            <a:ext cx="88280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6"/>
                </a:solidFill>
                <a:latin typeface="+mn-lt"/>
              </a:rPr>
              <a:t>В треугольнике </a:t>
            </a:r>
            <a:r>
              <a:rPr lang="en-US" sz="2000" dirty="0" smtClean="0">
                <a:solidFill>
                  <a:schemeClr val="accent6"/>
                </a:solidFill>
                <a:latin typeface="+mn-lt"/>
              </a:rPr>
              <a:t>CDE </a:t>
            </a:r>
            <a:r>
              <a:rPr lang="ru-RU" sz="2000" dirty="0" smtClean="0">
                <a:solidFill>
                  <a:schemeClr val="accent6"/>
                </a:solidFill>
                <a:latin typeface="+mn-lt"/>
              </a:rPr>
              <a:t>отрезок </a:t>
            </a:r>
            <a:r>
              <a:rPr lang="en-US" sz="2000" dirty="0" smtClean="0">
                <a:solidFill>
                  <a:schemeClr val="accent6"/>
                </a:solidFill>
                <a:latin typeface="+mn-lt"/>
              </a:rPr>
              <a:t>DM </a:t>
            </a:r>
            <a:r>
              <a:rPr lang="ru-RU" sz="2000" dirty="0" smtClean="0">
                <a:solidFill>
                  <a:schemeClr val="accent6"/>
                </a:solidFill>
                <a:latin typeface="+mn-lt"/>
              </a:rPr>
              <a:t>провели так, что угол </a:t>
            </a:r>
            <a:r>
              <a:rPr lang="en-US" sz="2000" dirty="0" smtClean="0">
                <a:solidFill>
                  <a:schemeClr val="accent6"/>
                </a:solidFill>
                <a:latin typeface="+mn-lt"/>
              </a:rPr>
              <a:t>DME </a:t>
            </a:r>
            <a:r>
              <a:rPr lang="ru-RU" sz="2000" dirty="0" smtClean="0">
                <a:solidFill>
                  <a:schemeClr val="accent6"/>
                </a:solidFill>
                <a:latin typeface="+mn-lt"/>
              </a:rPr>
              <a:t>прямой. Как называется отрезок </a:t>
            </a:r>
            <a:r>
              <a:rPr lang="en-US" sz="2000" dirty="0" smtClean="0">
                <a:solidFill>
                  <a:schemeClr val="accent6"/>
                </a:solidFill>
                <a:latin typeface="+mn-lt"/>
              </a:rPr>
              <a:t>DM</a:t>
            </a:r>
            <a:r>
              <a:rPr lang="ru-RU" sz="2000" dirty="0" smtClean="0">
                <a:solidFill>
                  <a:schemeClr val="accent6"/>
                </a:solidFill>
                <a:latin typeface="+mn-lt"/>
              </a:rPr>
              <a:t>?</a:t>
            </a:r>
            <a:endParaRPr lang="ru-RU" sz="20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6444208" y="5733256"/>
            <a:ext cx="16530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3300"/>
                </a:solidFill>
                <a:latin typeface="Tahoma" pitchFamily="34" charset="0"/>
              </a:rPr>
              <a:t>Высота </a:t>
            </a:r>
            <a:endParaRPr lang="ru-RU" sz="28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18440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308725"/>
            <a:ext cx="719137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18438" grpId="0"/>
      <p:bldP spid="18440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1097</TotalTime>
  <Words>948</Words>
  <Application>Microsoft Office PowerPoint</Application>
  <PresentationFormat>Экран (4:3)</PresentationFormat>
  <Paragraphs>208</Paragraphs>
  <Slides>43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8" baseType="lpstr">
      <vt:lpstr>Arial</vt:lpstr>
      <vt:lpstr>Calibri</vt:lpstr>
      <vt:lpstr>Comic Sans MS</vt:lpstr>
      <vt:lpstr>Tahoma</vt:lpstr>
      <vt:lpstr>Оформление по умолчанию</vt:lpstr>
      <vt:lpstr>Первый раунд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Второй раунд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Финал </vt:lpstr>
      <vt:lpstr>Скорость автомобиля на 30 км/ч больше скорости мотоцикла. Они едут навстречу друг другу из пунктов А и В, расстояние между которыми 240 км, и встречаются в пункте С. Найти скорость автомобиля, если известно, что автомобиль был в пути 3 часа, а мотоцикл 2 часа?</vt:lpstr>
      <vt:lpstr>60 км/ч</vt:lpstr>
      <vt:lpstr>Слайд 43</vt:lpstr>
    </vt:vector>
  </TitlesOfParts>
  <Company>Holly Shit!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K-JAH</dc:creator>
  <cp:lastModifiedBy>Хп</cp:lastModifiedBy>
  <cp:revision>78</cp:revision>
  <dcterms:created xsi:type="dcterms:W3CDTF">2011-03-23T16:22:46Z</dcterms:created>
  <dcterms:modified xsi:type="dcterms:W3CDTF">2017-10-14T11:10:47Z</dcterms:modified>
</cp:coreProperties>
</file>