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57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359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34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8266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837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7718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874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586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303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707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171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139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25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361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701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098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118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F47CD-EA3A-4034-BB6F-C2B77E125D85}" type="datetimeFigureOut">
              <a:rPr lang="ru-RU" smtClean="0"/>
              <a:t>04.02.2014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FCC099E-CB9D-44D8-9285-E1939EF3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233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4715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</a:rPr>
              <a:t>Тип Моллюски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43" y="1667245"/>
            <a:ext cx="6032782" cy="4282794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005" y="1667244"/>
            <a:ext cx="4532859" cy="4532859"/>
          </a:xfrm>
        </p:spPr>
      </p:pic>
    </p:spTree>
    <p:extLst>
      <p:ext uri="{BB962C8B-B14F-4D97-AF65-F5344CB8AC3E}">
        <p14:creationId xmlns:p14="http://schemas.microsoft.com/office/powerpoint/2010/main" val="307488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3183"/>
            <a:ext cx="8596668" cy="128788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</a:rPr>
              <a:t>Тип Моллюски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72" y="1571223"/>
            <a:ext cx="5100034" cy="45333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85" y="1690689"/>
            <a:ext cx="5147271" cy="4310866"/>
          </a:xfrm>
        </p:spPr>
      </p:pic>
    </p:spTree>
    <p:extLst>
      <p:ext uri="{BB962C8B-B14F-4D97-AF65-F5344CB8AC3E}">
        <p14:creationId xmlns:p14="http://schemas.microsoft.com/office/powerpoint/2010/main" val="199675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13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i="1" dirty="0" smtClean="0">
                <a:solidFill>
                  <a:srgbClr val="00B050"/>
                </a:solidFill>
              </a:rPr>
              <a:t>Общая характеристика</a:t>
            </a:r>
            <a:endParaRPr lang="ru-RU" sz="6000" b="1" i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22400"/>
            <a:ext cx="10515600" cy="5181600"/>
          </a:xfrm>
        </p:spPr>
        <p:txBody>
          <a:bodyPr>
            <a:normAutofit fontScale="85000" lnSpcReduction="10000"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Мягкотелые</a:t>
            </a:r>
          </a:p>
          <a:p>
            <a:r>
              <a:rPr lang="ru-RU" sz="40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Двусторонняя симметрия (кроме </a:t>
            </a:r>
            <a:r>
              <a:rPr lang="ru-RU" sz="4000" b="1" i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Брюхоногих)</a:t>
            </a:r>
          </a:p>
          <a:p>
            <a:r>
              <a:rPr lang="ru-RU" sz="3900" b="1" dirty="0" smtClean="0">
                <a:solidFill>
                  <a:schemeClr val="accent5">
                    <a:lumMod val="50000"/>
                  </a:schemeClr>
                </a:solidFill>
              </a:rPr>
              <a:t>Тело защищено раковиной (кроме </a:t>
            </a:r>
            <a:r>
              <a:rPr lang="ru-RU" sz="3900" b="1" i="1" dirty="0" smtClean="0">
                <a:solidFill>
                  <a:schemeClr val="accent5">
                    <a:lumMod val="50000"/>
                  </a:schemeClr>
                </a:solidFill>
              </a:rPr>
              <a:t>Головоногих</a:t>
            </a:r>
            <a:r>
              <a:rPr lang="ru-RU" sz="3900" b="1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r>
              <a:rPr lang="ru-RU" sz="4300" b="1" i="1" dirty="0" smtClean="0"/>
              <a:t>Мантия, мантийная полость</a:t>
            </a:r>
          </a:p>
          <a:p>
            <a:r>
              <a:rPr lang="ru-RU" sz="4300" b="1" dirty="0" smtClean="0">
                <a:solidFill>
                  <a:srgbClr val="7030A0"/>
                </a:solidFill>
              </a:rPr>
              <a:t>3 отдела тела: голова, туловище, нога</a:t>
            </a:r>
          </a:p>
          <a:p>
            <a:r>
              <a:rPr lang="ru-RU" sz="4800" b="1" i="1" dirty="0" smtClean="0">
                <a:solidFill>
                  <a:srgbClr val="00B0F0"/>
                </a:solidFill>
              </a:rPr>
              <a:t>Кровеносная система незамкнута, сердце на спинной стороне</a:t>
            </a:r>
          </a:p>
          <a:p>
            <a:r>
              <a:rPr lang="ru-RU" sz="4800" b="1" dirty="0" smtClean="0">
                <a:solidFill>
                  <a:srgbClr val="C00000"/>
                </a:solidFill>
              </a:rPr>
              <a:t>Органы дыхания-жабры или легкие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429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530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07583"/>
            <a:ext cx="10515600" cy="5069380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Пищеварительная система</a:t>
            </a:r>
            <a:r>
              <a:rPr lang="ru-RU" dirty="0" smtClean="0"/>
              <a:t>-</a:t>
            </a:r>
            <a:r>
              <a:rPr lang="ru-RU" sz="3600" b="1" i="1" dirty="0" smtClean="0">
                <a:solidFill>
                  <a:srgbClr val="00B050"/>
                </a:solidFill>
              </a:rPr>
              <a:t>рот, глотка, пищевод, </a:t>
            </a:r>
            <a:r>
              <a:rPr lang="ru-RU" sz="4000" b="1" i="1" dirty="0" smtClean="0">
                <a:solidFill>
                  <a:srgbClr val="00B050"/>
                </a:solidFill>
              </a:rPr>
              <a:t>желудок, кишечник, анальное отверстие</a:t>
            </a:r>
            <a:r>
              <a:rPr lang="ru-RU" dirty="0" smtClean="0"/>
              <a:t>. </a:t>
            </a:r>
            <a:r>
              <a:rPr lang="ru-RU" sz="4400" dirty="0" smtClean="0"/>
              <a:t>Есть </a:t>
            </a:r>
            <a:r>
              <a:rPr lang="ru-RU" sz="4400" u="sng" dirty="0" smtClean="0"/>
              <a:t>терка</a:t>
            </a:r>
            <a:r>
              <a:rPr lang="ru-RU" sz="4400" dirty="0" smtClean="0"/>
              <a:t> (Радула) </a:t>
            </a:r>
            <a:r>
              <a:rPr lang="ru-RU" sz="4000" dirty="0" smtClean="0"/>
              <a:t>язык</a:t>
            </a:r>
            <a:r>
              <a:rPr lang="ru-RU" dirty="0" smtClean="0"/>
              <a:t>, </a:t>
            </a:r>
            <a:r>
              <a:rPr lang="ru-RU" sz="4000" b="1" i="1" dirty="0" smtClean="0">
                <a:solidFill>
                  <a:srgbClr val="FF0000"/>
                </a:solidFill>
              </a:rPr>
              <a:t>появляются </a:t>
            </a:r>
            <a:r>
              <a:rPr lang="ru-RU" sz="4000" b="1" i="1" u="sng" dirty="0" smtClean="0">
                <a:solidFill>
                  <a:srgbClr val="FF0000"/>
                </a:solidFill>
              </a:rPr>
              <a:t>слюнные железы</a:t>
            </a:r>
            <a:r>
              <a:rPr lang="ru-RU" sz="4000" b="1" i="1" dirty="0" smtClean="0">
                <a:solidFill>
                  <a:srgbClr val="FF0000"/>
                </a:solidFill>
              </a:rPr>
              <a:t>, </a:t>
            </a:r>
            <a:r>
              <a:rPr lang="ru-RU" sz="4000" b="1" i="1" u="sng" dirty="0" smtClean="0">
                <a:solidFill>
                  <a:srgbClr val="FF0000"/>
                </a:solidFill>
              </a:rPr>
              <a:t>печень</a:t>
            </a:r>
          </a:p>
          <a:p>
            <a:r>
              <a:rPr lang="ru-RU" sz="4000" b="1" i="1" dirty="0" smtClean="0">
                <a:solidFill>
                  <a:srgbClr val="FF00FF"/>
                </a:solidFill>
              </a:rPr>
              <a:t>Органы выделения-почки</a:t>
            </a:r>
          </a:p>
          <a:p>
            <a:r>
              <a:rPr lang="ru-RU" sz="3600" b="1" i="1" dirty="0" smtClean="0"/>
              <a:t>Нервная система – разбросанно-узловая</a:t>
            </a:r>
          </a:p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Половая система- чаще раздельнополые, оплодотворение внешнее, развитие прямое и непрямое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95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73488"/>
            <a:ext cx="10501528" cy="1326524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 smtClean="0">
                <a:solidFill>
                  <a:schemeClr val="accent4">
                    <a:lumMod val="75000"/>
                  </a:schemeClr>
                </a:solidFill>
              </a:rPr>
              <a:t>Как образуется жемчуг?</a:t>
            </a:r>
            <a:endParaRPr lang="ru-RU" sz="60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915" y="2060563"/>
            <a:ext cx="5804154" cy="4353115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77334" y="2060563"/>
            <a:ext cx="4281032" cy="4353115"/>
          </a:xfrm>
        </p:spPr>
        <p:txBody>
          <a:bodyPr>
            <a:normAutofit/>
          </a:bodyPr>
          <a:lstStyle/>
          <a:p>
            <a:r>
              <a:rPr lang="ru-RU" sz="2800" dirty="0" smtClean="0">
                <a:cs typeface="AngsanaUPC" panose="02020603050405020304" pitchFamily="18" charset="-34"/>
              </a:rPr>
              <a:t>   В мантийную полость попадает песчинка, которая в течении длительного времени покрывается перламутром (защитная оболочка моллюска).</a:t>
            </a:r>
            <a:endParaRPr lang="ru-RU" sz="2800" dirty="0"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15207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roman\Documents\наталииии\molljuski_setk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04" y="117654"/>
            <a:ext cx="5854876" cy="63475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532209" y="514924"/>
            <a:ext cx="5071655" cy="5950270"/>
          </a:xfrm>
        </p:spPr>
        <p:txBody>
          <a:bodyPr>
            <a:normAutofit fontScale="70000" lnSpcReduction="20000"/>
          </a:bodyPr>
          <a:lstStyle/>
          <a:p>
            <a:r>
              <a:rPr lang="ru-RU" sz="2200" dirty="0">
                <a:solidFill>
                  <a:schemeClr val="tx1"/>
                </a:solidFill>
              </a:rPr>
              <a:t>1. По горизонтали. Орган дыхания водных моллюсков. По вертикали. Шарообразные минеральные образования в раковинах некоторых двустворчатых моллюсков.</a:t>
            </a:r>
          </a:p>
          <a:p>
            <a:r>
              <a:rPr lang="ru-RU" sz="2200" dirty="0">
                <a:solidFill>
                  <a:schemeClr val="tx1"/>
                </a:solidFill>
              </a:rPr>
              <a:t>2. Представитель брюхоногих, наносящий ущерб сельскому хозяйству. Поедает верхние части и корнеплоды сельскохозяйственных растений.</a:t>
            </a:r>
          </a:p>
          <a:p>
            <a:r>
              <a:rPr lang="ru-RU" sz="2200" dirty="0">
                <a:solidFill>
                  <a:schemeClr val="tx1"/>
                </a:solidFill>
              </a:rPr>
              <a:t>3. Название одной из двух камер сердца брюхоногих.</a:t>
            </a:r>
          </a:p>
          <a:p>
            <a:r>
              <a:rPr lang="ru-RU" sz="2200" dirty="0">
                <a:solidFill>
                  <a:schemeClr val="tx1"/>
                </a:solidFill>
              </a:rPr>
              <a:t>4. Орган системы кровообращения, впервые эволюционно появившийся у моллюсков.</a:t>
            </a:r>
          </a:p>
          <a:p>
            <a:r>
              <a:rPr lang="ru-RU" sz="2200" dirty="0">
                <a:solidFill>
                  <a:schemeClr val="tx1"/>
                </a:solidFill>
              </a:rPr>
              <a:t>5. Образования спинных складок кожи, между которыми и раковиной образуется полость.</a:t>
            </a:r>
          </a:p>
          <a:p>
            <a:r>
              <a:rPr lang="ru-RU" sz="2200" dirty="0">
                <a:solidFill>
                  <a:schemeClr val="tx1"/>
                </a:solidFill>
              </a:rPr>
              <a:t>6. Крупный представитель класса головоногих. Используется человеком в пищу.</a:t>
            </a:r>
          </a:p>
          <a:p>
            <a:r>
              <a:rPr lang="ru-RU" sz="2200" dirty="0">
                <a:solidFill>
                  <a:schemeClr val="tx1"/>
                </a:solidFill>
              </a:rPr>
              <a:t>7. Орган выделительной системы, впервые эволюционно появившейся у моллюсков.</a:t>
            </a:r>
          </a:p>
          <a:p>
            <a:r>
              <a:rPr lang="ru-RU" sz="2200" dirty="0">
                <a:solidFill>
                  <a:schemeClr val="tx1"/>
                </a:solidFill>
              </a:rPr>
              <a:t>8. Класс моллюсков, в который входят наиболее развитые представители, такие как осьминоги, кальмары, каракатицы.</a:t>
            </a:r>
          </a:p>
          <a:p>
            <a:r>
              <a:rPr lang="ru-RU" sz="2200" dirty="0">
                <a:solidFill>
                  <a:schemeClr val="tx1"/>
                </a:solidFill>
              </a:rPr>
              <a:t>9. Орган в ротовой полости растительноядных моллюсков, служащий для растирания пищи.</a:t>
            </a:r>
          </a:p>
          <a:p>
            <a:r>
              <a:rPr lang="ru-RU" sz="2200" dirty="0">
                <a:solidFill>
                  <a:schemeClr val="tx1"/>
                </a:solidFill>
              </a:rPr>
              <a:t>10. Наружный минеральный покров большинства моллюсков.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71083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</TotalTime>
  <Words>254</Words>
  <Application>Microsoft Office PowerPoint</Application>
  <PresentationFormat>Широкоэкранный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Aharoni</vt:lpstr>
      <vt:lpstr>AngsanaUPC</vt:lpstr>
      <vt:lpstr>Arial</vt:lpstr>
      <vt:lpstr>Trebuchet MS</vt:lpstr>
      <vt:lpstr>Wingdings 3</vt:lpstr>
      <vt:lpstr>Грань</vt:lpstr>
      <vt:lpstr>Тип Моллюски</vt:lpstr>
      <vt:lpstr>Тип Моллюски</vt:lpstr>
      <vt:lpstr>Общая характеристика</vt:lpstr>
      <vt:lpstr>Презентация PowerPoint</vt:lpstr>
      <vt:lpstr>Как образуется жемчуг?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roman</dc:creator>
  <cp:lastModifiedBy>roman</cp:lastModifiedBy>
  <cp:revision>5</cp:revision>
  <dcterms:created xsi:type="dcterms:W3CDTF">2014-02-04T03:06:31Z</dcterms:created>
  <dcterms:modified xsi:type="dcterms:W3CDTF">2014-02-04T03:38:09Z</dcterms:modified>
</cp:coreProperties>
</file>