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2" r:id="rId20"/>
    <p:sldId id="273" r:id="rId21"/>
    <p:sldId id="276" r:id="rId22"/>
    <p:sldId id="277" r:id="rId23"/>
    <p:sldId id="279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8" r:id="rId33"/>
    <p:sldId id="287" r:id="rId34"/>
    <p:sldId id="289" r:id="rId35"/>
    <p:sldId id="290" r:id="rId36"/>
    <p:sldId id="291" r:id="rId37"/>
    <p:sldId id="292" r:id="rId38"/>
    <p:sldId id="293" r:id="rId39"/>
    <p:sldId id="295" r:id="rId40"/>
    <p:sldId id="296" r:id="rId41"/>
    <p:sldId id="297" r:id="rId42"/>
    <p:sldId id="301" r:id="rId43"/>
    <p:sldId id="298" r:id="rId44"/>
    <p:sldId id="299" r:id="rId45"/>
    <p:sldId id="300" r:id="rId46"/>
    <p:sldId id="302" r:id="rId47"/>
    <p:sldId id="294" r:id="rId48"/>
    <p:sldId id="303" r:id="rId49"/>
    <p:sldId id="305" r:id="rId50"/>
    <p:sldId id="306" r:id="rId51"/>
    <p:sldId id="307" r:id="rId52"/>
    <p:sldId id="310" r:id="rId53"/>
    <p:sldId id="308" r:id="rId54"/>
    <p:sldId id="309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2A3B7-5062-4206-80E8-43C73E4B3E1F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0650A-8425-492C-86FE-78D8F9A993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139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B4377-E0DC-427D-8B92-C57C4D4DD0E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99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B4377-E0DC-427D-8B92-C57C4D4DD0E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99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B4377-E0DC-427D-8B92-C57C4D4DD0E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99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B4377-E0DC-427D-8B92-C57C4D4DD0E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99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B4377-E0DC-427D-8B92-C57C4D4DD0E5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998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B4377-E0DC-427D-8B92-C57C4D4DD0E5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99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B4377-E0DC-427D-8B92-C57C4D4DD0E5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998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B4377-E0DC-427D-8B92-C57C4D4DD0E5}" type="slidenum">
              <a:rPr lang="ru-RU" smtClean="0"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99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208912" cy="5976664"/>
          </a:xfrm>
        </p:spPr>
      </p:pic>
    </p:spTree>
    <p:extLst>
      <p:ext uri="{BB962C8B-B14F-4D97-AF65-F5344CB8AC3E}">
        <p14:creationId xmlns:p14="http://schemas.microsoft.com/office/powerpoint/2010/main" val="163224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Ш </a:t>
            </a:r>
            <a:r>
              <a:rPr lang="ru-RU" b="1" dirty="0" err="1" smtClean="0">
                <a:solidFill>
                  <a:srgbClr val="002060"/>
                </a:solidFill>
              </a:rPr>
              <a:t>ш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Аш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уш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иш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еш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ош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ыш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Шум,  шут,  шалаш,  камыш,  ландыш. 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F0"/>
                </a:solidFill>
              </a:rPr>
              <a:t>Шура,  Шарик,  Шитов,  Шукшин.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Шина,  ка-мы-ши,  </a:t>
            </a:r>
            <a:r>
              <a:rPr lang="ru-RU" sz="4000" b="1" dirty="0" err="1" smtClean="0">
                <a:solidFill>
                  <a:srgbClr val="00B050"/>
                </a:solidFill>
              </a:rPr>
              <a:t>ти</a:t>
            </a:r>
            <a:r>
              <a:rPr lang="ru-RU" sz="4000" b="1" dirty="0" smtClean="0">
                <a:solidFill>
                  <a:srgbClr val="00B050"/>
                </a:solidFill>
              </a:rPr>
              <a:t>-ши-на,  </a:t>
            </a:r>
            <a:r>
              <a:rPr lang="ru-RU" sz="4000" b="1" dirty="0" err="1" smtClean="0">
                <a:solidFill>
                  <a:srgbClr val="00B050"/>
                </a:solidFill>
              </a:rPr>
              <a:t>сме</a:t>
            </a:r>
            <a:r>
              <a:rPr lang="ru-RU" sz="4000" b="1" dirty="0" smtClean="0">
                <a:solidFill>
                  <a:srgbClr val="00B050"/>
                </a:solidFill>
              </a:rPr>
              <a:t>-ши-ла,  </a:t>
            </a:r>
            <a:r>
              <a:rPr lang="ru-RU" sz="4000" b="1" dirty="0" err="1" smtClean="0">
                <a:solidFill>
                  <a:srgbClr val="00B050"/>
                </a:solidFill>
              </a:rPr>
              <a:t>ма</a:t>
            </a:r>
            <a:r>
              <a:rPr lang="ru-RU" sz="4000" b="1" dirty="0" smtClean="0">
                <a:solidFill>
                  <a:srgbClr val="00B050"/>
                </a:solidFill>
              </a:rPr>
              <a:t>-ши-на,  мы-ши,  ши-</a:t>
            </a:r>
            <a:r>
              <a:rPr lang="ru-RU" sz="4000" b="1" dirty="0" err="1" smtClean="0">
                <a:solidFill>
                  <a:srgbClr val="00B050"/>
                </a:solidFill>
              </a:rPr>
              <a:t>пов</a:t>
            </a:r>
            <a:r>
              <a:rPr lang="ru-RU" sz="4000" b="1" dirty="0" smtClean="0">
                <a:solidFill>
                  <a:srgbClr val="00B050"/>
                </a:solidFill>
              </a:rPr>
              <a:t>-ник,  </a:t>
            </a:r>
            <a:r>
              <a:rPr lang="ru-RU" sz="4000" b="1" dirty="0" err="1" smtClean="0">
                <a:solidFill>
                  <a:srgbClr val="00B050"/>
                </a:solidFill>
              </a:rPr>
              <a:t>стра</a:t>
            </a:r>
            <a:r>
              <a:rPr lang="ru-RU" sz="4000" b="1" dirty="0" smtClean="0">
                <a:solidFill>
                  <a:srgbClr val="00B050"/>
                </a:solidFill>
              </a:rPr>
              <a:t>-ши-ла,  ши-</a:t>
            </a:r>
            <a:r>
              <a:rPr lang="ru-RU" sz="4000" b="1" dirty="0" err="1" smtClean="0">
                <a:solidFill>
                  <a:srgbClr val="00B050"/>
                </a:solidFill>
              </a:rPr>
              <a:t>ро</a:t>
            </a:r>
            <a:r>
              <a:rPr lang="ru-RU" sz="4000" b="1" dirty="0" smtClean="0">
                <a:solidFill>
                  <a:srgbClr val="00B050"/>
                </a:solidFill>
              </a:rPr>
              <a:t>-та,  шипы,  при-ши-ла,  во-</a:t>
            </a:r>
            <a:r>
              <a:rPr lang="ru-RU" sz="4000" b="1" dirty="0" err="1" smtClean="0">
                <a:solidFill>
                  <a:srgbClr val="00B050"/>
                </a:solidFill>
              </a:rPr>
              <a:t>ро</a:t>
            </a:r>
            <a:r>
              <a:rPr lang="ru-RU" sz="4000" b="1" dirty="0" smtClean="0">
                <a:solidFill>
                  <a:srgbClr val="00B050"/>
                </a:solidFill>
              </a:rPr>
              <a:t>-ши-ла.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73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568952" cy="61926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Нас-ту-пи-ла о-сень. Сто-я-ли яс-</a:t>
            </a:r>
            <a:r>
              <a:rPr lang="ru-RU" sz="4000" b="1" dirty="0" err="1" smtClean="0">
                <a:solidFill>
                  <a:srgbClr val="00B050"/>
                </a:solidFill>
              </a:rPr>
              <a:t>ны</a:t>
            </a:r>
            <a:r>
              <a:rPr lang="ru-RU" sz="4000" b="1" dirty="0" smtClean="0">
                <a:solidFill>
                  <a:srgbClr val="00B050"/>
                </a:solidFill>
              </a:rPr>
              <a:t>-е день-</a:t>
            </a:r>
            <a:r>
              <a:rPr lang="ru-RU" sz="4000" b="1" dirty="0" err="1" smtClean="0">
                <a:solidFill>
                  <a:srgbClr val="00B050"/>
                </a:solidFill>
              </a:rPr>
              <a:t>ки</a:t>
            </a:r>
            <a:r>
              <a:rPr lang="ru-RU" sz="4000" b="1" dirty="0" smtClean="0">
                <a:solidFill>
                  <a:srgbClr val="00B050"/>
                </a:solidFill>
              </a:rPr>
              <a:t>. Дети </a:t>
            </a:r>
            <a:r>
              <a:rPr lang="ru-RU" sz="4000" b="1" dirty="0" err="1" smtClean="0">
                <a:solidFill>
                  <a:srgbClr val="00B050"/>
                </a:solidFill>
              </a:rPr>
              <a:t>пош</a:t>
            </a:r>
            <a:r>
              <a:rPr lang="ru-RU" sz="4000" b="1" dirty="0" smtClean="0">
                <a:solidFill>
                  <a:srgbClr val="00B050"/>
                </a:solidFill>
              </a:rPr>
              <a:t>-ли в лес. В о-сен-нем лесу ярко </a:t>
            </a:r>
            <a:r>
              <a:rPr lang="ru-RU" sz="4000" b="1" dirty="0" err="1" smtClean="0">
                <a:solidFill>
                  <a:srgbClr val="00B050"/>
                </a:solidFill>
              </a:rPr>
              <a:t>го</a:t>
            </a:r>
            <a:r>
              <a:rPr lang="ru-RU" sz="4000" b="1" dirty="0" smtClean="0">
                <a:solidFill>
                  <a:srgbClr val="00B050"/>
                </a:solidFill>
              </a:rPr>
              <a:t>-ре-ли кис-</a:t>
            </a:r>
            <a:r>
              <a:rPr lang="ru-RU" sz="4000" b="1" dirty="0" err="1" smtClean="0">
                <a:solidFill>
                  <a:srgbClr val="00B050"/>
                </a:solidFill>
              </a:rPr>
              <a:t>ти</a:t>
            </a:r>
            <a:r>
              <a:rPr lang="ru-RU" sz="40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err="1" smtClean="0">
                <a:solidFill>
                  <a:srgbClr val="00B050"/>
                </a:solidFill>
              </a:rPr>
              <a:t>ря</a:t>
            </a:r>
            <a:r>
              <a:rPr lang="ru-RU" sz="4000" b="1" dirty="0" smtClean="0">
                <a:solidFill>
                  <a:srgbClr val="00B050"/>
                </a:solidFill>
              </a:rPr>
              <a:t>-бин. Ре-</a:t>
            </a:r>
            <a:r>
              <a:rPr lang="ru-RU" sz="4000" b="1" dirty="0" err="1" smtClean="0">
                <a:solidFill>
                  <a:srgbClr val="00B050"/>
                </a:solidFill>
              </a:rPr>
              <a:t>бя</a:t>
            </a:r>
            <a:r>
              <a:rPr lang="ru-RU" sz="4000" b="1" dirty="0" smtClean="0">
                <a:solidFill>
                  <a:srgbClr val="00B050"/>
                </a:solidFill>
              </a:rPr>
              <a:t>-та со-би-</a:t>
            </a:r>
            <a:r>
              <a:rPr lang="ru-RU" sz="4000" b="1" dirty="0" err="1" smtClean="0">
                <a:solidFill>
                  <a:srgbClr val="00B050"/>
                </a:solidFill>
              </a:rPr>
              <a:t>ра</a:t>
            </a:r>
            <a:r>
              <a:rPr lang="ru-RU" sz="4000" b="1" dirty="0" smtClean="0">
                <a:solidFill>
                  <a:srgbClr val="00B050"/>
                </a:solidFill>
              </a:rPr>
              <a:t>-ли </a:t>
            </a:r>
            <a:r>
              <a:rPr lang="ru-RU" sz="4000" b="1" dirty="0" err="1" smtClean="0">
                <a:solidFill>
                  <a:srgbClr val="00B050"/>
                </a:solidFill>
              </a:rPr>
              <a:t>сос</a:t>
            </a:r>
            <a:r>
              <a:rPr lang="ru-RU" sz="4000" b="1" dirty="0" smtClean="0">
                <a:solidFill>
                  <a:srgbClr val="00B050"/>
                </a:solidFill>
              </a:rPr>
              <a:t>-но-вы-е и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е-</a:t>
            </a:r>
            <a:r>
              <a:rPr lang="ru-RU" sz="4000" b="1" dirty="0" err="1" smtClean="0">
                <a:solidFill>
                  <a:srgbClr val="00B050"/>
                </a:solidFill>
              </a:rPr>
              <a:t>ло</a:t>
            </a:r>
            <a:r>
              <a:rPr lang="ru-RU" sz="4000" b="1" dirty="0" smtClean="0">
                <a:solidFill>
                  <a:srgbClr val="00B050"/>
                </a:solidFill>
              </a:rPr>
              <a:t>-вы-е шиш-</a:t>
            </a:r>
            <a:r>
              <a:rPr lang="ru-RU" sz="4000" b="1" dirty="0" err="1" smtClean="0">
                <a:solidFill>
                  <a:srgbClr val="00B050"/>
                </a:solidFill>
              </a:rPr>
              <a:t>ки</a:t>
            </a:r>
            <a:r>
              <a:rPr lang="ru-RU" sz="4000" b="1" dirty="0" smtClean="0">
                <a:solidFill>
                  <a:srgbClr val="00B050"/>
                </a:solidFill>
              </a:rPr>
              <a:t>.</a:t>
            </a:r>
            <a:endParaRPr lang="ru-RU" sz="40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Дед стал стар. Раз он лез на печку и не мог. Внук был в избе. Ему стало смешно. Стыдно, внук. Не то дурно, что дед стар и слаб, а то дурно, что внук млад и глуп.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34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7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7662205"/>
              </p:ext>
            </p:extLst>
          </p:nvPr>
        </p:nvGraphicFramePr>
        <p:xfrm>
          <a:off x="24439" y="-27384"/>
          <a:ext cx="9144002" cy="673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47138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ВА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ВО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ВУ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ВИ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ВЫ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ВЕ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ВЯ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38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РА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РО 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РУ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РИ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РЫ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РЕ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РЯ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6174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476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ТА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ТО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ТУ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ТИ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ТЫ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ТЕ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ТЯ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615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КА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КО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КУ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КИ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КЫ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КЕ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КЯ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1943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7733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НА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НО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НУ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НИ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НЫ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НЕ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НЯ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39122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МА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МО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МУ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МИ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МЫ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МЕ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МЯ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491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БА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БО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БУ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БИ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БЫ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БЕ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БЯ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50703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2092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ЧА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ЧО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ЧУ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ЧИ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ЧЕ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7882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ША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9271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185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Аж-</a:t>
            </a:r>
            <a:r>
              <a:rPr lang="ru-RU" sz="4000" b="1" dirty="0" err="1" smtClean="0">
                <a:solidFill>
                  <a:srgbClr val="FF0000"/>
                </a:solidFill>
              </a:rPr>
              <a:t>жа</a:t>
            </a:r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r>
              <a:rPr lang="ru-RU" sz="4000" b="1" dirty="0" err="1" smtClean="0">
                <a:solidFill>
                  <a:srgbClr val="FF0000"/>
                </a:solidFill>
              </a:rPr>
              <a:t>ож-жо</a:t>
            </a:r>
            <a:r>
              <a:rPr lang="ru-RU" sz="4000" b="1" dirty="0" smtClean="0">
                <a:solidFill>
                  <a:srgbClr val="FF0000"/>
                </a:solidFill>
              </a:rPr>
              <a:t>  уж-</a:t>
            </a:r>
            <a:r>
              <a:rPr lang="ru-RU" sz="4000" b="1" dirty="0" err="1" smtClean="0">
                <a:solidFill>
                  <a:srgbClr val="FF0000"/>
                </a:solidFill>
              </a:rPr>
              <a:t>жу</a:t>
            </a:r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r>
              <a:rPr lang="ru-RU" sz="4000" b="1" dirty="0" err="1" smtClean="0">
                <a:solidFill>
                  <a:srgbClr val="FF0000"/>
                </a:solidFill>
              </a:rPr>
              <a:t>иж-жи</a:t>
            </a:r>
            <a:r>
              <a:rPr lang="ru-RU" sz="4000" b="1" dirty="0" smtClean="0">
                <a:solidFill>
                  <a:srgbClr val="FF0000"/>
                </a:solidFill>
              </a:rPr>
              <a:t>  еж-же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Чиж, чи</a:t>
            </a:r>
            <a:r>
              <a:rPr lang="ru-RU" sz="4000" b="1" u="sng" dirty="0" smtClean="0">
                <a:solidFill>
                  <a:srgbClr val="00B050"/>
                </a:solidFill>
              </a:rPr>
              <a:t>жи</a:t>
            </a:r>
            <a:r>
              <a:rPr lang="ru-RU" sz="4000" b="1" dirty="0" smtClean="0">
                <a:solidFill>
                  <a:srgbClr val="00B050"/>
                </a:solidFill>
              </a:rPr>
              <a:t>, стриж, стри</a:t>
            </a:r>
            <a:r>
              <a:rPr lang="ru-RU" sz="4000" b="1" u="sng" dirty="0" smtClean="0">
                <a:solidFill>
                  <a:srgbClr val="00B050"/>
                </a:solidFill>
              </a:rPr>
              <a:t>жи</a:t>
            </a:r>
            <a:r>
              <a:rPr lang="ru-RU" sz="4000" b="1" dirty="0" smtClean="0">
                <a:solidFill>
                  <a:srgbClr val="00B050"/>
                </a:solidFill>
              </a:rPr>
              <a:t>, </a:t>
            </a:r>
            <a:r>
              <a:rPr lang="ru-RU" sz="4000" b="1" u="sng" dirty="0" smtClean="0">
                <a:solidFill>
                  <a:srgbClr val="00B050"/>
                </a:solidFill>
              </a:rPr>
              <a:t>жи</a:t>
            </a:r>
            <a:r>
              <a:rPr lang="ru-RU" sz="4000" b="1" dirty="0" smtClean="0">
                <a:solidFill>
                  <a:srgbClr val="00B050"/>
                </a:solidFill>
              </a:rPr>
              <a:t>л, </a:t>
            </a:r>
            <a:r>
              <a:rPr lang="ru-RU" sz="4000" b="1" u="sng" dirty="0" smtClean="0">
                <a:solidFill>
                  <a:srgbClr val="00B050"/>
                </a:solidFill>
              </a:rPr>
              <a:t>ши</a:t>
            </a:r>
            <a:r>
              <a:rPr lang="ru-RU" sz="4000" b="1" dirty="0" smtClean="0">
                <a:solidFill>
                  <a:srgbClr val="00B050"/>
                </a:solidFill>
              </a:rPr>
              <a:t>л, дорожка, лыжники, сне</a:t>
            </a:r>
            <a:r>
              <a:rPr lang="ru-RU" sz="4000" b="1" u="sng" dirty="0" smtClean="0">
                <a:solidFill>
                  <a:srgbClr val="00B050"/>
                </a:solidFill>
              </a:rPr>
              <a:t>жи</a:t>
            </a:r>
            <a:r>
              <a:rPr lang="ru-RU" sz="4000" b="1" dirty="0" smtClean="0">
                <a:solidFill>
                  <a:srgbClr val="00B050"/>
                </a:solidFill>
              </a:rPr>
              <a:t>нки.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              Первые снежинки.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Уже стали замерзать лужи. Закружились пушистые снежинки.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081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766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Много – больше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Далеко – дальше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Высоко – выше</a:t>
            </a:r>
          </a:p>
          <a:p>
            <a:pPr marL="0" indent="0" algn="ctr">
              <a:buNone/>
            </a:pPr>
            <a:r>
              <a:rPr lang="ru-RU" sz="4000" b="1" dirty="0">
                <a:solidFill>
                  <a:srgbClr val="00B050"/>
                </a:solidFill>
              </a:rPr>
              <a:t>Н</a:t>
            </a:r>
            <a:r>
              <a:rPr lang="ru-RU" sz="4000" b="1" dirty="0" smtClean="0">
                <a:solidFill>
                  <a:srgbClr val="00B050"/>
                </a:solidFill>
              </a:rPr>
              <a:t>изко – ниже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Близко – ближе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Узко – уже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Нужно -  …….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Важно - ……..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6200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Чиж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У Вари был чиж. Чиж жил в клетке и ни разу не пел. Варя пришла к чижу.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002060"/>
                </a:solidFill>
              </a:rPr>
              <a:t>Пора тебе, чиж, петь.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002060"/>
                </a:solidFill>
              </a:rPr>
              <a:t>Пусти меня на свободу, на свободе буду весь день петь.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660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7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430441"/>
              </p:ext>
            </p:extLst>
          </p:nvPr>
        </p:nvGraphicFramePr>
        <p:xfrm>
          <a:off x="24439" y="-27384"/>
          <a:ext cx="9144000" cy="673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47138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ВА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ВО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ВУ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ВИ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ВЫ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ВЕ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ВЯ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ВЁ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38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РА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РО 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РУ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РИ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РЫ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РЕ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РЯ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РЁ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6174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476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ТА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ТО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ТУ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ТИ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ТЫ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ТЕ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ТЯ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ТЁ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615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КА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КО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КУ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КИ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КЫ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КЕ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КЯ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КЁ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1943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СЁ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7733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НА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НО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НУ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НИ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НЫ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НЕ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НЯ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НЁ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39122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МА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МО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МУ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МИ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МЫ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МЕ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МЯ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МЁ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491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БА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БО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БУ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БИ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БЫ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БЕ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БЯ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БЁ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50703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2092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ЧА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ЧО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ЧУ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ЧИ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ЧЕ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7882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ША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9271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786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12968" cy="619268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Шутка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Шурик, сколько тебе лет?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Шесть. А было бы семь, да я год у бабушки жил, меня здесь не было.</a:t>
            </a:r>
          </a:p>
          <a:p>
            <a:pPr marL="0" indent="0" algn="ctr">
              <a:buNone/>
            </a:pPr>
            <a:r>
              <a:rPr lang="ru-RU" sz="3500" b="1" dirty="0" smtClean="0"/>
              <a:t> </a:t>
            </a:r>
            <a:r>
              <a:rPr lang="ru-RU" sz="3500" b="1" dirty="0" smtClean="0">
                <a:solidFill>
                  <a:srgbClr val="7030A0"/>
                </a:solidFill>
              </a:rPr>
              <a:t>Шутка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7030A0"/>
                </a:solidFill>
              </a:rPr>
              <a:t>Серёжа, сколько тебе лет?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7030A0"/>
                </a:solidFill>
              </a:rPr>
              <a:t>Скоро десять! 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7030A0"/>
                </a:solidFill>
              </a:rPr>
              <a:t>Ого, да ты уже большой!</a:t>
            </a:r>
          </a:p>
          <a:p>
            <a:pPr marL="0" indent="0">
              <a:buNone/>
            </a:pPr>
            <a:r>
              <a:rPr lang="ru-RU" sz="3500" b="1" dirty="0" smtClean="0">
                <a:solidFill>
                  <a:srgbClr val="7030A0"/>
                </a:solidFill>
              </a:rPr>
              <a:t>-  Да! Но пока мне три!</a:t>
            </a:r>
          </a:p>
        </p:txBody>
      </p:sp>
    </p:spTree>
    <p:extLst>
      <p:ext uri="{BB962C8B-B14F-4D97-AF65-F5344CB8AC3E}">
        <p14:creationId xmlns:p14="http://schemas.microsoft.com/office/powerpoint/2010/main" val="53888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</a:rPr>
              <a:t>Загадки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</a:rPr>
              <a:t>Что за звёздочки сквозные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</a:rPr>
              <a:t>На пальто и на платке,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</a:rPr>
              <a:t>Все сквозные, вырезные,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</a:rPr>
              <a:t>А возьмёшь – вода в руке?</a:t>
            </a:r>
          </a:p>
          <a:p>
            <a:pPr marL="0" indent="0">
              <a:buNone/>
            </a:pPr>
            <a:endParaRPr lang="ru-RU" sz="38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</a:rPr>
              <a:t>Скатерть бела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</a:rPr>
              <a:t>Всё поле одела.</a:t>
            </a:r>
            <a:endParaRPr lang="ru-RU" sz="3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716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2000" i="1" dirty="0" smtClean="0"/>
              <a:t>Ё всегда по ударением!</a:t>
            </a:r>
            <a:endParaRPr lang="ru-RU" sz="2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9046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Ёрш,  ёж,  ёлка,  ёмкость. 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Моё,  твоё,  её,  своё.	 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Поёт,  встаёт,  даёт,  продаёт.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Тигр – тигрёнок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Лев – львёнок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Гусь – гусёнок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Слон – слонёнок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Лось – лосёнок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Утка - утёнок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557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7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972485"/>
              </p:ext>
            </p:extLst>
          </p:nvPr>
        </p:nvGraphicFramePr>
        <p:xfrm>
          <a:off x="24439" y="-315416"/>
          <a:ext cx="9144002" cy="6966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64646">
                <a:tc gridSpan="7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1813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ПА</a:t>
                      </a:r>
                      <a:r>
                        <a:rPr lang="ru-RU" sz="30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ПО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ПУ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ПИ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ПЫ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ПЕ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ПЯ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01541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ВА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ВО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ВУ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ВИ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ВЫ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ВЕ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ВЯ</a:t>
                      </a:r>
                      <a:endParaRPr lang="ru-RU" sz="3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0097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РА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РО 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РУ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РИ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РЫ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РЕ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РЯ</a:t>
                      </a:r>
                      <a:endParaRPr lang="ru-RU" sz="3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28397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ЛА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ЛО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ЛУ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ЛИ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ЛЫ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ЛЕ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ЛЯ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8381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ТА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ТО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ТУ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ТИ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ТЫ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ТЕ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C000"/>
                          </a:solidFill>
                        </a:rPr>
                        <a:t>ТЯ</a:t>
                      </a:r>
                      <a:endParaRPr lang="ru-RU" sz="3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511237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КА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КО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КУ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КИ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КЫ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КЕ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7030A0"/>
                          </a:solidFill>
                        </a:rPr>
                        <a:t>КЯ</a:t>
                      </a:r>
                      <a:endParaRPr lang="ru-RU" sz="3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66653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СА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СО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СУ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СИ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СЫ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СЕ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2060"/>
                          </a:solidFill>
                        </a:rPr>
                        <a:t>СЯ</a:t>
                      </a:r>
                      <a:endParaRPr lang="ru-RU" sz="3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66085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НА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НО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НУ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НИ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НЫ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НЕ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92D050"/>
                          </a:solidFill>
                        </a:rPr>
                        <a:t>НЯ</a:t>
                      </a:r>
                      <a:endParaRPr lang="ru-RU" sz="30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МА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МО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МУ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МИ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МЫ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МЕ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50"/>
                          </a:solidFill>
                        </a:rPr>
                        <a:t>МЯ</a:t>
                      </a:r>
                      <a:endParaRPr lang="ru-RU" sz="3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531480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БА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БО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БУ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БИ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БЫ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БЕ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00B0F0"/>
                          </a:solidFill>
                        </a:rPr>
                        <a:t>БЯ</a:t>
                      </a:r>
                      <a:endParaRPr lang="ru-RU" sz="30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539579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ГА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ГО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ГУ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ГИ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ГЫ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ГЕ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FF0000"/>
                          </a:solidFill>
                        </a:rPr>
                        <a:t>ГЯ</a:t>
                      </a:r>
                      <a:endParaRPr lang="ru-RU" sz="3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22987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ЧА</a:t>
                      </a:r>
                      <a:endParaRPr lang="ru-RU" sz="3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ЧО</a:t>
                      </a:r>
                      <a:endParaRPr lang="ru-RU" sz="3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ЧУ</a:t>
                      </a:r>
                      <a:endParaRPr lang="ru-RU" sz="3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ЧИ</a:t>
                      </a:r>
                      <a:endParaRPr lang="ru-RU" sz="3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-------</a:t>
                      </a:r>
                      <a:endParaRPr lang="ru-RU" sz="3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ЧЕ</a:t>
                      </a:r>
                      <a:endParaRPr lang="ru-RU" sz="3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</a:t>
                      </a:r>
                      <a:endParaRPr lang="ru-RU" sz="3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942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8784976" cy="66693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Серёжа Жуков, Семён Никитин, Артём Ёжиков, Света </a:t>
            </a:r>
            <a:r>
              <a:rPr lang="ru-RU" sz="3500" b="1" dirty="0" err="1" smtClean="0">
                <a:solidFill>
                  <a:srgbClr val="002060"/>
                </a:solidFill>
              </a:rPr>
              <a:t>Ёлкина</a:t>
            </a:r>
            <a:r>
              <a:rPr lang="ru-RU" sz="3500" b="1" dirty="0" smtClean="0">
                <a:solidFill>
                  <a:srgbClr val="002060"/>
                </a:solidFill>
              </a:rPr>
              <a:t>, Лёва Ершов, Яна Егорова.</a:t>
            </a:r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r>
              <a:rPr lang="ru-RU" sz="3500" b="1" dirty="0"/>
              <a:t> </a:t>
            </a:r>
            <a:r>
              <a:rPr lang="ru-RU" sz="3500" b="1" dirty="0" smtClean="0"/>
              <a:t> </a:t>
            </a:r>
            <a:r>
              <a:rPr lang="ru-RU" sz="3500" b="1" dirty="0" smtClean="0">
                <a:solidFill>
                  <a:srgbClr val="00B050"/>
                </a:solidFill>
              </a:rPr>
              <a:t>Папа подарил Артёму велосипед. Артём был очень рад. Он позвал Еву. 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B050"/>
                </a:solidFill>
              </a:rPr>
              <a:t>Ева, посмотри на мой велосипед! Вот как быстро он едет!</a:t>
            </a:r>
          </a:p>
          <a:p>
            <a:pPr marL="0" indent="0">
              <a:buNone/>
            </a:pPr>
            <a:r>
              <a:rPr lang="ru-RU" sz="3500" b="1" dirty="0" smtClean="0">
                <a:solidFill>
                  <a:srgbClr val="00B050"/>
                </a:solidFill>
              </a:rPr>
              <a:t>Артём поехал. Ева побежала за ним.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B050"/>
                </a:solidFill>
              </a:rPr>
              <a:t>Прокати меня, Артём.</a:t>
            </a:r>
          </a:p>
          <a:p>
            <a:pPr marL="0" indent="0">
              <a:buNone/>
            </a:pPr>
            <a:r>
              <a:rPr lang="ru-RU" sz="3500" b="1" dirty="0">
                <a:solidFill>
                  <a:srgbClr val="00B050"/>
                </a:solidFill>
              </a:rPr>
              <a:t> </a:t>
            </a:r>
            <a:r>
              <a:rPr lang="ru-RU" sz="3500" b="1" dirty="0" smtClean="0">
                <a:solidFill>
                  <a:srgbClr val="00B050"/>
                </a:solidFill>
              </a:rPr>
              <a:t>Мальчик катал Еву на велосипеде.</a:t>
            </a:r>
            <a:endParaRPr lang="ru-RU" sz="35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47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640960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000" b="1" dirty="0" smtClean="0">
                <a:solidFill>
                  <a:srgbClr val="00B050"/>
                </a:solidFill>
              </a:rPr>
              <a:t>Ий  </a:t>
            </a:r>
            <a:r>
              <a:rPr lang="ru-RU" sz="5000" b="1" dirty="0" err="1" smtClean="0">
                <a:solidFill>
                  <a:srgbClr val="00B050"/>
                </a:solidFill>
              </a:rPr>
              <a:t>йо</a:t>
            </a:r>
            <a:r>
              <a:rPr lang="ru-RU" sz="5000" b="1" dirty="0" smtClean="0">
                <a:solidFill>
                  <a:srgbClr val="00B050"/>
                </a:solidFill>
              </a:rPr>
              <a:t>  ой  ай  эй  </a:t>
            </a:r>
            <a:r>
              <a:rPr lang="ru-RU" sz="5000" b="1" dirty="0" err="1" smtClean="0">
                <a:solidFill>
                  <a:srgbClr val="00B050"/>
                </a:solidFill>
              </a:rPr>
              <a:t>ий</a:t>
            </a:r>
            <a:r>
              <a:rPr lang="ru-RU" sz="5000" b="1" dirty="0" smtClean="0">
                <a:solidFill>
                  <a:srgbClr val="00B050"/>
                </a:solidFill>
              </a:rPr>
              <a:t>  мой  твой  свой  чай  ей  кий  мой  лей  май  вой  пей  лай  рой  вей  дай  пой  сей </a:t>
            </a:r>
          </a:p>
          <a:p>
            <a:pPr marL="0" indent="0">
              <a:buNone/>
            </a:pPr>
            <a:endParaRPr lang="ru-RU" sz="5000" b="1" dirty="0"/>
          </a:p>
          <a:p>
            <a:pPr marL="0" indent="0" algn="ctr">
              <a:buNone/>
            </a:pPr>
            <a:r>
              <a:rPr lang="ru-RU" sz="5000" b="1" u="sng" dirty="0" smtClean="0">
                <a:solidFill>
                  <a:srgbClr val="FF0000"/>
                </a:solidFill>
              </a:rPr>
              <a:t>Йо</a:t>
            </a:r>
            <a:r>
              <a:rPr lang="ru-RU" sz="5000" b="1" dirty="0" smtClean="0">
                <a:solidFill>
                  <a:srgbClr val="FF0000"/>
                </a:solidFill>
              </a:rPr>
              <a:t>гурт,  </a:t>
            </a:r>
            <a:r>
              <a:rPr lang="ru-RU" sz="5000" b="1" u="sng" dirty="0" smtClean="0">
                <a:solidFill>
                  <a:srgbClr val="FF0000"/>
                </a:solidFill>
              </a:rPr>
              <a:t>йо</a:t>
            </a:r>
            <a:r>
              <a:rPr lang="ru-RU" sz="5000" b="1" dirty="0" smtClean="0">
                <a:solidFill>
                  <a:srgbClr val="FF0000"/>
                </a:solidFill>
              </a:rPr>
              <a:t>д,  </a:t>
            </a:r>
            <a:r>
              <a:rPr lang="ru-RU" sz="5000" b="1" u="sng" dirty="0" smtClean="0">
                <a:solidFill>
                  <a:srgbClr val="FF0000"/>
                </a:solidFill>
              </a:rPr>
              <a:t>йо</a:t>
            </a:r>
            <a:r>
              <a:rPr lang="ru-RU" sz="5000" b="1" dirty="0" smtClean="0">
                <a:solidFill>
                  <a:srgbClr val="FF0000"/>
                </a:solidFill>
              </a:rPr>
              <a:t>га, Нью-</a:t>
            </a:r>
            <a:r>
              <a:rPr lang="ru-RU" sz="5000" b="1" u="sng" dirty="0" smtClean="0">
                <a:solidFill>
                  <a:srgbClr val="FF0000"/>
                </a:solidFill>
              </a:rPr>
              <a:t>Йо</a:t>
            </a:r>
            <a:r>
              <a:rPr lang="ru-RU" sz="5000" b="1" dirty="0" smtClean="0">
                <a:solidFill>
                  <a:srgbClr val="FF0000"/>
                </a:solidFill>
              </a:rPr>
              <a:t>рк.</a:t>
            </a:r>
            <a:endParaRPr lang="ru-RU" sz="5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67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712968" cy="6264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700" b="1" dirty="0" smtClean="0">
                <a:solidFill>
                  <a:schemeClr val="accent5">
                    <a:lumMod val="50000"/>
                  </a:schemeClr>
                </a:solidFill>
              </a:rPr>
              <a:t>Бой, зной, иней, синий, линейка, копейка, чайник, репейник, майка, лайка, двойка, тройка, сойка, койка, лейка, змейка.</a:t>
            </a:r>
          </a:p>
          <a:p>
            <a:pPr marL="0" indent="0">
              <a:buNone/>
            </a:pPr>
            <a:endParaRPr lang="ru-RU" sz="3700" b="1" dirty="0"/>
          </a:p>
          <a:p>
            <a:pPr marL="0" indent="0">
              <a:buNone/>
            </a:pPr>
            <a:r>
              <a:rPr lang="ru-RU" sz="3700" b="1" dirty="0" smtClean="0">
                <a:solidFill>
                  <a:schemeClr val="accent6">
                    <a:lumMod val="50000"/>
                  </a:schemeClr>
                </a:solidFill>
              </a:rPr>
              <a:t>  У меня есть дедушка. На войне дедушка был снайпером. Он участник Парада Победы. У него медаль «За отвагу».</a:t>
            </a:r>
          </a:p>
          <a:p>
            <a:pPr marL="0" indent="0">
              <a:buNone/>
            </a:pPr>
            <a:r>
              <a:rPr lang="ru-RU" sz="3700" b="1" dirty="0" smtClean="0">
                <a:solidFill>
                  <a:schemeClr val="accent6">
                    <a:lumMod val="50000"/>
                  </a:schemeClr>
                </a:solidFill>
              </a:rPr>
              <a:t>  Мама говорит о дедушке: «Сам стар, а душа молодая».</a:t>
            </a:r>
            <a:endParaRPr lang="ru-RU" sz="37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22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7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41721"/>
              </p:ext>
            </p:extLst>
          </p:nvPr>
        </p:nvGraphicFramePr>
        <p:xfrm>
          <a:off x="24439" y="-27384"/>
          <a:ext cx="9144000" cy="673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4038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РА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РО 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РУ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РИ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РЫ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РЕ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РЯ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РЁ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6174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476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ТА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ТО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ТУ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ТИ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ТЫ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ТЕ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ТЯ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ТЁ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615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КА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КО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КУ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КИ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КЫ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КЕ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КЯ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КЁ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1943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СЁ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7733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НА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НО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НУ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НИ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НЫ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НЕ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НЯ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НЁ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39122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МА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МО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МУ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МИ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МЫ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МЕ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МЯ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МЁ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491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БА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БО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БУ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БИ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БЫ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БЕ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БЯ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БЁ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50703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2092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ЧА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ЧО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ЧУ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ЧИ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ЧЕ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7882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ША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9271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271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42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517632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err="1" smtClean="0">
                <a:solidFill>
                  <a:srgbClr val="FF0000"/>
                </a:solidFill>
              </a:rPr>
              <a:t>Ех</a:t>
            </a:r>
            <a:r>
              <a:rPr lang="ru-RU" sz="4000" b="1" dirty="0" smtClean="0">
                <a:solidFill>
                  <a:srgbClr val="FF0000"/>
                </a:solidFill>
              </a:rPr>
              <a:t>-хо  ух-ха  ох-хи  их-</a:t>
            </a:r>
            <a:r>
              <a:rPr lang="ru-RU" sz="4000" b="1" dirty="0" err="1" smtClean="0">
                <a:solidFill>
                  <a:srgbClr val="FF0000"/>
                </a:solidFill>
              </a:rPr>
              <a:t>хе</a:t>
            </a:r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r>
              <a:rPr lang="ru-RU" sz="4000" b="1" dirty="0" err="1" smtClean="0">
                <a:solidFill>
                  <a:srgbClr val="FF0000"/>
                </a:solidFill>
              </a:rPr>
              <a:t>ёх</a:t>
            </a:r>
            <a:r>
              <a:rPr lang="ru-RU" sz="4000" b="1" dirty="0" smtClean="0">
                <a:solidFill>
                  <a:srgbClr val="FF0000"/>
                </a:solidFill>
              </a:rPr>
              <a:t>-хо  </a:t>
            </a:r>
          </a:p>
          <a:p>
            <a:pPr marL="0" indent="0">
              <a:buNone/>
            </a:pPr>
            <a:endParaRPr lang="ru-RU" sz="4000" b="1" dirty="0"/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Скоро осень. Дрожат осины от холода. Короче дни. В мелких озёрах появился ледок. До холодов надо убрать хлеб. Много машин выходят на поля: тракторы, косилки, комбайны.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77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435280" cy="662473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500" b="1" dirty="0" smtClean="0">
                <a:solidFill>
                  <a:srgbClr val="0070C0"/>
                </a:solidFill>
              </a:rPr>
              <a:t>Страх и смелость</a:t>
            </a:r>
          </a:p>
          <a:p>
            <a:pPr marL="0" indent="0">
              <a:buNone/>
            </a:pPr>
            <a:r>
              <a:rPr lang="ru-RU" sz="3500" b="1" dirty="0" smtClean="0">
                <a:solidFill>
                  <a:srgbClr val="0070C0"/>
                </a:solidFill>
              </a:rPr>
              <a:t>Внук спрашивал</a:t>
            </a:r>
            <a:r>
              <a:rPr lang="en-US" sz="3500" b="1" dirty="0" smtClean="0">
                <a:solidFill>
                  <a:srgbClr val="0070C0"/>
                </a:solidFill>
              </a:rPr>
              <a:t>:</a:t>
            </a:r>
            <a:endParaRPr lang="ru-RU" sz="3500" b="1" dirty="0" smtClean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Дедушка, большой ли страх?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Большой.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Больше быка?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Больше.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Больше скирды?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Больше.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Больше леса?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Больше.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А что сильнее – страх или смелость?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Смелость сильнее.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А большая она?</a:t>
            </a:r>
          </a:p>
          <a:p>
            <a:pPr>
              <a:buFontTx/>
              <a:buChar char="-"/>
            </a:pPr>
            <a:r>
              <a:rPr lang="ru-RU" sz="3500" b="1" dirty="0" smtClean="0">
                <a:solidFill>
                  <a:srgbClr val="0070C0"/>
                </a:solidFill>
              </a:rPr>
              <a:t>С тебя ростом, внучок.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671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480720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/>
              <a:t>В.Берестов</a:t>
            </a:r>
            <a:endParaRPr lang="ru-RU" dirty="0" smtClean="0"/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Как хорошо уметь читать!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Не надо к маме приставать.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Не надо бабушку трясти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«Прочти, пожалуйста, прочти!»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Не надо умолять сестрицу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«Ну прочитай еще страницу!»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Не надо ждать, не надо звать,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А можно взять и прочитать!</a:t>
            </a:r>
            <a:endParaRPr lang="en-US" sz="4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512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Бублик, баранку, батон и буханку пекарь из теста испёк спозаранку.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Хорош пирожок – внутри творожок.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Хлеб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Слава миру на земле!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Слава хлебу на столе!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Слава тем, кто хлеб растил,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Не жалел трудов и сил!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08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61926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«Хлеб - всему голова» - говорят у нас в народе.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Почему это так? Потому что человек может обойтись без многого, а без хлеба не может. 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 И редко кто из нас думает, как много труда требуется, чтобы хлеб посеять и убрать, прежде чем он окажется у нас на столе в виде мягкого, душистого батона или калача. 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32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7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8244235"/>
              </p:ext>
            </p:extLst>
          </p:nvPr>
        </p:nvGraphicFramePr>
        <p:xfrm>
          <a:off x="24439" y="-27384"/>
          <a:ext cx="9144000" cy="673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4038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РА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РО 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РУ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РИ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РЫ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РЕ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РЯ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РЁ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РЮ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6174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ЛЮ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476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ТА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ТО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ТУ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ТИ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ТЫ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ТЕ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ТЯ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ТЁ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ТЮ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615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КА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КО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КУ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КИ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КЫ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КЕ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КЯ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КЁ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КЮ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1943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СЁ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СЮ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7733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НА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НО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НУ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НИ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НЫ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НЕ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НЯ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НЁ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НЮ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39122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МА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МО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МУ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МИ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МЫ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МЕ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МЯ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МЁ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МЮ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491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БА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БО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БУ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БИ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БЫ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БЕ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БЯ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БЁ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БЮ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50703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ГЮ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2092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ЧА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ЧО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ЧУ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ЧИ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ЧЕ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7882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ША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9271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271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ХЮ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012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96612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ЧА   ЧО   ЧЕ   ЧУ   ЧИ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АЧ   ОЧ   ЕЧ   УЧ   ИЧ</a:t>
            </a:r>
          </a:p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Река – ре</a:t>
            </a:r>
            <a:r>
              <a:rPr lang="ru-RU" sz="4000" b="1" dirty="0" smtClean="0">
                <a:solidFill>
                  <a:srgbClr val="7030A0"/>
                </a:solidFill>
              </a:rPr>
              <a:t>ч</a:t>
            </a:r>
            <a:r>
              <a:rPr lang="ru-RU" sz="4000" b="1" dirty="0" smtClean="0">
                <a:solidFill>
                  <a:srgbClr val="00B050"/>
                </a:solidFill>
              </a:rPr>
              <a:t>ка, рука – ру</a:t>
            </a:r>
            <a:r>
              <a:rPr lang="ru-RU" sz="4000" b="1" dirty="0" smtClean="0">
                <a:solidFill>
                  <a:srgbClr val="7030A0"/>
                </a:solidFill>
              </a:rPr>
              <a:t>ч</a:t>
            </a:r>
            <a:r>
              <a:rPr lang="ru-RU" sz="4000" b="1" dirty="0" smtClean="0">
                <a:solidFill>
                  <a:srgbClr val="00B050"/>
                </a:solidFill>
              </a:rPr>
              <a:t>ка, 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 туча – ту</a:t>
            </a:r>
            <a:r>
              <a:rPr lang="ru-RU" sz="4000" b="1" dirty="0" smtClean="0">
                <a:solidFill>
                  <a:srgbClr val="7030A0"/>
                </a:solidFill>
              </a:rPr>
              <a:t>ч</a:t>
            </a:r>
            <a:r>
              <a:rPr lang="ru-RU" sz="4000" b="1" dirty="0" smtClean="0">
                <a:solidFill>
                  <a:srgbClr val="00B050"/>
                </a:solidFill>
              </a:rPr>
              <a:t>ка</a:t>
            </a:r>
          </a:p>
          <a:p>
            <a:pPr marL="0" indent="0" algn="ctr">
              <a:buNone/>
            </a:pPr>
            <a:endParaRPr lang="ru-RU" sz="4000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F0"/>
                </a:solidFill>
              </a:rPr>
              <a:t>Лисички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F0"/>
                </a:solidFill>
              </a:rPr>
              <a:t>У </a:t>
            </a:r>
            <a:r>
              <a:rPr lang="ru-RU" sz="4000" b="1" dirty="0" err="1" smtClean="0">
                <a:solidFill>
                  <a:srgbClr val="00B0F0"/>
                </a:solidFill>
              </a:rPr>
              <a:t>мосточка</a:t>
            </a:r>
            <a:r>
              <a:rPr lang="ru-RU" sz="4000" b="1" dirty="0" smtClean="0">
                <a:solidFill>
                  <a:srgbClr val="00B0F0"/>
                </a:solidFill>
              </a:rPr>
              <a:t> под кусточком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B0F0"/>
                </a:solidFill>
              </a:rPr>
              <a:t>Две лисички, две сестрички.</a:t>
            </a:r>
            <a:endParaRPr lang="ru-RU" sz="4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1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500" b="1" dirty="0" smtClean="0">
                <a:solidFill>
                  <a:srgbClr val="00B0F0"/>
                </a:solidFill>
              </a:rPr>
              <a:t>Рису</a:t>
            </a:r>
            <a:r>
              <a:rPr lang="ru-RU" sz="4500" b="1" dirty="0" smtClean="0">
                <a:solidFill>
                  <a:srgbClr val="FF0000"/>
                </a:solidFill>
              </a:rPr>
              <a:t>ю</a:t>
            </a:r>
            <a:r>
              <a:rPr lang="ru-RU" sz="4500" b="1" dirty="0" smtClean="0">
                <a:solidFill>
                  <a:srgbClr val="00B0F0"/>
                </a:solidFill>
              </a:rPr>
              <a:t> – рису</a:t>
            </a:r>
            <a:r>
              <a:rPr lang="ru-RU" sz="4500" b="1" dirty="0" smtClean="0">
                <a:solidFill>
                  <a:srgbClr val="FF0000"/>
                </a:solidFill>
              </a:rPr>
              <a:t>ю</a:t>
            </a:r>
            <a:r>
              <a:rPr lang="ru-RU" sz="4500" b="1" dirty="0" smtClean="0">
                <a:solidFill>
                  <a:srgbClr val="00B0F0"/>
                </a:solidFill>
              </a:rPr>
              <a:t>т</a:t>
            </a:r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B0F0"/>
                </a:solidFill>
              </a:rPr>
              <a:t>По</a:t>
            </a:r>
            <a:r>
              <a:rPr lang="ru-RU" sz="4500" b="1" dirty="0" smtClean="0">
                <a:solidFill>
                  <a:srgbClr val="FF0000"/>
                </a:solidFill>
              </a:rPr>
              <a:t>ю</a:t>
            </a:r>
            <a:r>
              <a:rPr lang="ru-RU" sz="4500" b="1" dirty="0" smtClean="0">
                <a:solidFill>
                  <a:srgbClr val="00B0F0"/>
                </a:solidFill>
              </a:rPr>
              <a:t> – по</a:t>
            </a:r>
            <a:r>
              <a:rPr lang="ru-RU" sz="4500" b="1" dirty="0" smtClean="0">
                <a:solidFill>
                  <a:srgbClr val="FF0000"/>
                </a:solidFill>
              </a:rPr>
              <a:t>ю</a:t>
            </a:r>
            <a:r>
              <a:rPr lang="ru-RU" sz="4500" b="1" dirty="0" smtClean="0">
                <a:solidFill>
                  <a:srgbClr val="00B0F0"/>
                </a:solidFill>
              </a:rPr>
              <a:t>т</a:t>
            </a:r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B0F0"/>
                </a:solidFill>
              </a:rPr>
              <a:t>Игра</a:t>
            </a:r>
            <a:r>
              <a:rPr lang="ru-RU" sz="4500" b="1" dirty="0" smtClean="0">
                <a:solidFill>
                  <a:srgbClr val="FF0000"/>
                </a:solidFill>
              </a:rPr>
              <a:t>ю</a:t>
            </a:r>
            <a:r>
              <a:rPr lang="ru-RU" sz="4500" b="1" dirty="0" smtClean="0">
                <a:solidFill>
                  <a:srgbClr val="00B0F0"/>
                </a:solidFill>
              </a:rPr>
              <a:t> – игра</a:t>
            </a:r>
            <a:r>
              <a:rPr lang="ru-RU" sz="4500" b="1" dirty="0" smtClean="0">
                <a:solidFill>
                  <a:srgbClr val="FF0000"/>
                </a:solidFill>
              </a:rPr>
              <a:t>ю</a:t>
            </a:r>
            <a:r>
              <a:rPr lang="ru-RU" sz="4500" b="1" dirty="0" smtClean="0">
                <a:solidFill>
                  <a:srgbClr val="00B0F0"/>
                </a:solidFill>
              </a:rPr>
              <a:t>т</a:t>
            </a:r>
          </a:p>
          <a:p>
            <a:pPr marL="0" indent="0">
              <a:buNone/>
            </a:pPr>
            <a:endParaRPr lang="ru-RU" sz="4500" b="1" dirty="0" smtClean="0"/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2060"/>
                </a:solidFill>
              </a:rPr>
              <a:t>Юбки шью и брюки шью, </a:t>
            </a:r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2060"/>
                </a:solidFill>
              </a:rPr>
              <a:t>Одеваю всю семью.</a:t>
            </a:r>
            <a:endParaRPr lang="ru-RU" sz="4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0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036496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У Юры была юла.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Дай мне, Юра, пожалуйста, юлу, - просит Юля.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Будем вместе играть, - сказал Юра.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Запела юла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«Ю-ю-ю…»</a:t>
            </a:r>
          </a:p>
          <a:p>
            <a:pPr marL="0" indent="0">
              <a:buNone/>
            </a:pPr>
            <a:endParaRPr lang="ru-RU" sz="4000" b="1" dirty="0"/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Мы любим ходить в школьную библиотеку. Там читают книги и журналы. А сегодня здесь конкурс на лучшую загадку.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33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7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472131"/>
              </p:ext>
            </p:extLst>
          </p:nvPr>
        </p:nvGraphicFramePr>
        <p:xfrm>
          <a:off x="24439" y="-27384"/>
          <a:ext cx="9144000" cy="673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46174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ЛЮ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476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ТА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ТО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ТУ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ТИ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ТЫ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ТЕ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ТЯ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ТЁ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ТЮ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615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КА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КО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КУ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КИ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КЫ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КЕ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КЯ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КЁ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КЮ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1943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СЁ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СЮ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7733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НА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НО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НУ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НИ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НЫ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НЕ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НЯ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НЁ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НЮ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39122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МА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МО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МУ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МИ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МЫ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МЕ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МЯ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МЁ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МЮ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491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БА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БО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БУ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БИ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БЫ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БЕ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БЯ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БЁ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БЮ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50703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ГЮ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2092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ЧА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ЧО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ЧУ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ЧИ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ЧЕ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ЧЁ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7882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ША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9271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271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ХЮ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271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ЦА 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ЦО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ЦУ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ЦИ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ЦЫ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ЦЕ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 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 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 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331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964488" cy="63367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800" b="1" dirty="0" err="1" smtClean="0">
                <a:solidFill>
                  <a:srgbClr val="FF0000"/>
                </a:solidFill>
              </a:rPr>
              <a:t>Ац</a:t>
            </a:r>
            <a:r>
              <a:rPr lang="ru-RU" sz="3800" b="1" dirty="0" smtClean="0">
                <a:solidFill>
                  <a:srgbClr val="FF0000"/>
                </a:solidFill>
              </a:rPr>
              <a:t>  </a:t>
            </a:r>
            <a:r>
              <a:rPr lang="ru-RU" sz="3800" b="1" dirty="0" err="1" smtClean="0">
                <a:solidFill>
                  <a:srgbClr val="FF0000"/>
                </a:solidFill>
              </a:rPr>
              <a:t>оц</a:t>
            </a:r>
            <a:r>
              <a:rPr lang="ru-RU" sz="3800" b="1" dirty="0" smtClean="0">
                <a:solidFill>
                  <a:srgbClr val="FF0000"/>
                </a:solidFill>
              </a:rPr>
              <a:t>  </a:t>
            </a:r>
            <a:r>
              <a:rPr lang="ru-RU" sz="3800" b="1" dirty="0" err="1" smtClean="0">
                <a:solidFill>
                  <a:srgbClr val="FF0000"/>
                </a:solidFill>
              </a:rPr>
              <a:t>иц</a:t>
            </a:r>
            <a:r>
              <a:rPr lang="ru-RU" sz="3800" b="1" dirty="0" smtClean="0">
                <a:solidFill>
                  <a:srgbClr val="FF0000"/>
                </a:solidFill>
              </a:rPr>
              <a:t>  </a:t>
            </a:r>
            <a:r>
              <a:rPr lang="ru-RU" sz="3800" b="1" dirty="0" err="1" smtClean="0">
                <a:solidFill>
                  <a:srgbClr val="FF0000"/>
                </a:solidFill>
              </a:rPr>
              <a:t>ыц</a:t>
            </a:r>
            <a:r>
              <a:rPr lang="ru-RU" sz="3800" b="1" dirty="0" smtClean="0">
                <a:solidFill>
                  <a:srgbClr val="FF0000"/>
                </a:solidFill>
              </a:rPr>
              <a:t>  </a:t>
            </a:r>
            <a:r>
              <a:rPr lang="ru-RU" sz="3800" b="1" dirty="0" err="1" smtClean="0">
                <a:solidFill>
                  <a:srgbClr val="FF0000"/>
                </a:solidFill>
              </a:rPr>
              <a:t>ец</a:t>
            </a:r>
            <a:r>
              <a:rPr lang="ru-RU" sz="3800" b="1" dirty="0" smtClean="0">
                <a:solidFill>
                  <a:srgbClr val="FF0000"/>
                </a:solidFill>
              </a:rPr>
              <a:t>  </a:t>
            </a:r>
            <a:r>
              <a:rPr lang="ru-RU" sz="3800" b="1" dirty="0" err="1" smtClean="0">
                <a:solidFill>
                  <a:srgbClr val="FF0000"/>
                </a:solidFill>
              </a:rPr>
              <a:t>уц</a:t>
            </a:r>
            <a:endParaRPr lang="ru-RU" sz="3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3800" b="1" dirty="0" smtClean="0"/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B050"/>
                </a:solidFill>
              </a:rPr>
              <a:t>Цапля, заяц,  лисица,  гусеница,  цыплёнок, птица, пациент,  рецепт,  шприц,  кольцо,  кузнец.</a:t>
            </a:r>
          </a:p>
          <a:p>
            <a:pPr marL="0" indent="0">
              <a:buNone/>
            </a:pPr>
            <a:endParaRPr lang="ru-RU" sz="3800" b="1" dirty="0" smtClean="0"/>
          </a:p>
          <a:p>
            <a:pPr marL="0" indent="0">
              <a:buNone/>
            </a:pPr>
            <a:r>
              <a:rPr lang="ru-RU" sz="3800" b="1" dirty="0" err="1" smtClean="0">
                <a:solidFill>
                  <a:srgbClr val="002060"/>
                </a:solidFill>
              </a:rPr>
              <a:t>Цо-цо-цо</a:t>
            </a:r>
            <a:r>
              <a:rPr lang="ru-RU" sz="3800" b="1" dirty="0" smtClean="0">
                <a:solidFill>
                  <a:srgbClr val="002060"/>
                </a:solidFill>
              </a:rPr>
              <a:t> – снесла курица яйцо.</a:t>
            </a:r>
          </a:p>
          <a:p>
            <a:pPr marL="0" indent="0">
              <a:buNone/>
            </a:pPr>
            <a:r>
              <a:rPr lang="ru-RU" sz="3800" b="1" dirty="0" err="1" smtClean="0">
                <a:solidFill>
                  <a:srgbClr val="002060"/>
                </a:solidFill>
              </a:rPr>
              <a:t>Ца-ца-ца</a:t>
            </a:r>
            <a:r>
              <a:rPr lang="ru-RU" sz="3800" b="1" dirty="0" smtClean="0">
                <a:solidFill>
                  <a:srgbClr val="002060"/>
                </a:solidFill>
              </a:rPr>
              <a:t> – прибежала к нам овца.</a:t>
            </a:r>
          </a:p>
          <a:p>
            <a:pPr marL="0" indent="0">
              <a:buNone/>
            </a:pPr>
            <a:r>
              <a:rPr lang="ru-RU" sz="3800" b="1" dirty="0" err="1" smtClean="0">
                <a:solidFill>
                  <a:srgbClr val="002060"/>
                </a:solidFill>
              </a:rPr>
              <a:t>Цу-цу-цу</a:t>
            </a:r>
            <a:r>
              <a:rPr lang="ru-RU" sz="3800" b="1" dirty="0" smtClean="0">
                <a:solidFill>
                  <a:srgbClr val="002060"/>
                </a:solidFill>
              </a:rPr>
              <a:t> – я веду домой овцу.</a:t>
            </a:r>
          </a:p>
          <a:p>
            <a:pPr marL="0" indent="0">
              <a:buNone/>
            </a:pPr>
            <a:r>
              <a:rPr lang="ru-RU" sz="3800" b="1" dirty="0" err="1" smtClean="0">
                <a:solidFill>
                  <a:srgbClr val="002060"/>
                </a:solidFill>
              </a:rPr>
              <a:t>Цы-цы-цы</a:t>
            </a:r>
            <a:r>
              <a:rPr lang="ru-RU" sz="3800" b="1" dirty="0" smtClean="0">
                <a:solidFill>
                  <a:srgbClr val="002060"/>
                </a:solidFill>
              </a:rPr>
              <a:t> – бегут куры от овцы.</a:t>
            </a:r>
            <a:endParaRPr lang="ru-RU" sz="3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5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4916020"/>
              </p:ext>
            </p:extLst>
          </p:nvPr>
        </p:nvGraphicFramePr>
        <p:xfrm>
          <a:off x="467544" y="1340768"/>
          <a:ext cx="8229600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Обратите</a:t>
                      </a:r>
                      <a:r>
                        <a:rPr lang="ru-RU" sz="2000" b="1" baseline="0" dirty="0" smtClean="0">
                          <a:solidFill>
                            <a:srgbClr val="C00000"/>
                          </a:solidFill>
                        </a:rPr>
                        <a:t> внимание, в каком месте слова после буквы </a:t>
                      </a:r>
                      <a:r>
                        <a:rPr lang="ru-RU" sz="2000" b="1" i="1" baseline="0" dirty="0" smtClean="0">
                          <a:solidFill>
                            <a:srgbClr val="C00000"/>
                          </a:solidFill>
                        </a:rPr>
                        <a:t>Ц</a:t>
                      </a:r>
                      <a:r>
                        <a:rPr lang="ru-RU" sz="2000" b="1" baseline="0" dirty="0" smtClean="0">
                          <a:solidFill>
                            <a:srgbClr val="C00000"/>
                          </a:solidFill>
                        </a:rPr>
                        <a:t> пишем </a:t>
                      </a:r>
                      <a:r>
                        <a:rPr lang="ru-RU" sz="2000" b="1" i="1" baseline="0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r>
                        <a:rPr lang="ru-RU" sz="2000" b="1" baseline="0" dirty="0" smtClean="0">
                          <a:solidFill>
                            <a:srgbClr val="C00000"/>
                          </a:solidFill>
                        </a:rPr>
                        <a:t>, а в каком </a:t>
                      </a:r>
                      <a:r>
                        <a:rPr lang="ru-RU" sz="2000" b="1" i="1" baseline="0" dirty="0" smtClean="0">
                          <a:solidFill>
                            <a:srgbClr val="C00000"/>
                          </a:solidFill>
                        </a:rPr>
                        <a:t>Ы </a:t>
                      </a:r>
                      <a:r>
                        <a:rPr lang="en-US" sz="2000" b="1" i="1" baseline="0" dirty="0" smtClean="0">
                          <a:solidFill>
                            <a:srgbClr val="C00000"/>
                          </a:solidFill>
                        </a:rPr>
                        <a:t>:</a:t>
                      </a:r>
                      <a:endParaRPr lang="ru-RU" sz="20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B050"/>
                          </a:solidFill>
                        </a:rPr>
                        <a:t>Вен</a:t>
                      </a:r>
                      <a:r>
                        <a:rPr lang="ru-RU" sz="4400" b="1" u="sng" dirty="0" smtClean="0">
                          <a:solidFill>
                            <a:srgbClr val="00B050"/>
                          </a:solidFill>
                        </a:rPr>
                        <a:t>цы</a:t>
                      </a:r>
                      <a:endParaRPr lang="ru-RU" sz="4400" b="1" u="sng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u="sng" dirty="0" smtClean="0">
                          <a:solidFill>
                            <a:srgbClr val="002060"/>
                          </a:solidFill>
                        </a:rPr>
                        <a:t>Ци</a:t>
                      </a:r>
                      <a:r>
                        <a:rPr lang="ru-RU" sz="4400" b="1" dirty="0" smtClean="0">
                          <a:solidFill>
                            <a:srgbClr val="002060"/>
                          </a:solidFill>
                        </a:rPr>
                        <a:t>рк</a:t>
                      </a:r>
                      <a:endParaRPr lang="ru-RU" sz="4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i="1" dirty="0" smtClean="0">
                          <a:solidFill>
                            <a:srgbClr val="C00000"/>
                          </a:solidFill>
                        </a:rPr>
                        <a:t>Слова-исключения</a:t>
                      </a:r>
                      <a:r>
                        <a:rPr lang="en-US" sz="2500" b="1" i="1" dirty="0" smtClean="0">
                          <a:solidFill>
                            <a:srgbClr val="C00000"/>
                          </a:solidFill>
                        </a:rPr>
                        <a:t>:</a:t>
                      </a:r>
                      <a:endParaRPr lang="ru-RU" sz="25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B050"/>
                          </a:solidFill>
                        </a:rPr>
                        <a:t>Ран</a:t>
                      </a:r>
                      <a:r>
                        <a:rPr lang="ru-RU" sz="4400" b="1" u="sng" dirty="0" smtClean="0">
                          <a:solidFill>
                            <a:srgbClr val="00B050"/>
                          </a:solidFill>
                        </a:rPr>
                        <a:t>цы</a:t>
                      </a:r>
                      <a:endParaRPr lang="ru-RU" sz="4400" b="1" u="sng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u="sng" dirty="0" smtClean="0">
                          <a:solidFill>
                            <a:srgbClr val="002060"/>
                          </a:solidFill>
                        </a:rPr>
                        <a:t>Ци</a:t>
                      </a:r>
                      <a:r>
                        <a:rPr lang="ru-RU" sz="4400" b="1" dirty="0" smtClean="0">
                          <a:solidFill>
                            <a:srgbClr val="002060"/>
                          </a:solidFill>
                        </a:rPr>
                        <a:t>фра</a:t>
                      </a:r>
                      <a:endParaRPr lang="ru-RU" sz="4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u="sng" dirty="0" smtClean="0">
                          <a:solidFill>
                            <a:srgbClr val="C00000"/>
                          </a:solidFill>
                        </a:rPr>
                        <a:t>Цы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почки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B050"/>
                          </a:solidFill>
                        </a:rPr>
                        <a:t>Пев</a:t>
                      </a:r>
                      <a:r>
                        <a:rPr lang="ru-RU" sz="4400" b="1" u="sng" dirty="0" smtClean="0">
                          <a:solidFill>
                            <a:srgbClr val="00B050"/>
                          </a:solidFill>
                        </a:rPr>
                        <a:t>цы</a:t>
                      </a:r>
                      <a:endParaRPr lang="ru-RU" sz="4400" b="1" u="sng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u="sng" dirty="0" smtClean="0">
                          <a:solidFill>
                            <a:srgbClr val="002060"/>
                          </a:solidFill>
                        </a:rPr>
                        <a:t>Ци</a:t>
                      </a:r>
                      <a:r>
                        <a:rPr lang="ru-RU" sz="4400" b="1" dirty="0" smtClean="0">
                          <a:solidFill>
                            <a:srgbClr val="002060"/>
                          </a:solidFill>
                        </a:rPr>
                        <a:t>ркуль</a:t>
                      </a:r>
                      <a:endParaRPr lang="ru-RU" sz="4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u="sng" dirty="0" smtClean="0">
                          <a:solidFill>
                            <a:srgbClr val="C00000"/>
                          </a:solidFill>
                        </a:rPr>
                        <a:t>Цы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п-</a:t>
                      </a:r>
                      <a:r>
                        <a:rPr lang="ru-RU" sz="4400" b="1" u="sng" dirty="0" smtClean="0">
                          <a:solidFill>
                            <a:srgbClr val="C00000"/>
                          </a:solidFill>
                        </a:rPr>
                        <a:t>цы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п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B050"/>
                          </a:solidFill>
                        </a:rPr>
                        <a:t>Плов</a:t>
                      </a:r>
                      <a:r>
                        <a:rPr lang="ru-RU" sz="4400" b="1" u="sng" dirty="0" smtClean="0">
                          <a:solidFill>
                            <a:srgbClr val="00B050"/>
                          </a:solidFill>
                        </a:rPr>
                        <a:t>цы</a:t>
                      </a:r>
                      <a:endParaRPr lang="ru-RU" sz="4400" b="1" u="sng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u="sng" dirty="0" smtClean="0">
                          <a:solidFill>
                            <a:srgbClr val="002060"/>
                          </a:solidFill>
                        </a:rPr>
                        <a:t>Ци</a:t>
                      </a:r>
                      <a:r>
                        <a:rPr lang="ru-RU" sz="4400" b="1" dirty="0" smtClean="0">
                          <a:solidFill>
                            <a:srgbClr val="002060"/>
                          </a:solidFill>
                        </a:rPr>
                        <a:t>клоп</a:t>
                      </a:r>
                      <a:endParaRPr lang="ru-RU" sz="4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u="sng" dirty="0" smtClean="0">
                          <a:solidFill>
                            <a:srgbClr val="C00000"/>
                          </a:solidFill>
                        </a:rPr>
                        <a:t>Цы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плёнок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B050"/>
                          </a:solidFill>
                        </a:rPr>
                        <a:t>Огур</a:t>
                      </a:r>
                      <a:r>
                        <a:rPr lang="ru-RU" sz="4400" b="1" u="sng" dirty="0" smtClean="0">
                          <a:solidFill>
                            <a:srgbClr val="00B050"/>
                          </a:solidFill>
                        </a:rPr>
                        <a:t>цы</a:t>
                      </a:r>
                      <a:endParaRPr lang="ru-RU" sz="4400" b="1" u="sng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u="sng" dirty="0" smtClean="0">
                          <a:solidFill>
                            <a:srgbClr val="002060"/>
                          </a:solidFill>
                        </a:rPr>
                        <a:t>Ци</a:t>
                      </a:r>
                      <a:r>
                        <a:rPr lang="ru-RU" sz="4400" b="1" dirty="0" smtClean="0">
                          <a:solidFill>
                            <a:srgbClr val="002060"/>
                          </a:solidFill>
                        </a:rPr>
                        <a:t>корий</a:t>
                      </a:r>
                      <a:endParaRPr lang="ru-RU" sz="4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u="sng" dirty="0" smtClean="0">
                          <a:solidFill>
                            <a:srgbClr val="C00000"/>
                          </a:solidFill>
                        </a:rPr>
                        <a:t>Цы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ган</a:t>
                      </a:r>
                      <a:endParaRPr lang="ru-RU" sz="4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048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Игра «Где </a:t>
            </a:r>
            <a:r>
              <a:rPr lang="ru-RU" i="1" dirty="0" smtClean="0">
                <a:solidFill>
                  <a:srgbClr val="FF0000"/>
                </a:solidFill>
              </a:rPr>
              <a:t>И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, где </a:t>
            </a:r>
            <a:r>
              <a:rPr lang="ru-RU" i="1" dirty="0" smtClean="0">
                <a:solidFill>
                  <a:srgbClr val="FF0000"/>
                </a:solidFill>
              </a:rPr>
              <a:t>Ы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?»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892480" cy="4525963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b="1" dirty="0" err="1" smtClean="0">
                <a:solidFill>
                  <a:srgbClr val="0070C0"/>
                </a:solidFill>
              </a:rPr>
              <a:t>Ранц</a:t>
            </a:r>
            <a:r>
              <a:rPr lang="ru-RU" sz="4000" b="1" dirty="0" smtClean="0">
                <a:solidFill>
                  <a:srgbClr val="0070C0"/>
                </a:solidFill>
              </a:rPr>
              <a:t>(</a:t>
            </a:r>
            <a:r>
              <a:rPr lang="ru-RU" sz="4000" b="1" dirty="0" err="1" smtClean="0">
                <a:solidFill>
                  <a:srgbClr val="FF0000"/>
                </a:solidFill>
              </a:rPr>
              <a:t>ы,и</a:t>
            </a:r>
            <a:r>
              <a:rPr lang="ru-RU" sz="4000" b="1" dirty="0" smtClean="0">
                <a:solidFill>
                  <a:srgbClr val="0070C0"/>
                </a:solidFill>
              </a:rPr>
              <a:t>),    кузнец(</a:t>
            </a:r>
            <a:r>
              <a:rPr lang="ru-RU" sz="4000" b="1" dirty="0" err="1" smtClean="0">
                <a:solidFill>
                  <a:srgbClr val="FF0000"/>
                </a:solidFill>
              </a:rPr>
              <a:t>ы,и</a:t>
            </a:r>
            <a:r>
              <a:rPr lang="ru-RU" sz="4000" b="1" dirty="0" smtClean="0">
                <a:solidFill>
                  <a:srgbClr val="0070C0"/>
                </a:solidFill>
              </a:rPr>
              <a:t>),    ц(</a:t>
            </a:r>
            <a:r>
              <a:rPr lang="ru-RU" sz="4000" b="1" dirty="0" err="1" smtClean="0">
                <a:solidFill>
                  <a:srgbClr val="FF0000"/>
                </a:solidFill>
              </a:rPr>
              <a:t>и,ы</a:t>
            </a:r>
            <a:r>
              <a:rPr lang="ru-RU" sz="4000" b="1" dirty="0" smtClean="0">
                <a:solidFill>
                  <a:srgbClr val="0070C0"/>
                </a:solidFill>
              </a:rPr>
              <a:t>)</a:t>
            </a:r>
            <a:r>
              <a:rPr lang="ru-RU" sz="4000" b="1" dirty="0" err="1" smtClean="0">
                <a:solidFill>
                  <a:srgbClr val="0070C0"/>
                </a:solidFill>
              </a:rPr>
              <a:t>ркуль</a:t>
            </a:r>
            <a:r>
              <a:rPr lang="ru-RU" sz="4000" b="1" dirty="0" smtClean="0">
                <a:solidFill>
                  <a:srgbClr val="0070C0"/>
                </a:solidFill>
              </a:rPr>
              <a:t>,       </a:t>
            </a:r>
            <a:r>
              <a:rPr lang="ru-RU" sz="4000" b="1" dirty="0" err="1" smtClean="0">
                <a:solidFill>
                  <a:srgbClr val="0070C0"/>
                </a:solidFill>
              </a:rPr>
              <a:t>молодц</a:t>
            </a:r>
            <a:r>
              <a:rPr lang="ru-RU" sz="4000" b="1" dirty="0" smtClean="0">
                <a:solidFill>
                  <a:srgbClr val="0070C0"/>
                </a:solidFill>
              </a:rPr>
              <a:t>(</a:t>
            </a:r>
            <a:r>
              <a:rPr lang="ru-RU" sz="4000" b="1" dirty="0" err="1" smtClean="0">
                <a:solidFill>
                  <a:srgbClr val="FF0000"/>
                </a:solidFill>
              </a:rPr>
              <a:t>ы,и</a:t>
            </a:r>
            <a:r>
              <a:rPr lang="ru-RU" sz="4000" b="1" dirty="0" smtClean="0">
                <a:solidFill>
                  <a:srgbClr val="0070C0"/>
                </a:solidFill>
              </a:rPr>
              <a:t>),     ц(</a:t>
            </a:r>
            <a:r>
              <a:rPr lang="ru-RU" sz="4000" b="1" dirty="0" err="1" smtClean="0">
                <a:solidFill>
                  <a:srgbClr val="FF0000"/>
                </a:solidFill>
              </a:rPr>
              <a:t>и,ы</a:t>
            </a:r>
            <a:r>
              <a:rPr lang="ru-RU" sz="4000" b="1" dirty="0" smtClean="0">
                <a:solidFill>
                  <a:srgbClr val="0070C0"/>
                </a:solidFill>
              </a:rPr>
              <a:t>)клоп,   </a:t>
            </a:r>
            <a:r>
              <a:rPr lang="ru-RU" sz="4000" b="1" dirty="0" err="1" smtClean="0">
                <a:solidFill>
                  <a:srgbClr val="0070C0"/>
                </a:solidFill>
              </a:rPr>
              <a:t>мотоц</a:t>
            </a:r>
            <a:r>
              <a:rPr lang="ru-RU" sz="4000" b="1" dirty="0" smtClean="0">
                <a:solidFill>
                  <a:srgbClr val="0070C0"/>
                </a:solidFill>
              </a:rPr>
              <a:t>(</a:t>
            </a:r>
            <a:r>
              <a:rPr lang="ru-RU" sz="4000" b="1" dirty="0" err="1" smtClean="0">
                <a:solidFill>
                  <a:srgbClr val="FF0000"/>
                </a:solidFill>
              </a:rPr>
              <a:t>и,ы</a:t>
            </a:r>
            <a:r>
              <a:rPr lang="ru-RU" sz="4000" b="1" dirty="0" smtClean="0">
                <a:solidFill>
                  <a:srgbClr val="0070C0"/>
                </a:solidFill>
              </a:rPr>
              <a:t>)</a:t>
            </a:r>
            <a:r>
              <a:rPr lang="ru-RU" sz="4000" b="1" dirty="0" err="1" smtClean="0">
                <a:solidFill>
                  <a:srgbClr val="0070C0"/>
                </a:solidFill>
              </a:rPr>
              <a:t>кл</a:t>
            </a:r>
            <a:r>
              <a:rPr lang="ru-RU" sz="4000" b="1" dirty="0" smtClean="0">
                <a:solidFill>
                  <a:srgbClr val="0070C0"/>
                </a:solidFill>
              </a:rPr>
              <a:t>,    </a:t>
            </a:r>
            <a:r>
              <a:rPr lang="ru-RU" sz="4000" b="1" dirty="0" err="1" smtClean="0">
                <a:solidFill>
                  <a:srgbClr val="0070C0"/>
                </a:solidFill>
              </a:rPr>
              <a:t>рац</a:t>
            </a:r>
            <a:r>
              <a:rPr lang="ru-RU" sz="4000" b="1" dirty="0" smtClean="0">
                <a:solidFill>
                  <a:srgbClr val="0070C0"/>
                </a:solidFill>
              </a:rPr>
              <a:t>(</a:t>
            </a:r>
            <a:r>
              <a:rPr lang="ru-RU" sz="4000" b="1" dirty="0" err="1" smtClean="0">
                <a:solidFill>
                  <a:srgbClr val="FF0000"/>
                </a:solidFill>
              </a:rPr>
              <a:t>и,ы</a:t>
            </a:r>
            <a:r>
              <a:rPr lang="ru-RU" sz="4000" b="1" dirty="0" smtClean="0">
                <a:solidFill>
                  <a:srgbClr val="0070C0"/>
                </a:solidFill>
              </a:rPr>
              <a:t>)я,     </a:t>
            </a:r>
            <a:r>
              <a:rPr lang="ru-RU" sz="4000" b="1" dirty="0" err="1" smtClean="0">
                <a:solidFill>
                  <a:srgbClr val="0070C0"/>
                </a:solidFill>
              </a:rPr>
              <a:t>акац</a:t>
            </a:r>
            <a:r>
              <a:rPr lang="ru-RU" sz="4000" b="1" dirty="0" smtClean="0">
                <a:solidFill>
                  <a:srgbClr val="0070C0"/>
                </a:solidFill>
              </a:rPr>
              <a:t>(</a:t>
            </a:r>
            <a:r>
              <a:rPr lang="ru-RU" sz="4000" b="1" dirty="0" err="1" smtClean="0">
                <a:solidFill>
                  <a:srgbClr val="FF0000"/>
                </a:solidFill>
              </a:rPr>
              <a:t>и,ы</a:t>
            </a:r>
            <a:r>
              <a:rPr lang="ru-RU" sz="4000" b="1" dirty="0" smtClean="0">
                <a:solidFill>
                  <a:srgbClr val="0070C0"/>
                </a:solidFill>
              </a:rPr>
              <a:t>)я,          </a:t>
            </a:r>
            <a:r>
              <a:rPr lang="ru-RU" sz="4000" b="1" dirty="0" err="1" smtClean="0">
                <a:solidFill>
                  <a:srgbClr val="0070C0"/>
                </a:solidFill>
              </a:rPr>
              <a:t>певц</a:t>
            </a:r>
            <a:r>
              <a:rPr lang="ru-RU" sz="4000" b="1" dirty="0" smtClean="0">
                <a:solidFill>
                  <a:srgbClr val="0070C0"/>
                </a:solidFill>
              </a:rPr>
              <a:t>(</a:t>
            </a:r>
            <a:r>
              <a:rPr lang="ru-RU" sz="4000" b="1" dirty="0" err="1" smtClean="0">
                <a:solidFill>
                  <a:srgbClr val="FF0000"/>
                </a:solidFill>
              </a:rPr>
              <a:t>ы,и</a:t>
            </a:r>
            <a:r>
              <a:rPr lang="ru-RU" sz="4000" b="1" dirty="0" smtClean="0">
                <a:solidFill>
                  <a:srgbClr val="0070C0"/>
                </a:solidFill>
              </a:rPr>
              <a:t>),     </a:t>
            </a:r>
            <a:r>
              <a:rPr lang="ru-RU" sz="4000" b="1" dirty="0" err="1" smtClean="0">
                <a:solidFill>
                  <a:srgbClr val="0070C0"/>
                </a:solidFill>
              </a:rPr>
              <a:t>полиц</a:t>
            </a:r>
            <a:r>
              <a:rPr lang="ru-RU" sz="4000" b="1" dirty="0" smtClean="0">
                <a:solidFill>
                  <a:srgbClr val="0070C0"/>
                </a:solidFill>
              </a:rPr>
              <a:t>(</a:t>
            </a:r>
            <a:r>
              <a:rPr lang="ru-RU" sz="4000" b="1" dirty="0" err="1" smtClean="0">
                <a:solidFill>
                  <a:srgbClr val="FF0000"/>
                </a:solidFill>
              </a:rPr>
              <a:t>и,ы</a:t>
            </a:r>
            <a:r>
              <a:rPr lang="ru-RU" sz="4000" b="1" dirty="0" smtClean="0">
                <a:solidFill>
                  <a:srgbClr val="0070C0"/>
                </a:solidFill>
              </a:rPr>
              <a:t>)я,     </a:t>
            </a:r>
            <a:r>
              <a:rPr lang="ru-RU" sz="4000" b="1" dirty="0" err="1" smtClean="0">
                <a:solidFill>
                  <a:srgbClr val="0070C0"/>
                </a:solidFill>
              </a:rPr>
              <a:t>пловц</a:t>
            </a:r>
            <a:r>
              <a:rPr lang="ru-RU" sz="4000" b="1" dirty="0" smtClean="0">
                <a:solidFill>
                  <a:srgbClr val="0070C0"/>
                </a:solidFill>
              </a:rPr>
              <a:t>(</a:t>
            </a:r>
            <a:r>
              <a:rPr lang="ru-RU" sz="4000" b="1" dirty="0" err="1" smtClean="0">
                <a:solidFill>
                  <a:srgbClr val="FF0000"/>
                </a:solidFill>
              </a:rPr>
              <a:t>ы,и</a:t>
            </a:r>
            <a:r>
              <a:rPr lang="ru-RU" sz="4000" b="1" dirty="0" smtClean="0">
                <a:solidFill>
                  <a:srgbClr val="0070C0"/>
                </a:solidFill>
              </a:rPr>
              <a:t>),      </a:t>
            </a:r>
            <a:r>
              <a:rPr lang="ru-RU" sz="4000" b="1" dirty="0" err="1" smtClean="0">
                <a:solidFill>
                  <a:srgbClr val="0070C0"/>
                </a:solidFill>
              </a:rPr>
              <a:t>бойц</a:t>
            </a:r>
            <a:r>
              <a:rPr lang="ru-RU" sz="4000" b="1" dirty="0" smtClean="0">
                <a:solidFill>
                  <a:srgbClr val="0070C0"/>
                </a:solidFill>
              </a:rPr>
              <a:t>(</a:t>
            </a:r>
            <a:r>
              <a:rPr lang="ru-RU" sz="4000" b="1" dirty="0" err="1" smtClean="0">
                <a:solidFill>
                  <a:srgbClr val="FF0000"/>
                </a:solidFill>
              </a:rPr>
              <a:t>ы,и</a:t>
            </a:r>
            <a:r>
              <a:rPr lang="ru-RU" sz="4000" b="1" dirty="0" smtClean="0">
                <a:solidFill>
                  <a:srgbClr val="0070C0"/>
                </a:solidFill>
              </a:rPr>
              <a:t>).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7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000" b="1" dirty="0" smtClean="0">
                <a:solidFill>
                  <a:srgbClr val="00B050"/>
                </a:solidFill>
              </a:rPr>
              <a:t>Кузнец-молодец!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 Захромал мой жеребец.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Ты подкуй его опять.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00B050"/>
                </a:solidFill>
              </a:rPr>
              <a:t>Отчего не подковать!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Вот гвоздь, вот подкова.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Раз, два - и готово!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</a:rPr>
              <a:t>                               (С. Маршак)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68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Буква Ц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Букв   немало   мы   узнали,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Добрались   до   буквы   Ц.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Есть  слова,   где   Ц   в   начале,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Есть  слова,   где   Ц   в   конце…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Цапля   ходит   по   болоту,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Ждут   в   гнезде   её   птенцы.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Цирк   откроется   в   субботу, 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Уж   приехали   борцы.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В   цех   явились   на   работу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Молодые   кузнецы.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В   каждой   строчке   буква   Ц,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rgbClr val="002060"/>
                </a:solidFill>
              </a:rPr>
              <a:t>Словно   камушек   в   кольце!</a:t>
            </a:r>
            <a:endParaRPr lang="ru-RU" sz="3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63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8856984" cy="6264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500" b="1" dirty="0" smtClean="0">
                <a:solidFill>
                  <a:srgbClr val="FF0000"/>
                </a:solidFill>
              </a:rPr>
              <a:t>Эхо,  экран,  этаж,  этот,  эскимо,  экскаватор, аэроплан,  аэробус, аэропорт.</a:t>
            </a:r>
          </a:p>
          <a:p>
            <a:pPr marL="0" indent="0" algn="ctr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Эхо бродит по горам.</a:t>
            </a:r>
          </a:p>
          <a:p>
            <a:pPr marL="0" indent="0" algn="ctr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Эскимосы - по снегам.</a:t>
            </a:r>
          </a:p>
          <a:p>
            <a:pPr marL="0" indent="0" algn="ctr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Хлеб везут на элеватор.</a:t>
            </a:r>
          </a:p>
          <a:p>
            <a:pPr marL="0" indent="0" algn="ctr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Ямы роет экскаватор.</a:t>
            </a:r>
          </a:p>
          <a:p>
            <a:pPr marL="0" indent="0" algn="ctr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Очень колется алоэ.</a:t>
            </a:r>
          </a:p>
          <a:p>
            <a:pPr marL="0" indent="0" algn="ctr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Поплыву я на каноэ.</a:t>
            </a:r>
          </a:p>
          <a:p>
            <a:pPr marL="0" indent="0" algn="ctr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Эскалатор есть в метро.</a:t>
            </a:r>
          </a:p>
          <a:p>
            <a:pPr marL="0" indent="0" algn="ctr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Запомнить это так легко!</a:t>
            </a:r>
            <a:endParaRPr lang="ru-RU" sz="3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62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74746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784976" cy="64087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Этаж,   эвакуация,   экология,  экземпляр,  экскурсия,  экспедиция,  элеватор,  электробритва,  элемент,  эра,  этикет,  эшелон,  электростанция, электричество,  аэропорт,  аэроплан, аэробус,  эвкалипт,  эскимо,  экзамен, эму,  экипаж,  экономика,  эклер, 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эс-ка-ла-тор,  эк-</a:t>
            </a:r>
            <a:r>
              <a:rPr lang="ru-RU" sz="4000" b="1" dirty="0" err="1" smtClean="0">
                <a:solidFill>
                  <a:srgbClr val="0070C0"/>
                </a:solidFill>
              </a:rPr>
              <a:t>ска</a:t>
            </a:r>
            <a:r>
              <a:rPr lang="ru-RU" sz="4000" b="1" dirty="0" smtClean="0">
                <a:solidFill>
                  <a:srgbClr val="0070C0"/>
                </a:solidFill>
              </a:rPr>
              <a:t>-</a:t>
            </a:r>
            <a:r>
              <a:rPr lang="ru-RU" sz="4000" b="1" dirty="0" err="1" smtClean="0">
                <a:solidFill>
                  <a:srgbClr val="0070C0"/>
                </a:solidFill>
              </a:rPr>
              <a:t>ва</a:t>
            </a:r>
            <a:r>
              <a:rPr lang="ru-RU" sz="4000" b="1" dirty="0" smtClean="0">
                <a:solidFill>
                  <a:srgbClr val="0070C0"/>
                </a:solidFill>
              </a:rPr>
              <a:t>-тор.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Эдик,  Элли,  Эдуард,  Эдвина,  Элеонора,  </a:t>
            </a:r>
            <a:r>
              <a:rPr lang="ru-RU" sz="4000" b="1" dirty="0" err="1" smtClean="0">
                <a:solidFill>
                  <a:srgbClr val="C00000"/>
                </a:solidFill>
              </a:rPr>
              <a:t>Эльдияр</a:t>
            </a:r>
            <a:r>
              <a:rPr lang="ru-RU" sz="4000" b="1" dirty="0" smtClean="0">
                <a:solidFill>
                  <a:srgbClr val="C00000"/>
                </a:solidFill>
              </a:rPr>
              <a:t>.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3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Мы учимся.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Се-год-</a:t>
            </a:r>
            <a:r>
              <a:rPr lang="ru-RU" sz="3600" b="1" dirty="0" err="1" smtClean="0">
                <a:solidFill>
                  <a:srgbClr val="00B050"/>
                </a:solidFill>
              </a:rPr>
              <a:t>ня</a:t>
            </a:r>
            <a:r>
              <a:rPr lang="ru-RU" sz="3600" b="1" dirty="0" smtClean="0">
                <a:solidFill>
                  <a:srgbClr val="00B050"/>
                </a:solidFill>
              </a:rPr>
              <a:t>  у  нас  че-ты-ре  у-</a:t>
            </a:r>
            <a:r>
              <a:rPr lang="ru-RU" sz="3600" b="1" dirty="0" err="1" smtClean="0">
                <a:solidFill>
                  <a:srgbClr val="00B050"/>
                </a:solidFill>
              </a:rPr>
              <a:t>ро</a:t>
            </a:r>
            <a:r>
              <a:rPr lang="ru-RU" sz="3600" b="1" dirty="0" smtClean="0">
                <a:solidFill>
                  <a:srgbClr val="00B050"/>
                </a:solidFill>
              </a:rPr>
              <a:t>-ка.  На  у-</a:t>
            </a:r>
            <a:r>
              <a:rPr lang="ru-RU" sz="3600" b="1" dirty="0" err="1" smtClean="0">
                <a:solidFill>
                  <a:srgbClr val="00B050"/>
                </a:solidFill>
              </a:rPr>
              <a:t>ро</a:t>
            </a:r>
            <a:r>
              <a:rPr lang="ru-RU" sz="3600" b="1" dirty="0" smtClean="0">
                <a:solidFill>
                  <a:srgbClr val="00B050"/>
                </a:solidFill>
              </a:rPr>
              <a:t>-</a:t>
            </a:r>
            <a:r>
              <a:rPr lang="ru-RU" sz="3600" b="1" dirty="0" err="1" smtClean="0">
                <a:solidFill>
                  <a:srgbClr val="00B050"/>
                </a:solidFill>
              </a:rPr>
              <a:t>ке</a:t>
            </a:r>
            <a:r>
              <a:rPr lang="ru-RU" sz="3600" b="1" dirty="0" smtClean="0">
                <a:solidFill>
                  <a:srgbClr val="00B050"/>
                </a:solidFill>
              </a:rPr>
              <a:t>  </a:t>
            </a:r>
            <a:r>
              <a:rPr lang="ru-RU" sz="3600" b="1" dirty="0" err="1" smtClean="0">
                <a:solidFill>
                  <a:srgbClr val="00B050"/>
                </a:solidFill>
              </a:rPr>
              <a:t>ма</a:t>
            </a:r>
            <a:r>
              <a:rPr lang="ru-RU" sz="3600" b="1" dirty="0" smtClean="0">
                <a:solidFill>
                  <a:srgbClr val="00B050"/>
                </a:solidFill>
              </a:rPr>
              <a:t>-те-</a:t>
            </a:r>
            <a:r>
              <a:rPr lang="ru-RU" sz="3600" b="1" dirty="0" err="1" smtClean="0">
                <a:solidFill>
                  <a:srgbClr val="00B050"/>
                </a:solidFill>
              </a:rPr>
              <a:t>ма</a:t>
            </a:r>
            <a:r>
              <a:rPr lang="ru-RU" sz="3600" b="1" dirty="0" smtClean="0">
                <a:solidFill>
                  <a:srgbClr val="00B050"/>
                </a:solidFill>
              </a:rPr>
              <a:t>-</a:t>
            </a:r>
            <a:r>
              <a:rPr lang="ru-RU" sz="3600" b="1" dirty="0" err="1" smtClean="0">
                <a:solidFill>
                  <a:srgbClr val="00B050"/>
                </a:solidFill>
              </a:rPr>
              <a:t>ти-ки</a:t>
            </a:r>
            <a:r>
              <a:rPr lang="ru-RU" sz="3600" b="1" dirty="0" smtClean="0">
                <a:solidFill>
                  <a:srgbClr val="00B050"/>
                </a:solidFill>
              </a:rPr>
              <a:t>  мы  </a:t>
            </a:r>
            <a:r>
              <a:rPr lang="ru-RU" sz="3600" b="1" dirty="0" err="1" smtClean="0">
                <a:solidFill>
                  <a:srgbClr val="00B050"/>
                </a:solidFill>
              </a:rPr>
              <a:t>счи</a:t>
            </a:r>
            <a:r>
              <a:rPr lang="ru-RU" sz="3600" b="1" dirty="0" smtClean="0">
                <a:solidFill>
                  <a:srgbClr val="00B050"/>
                </a:solidFill>
              </a:rPr>
              <a:t>-та-ем: о-дин,  два,  три,  че-ты-ре.  На  у-</a:t>
            </a:r>
            <a:r>
              <a:rPr lang="ru-RU" sz="3600" b="1" dirty="0" err="1" smtClean="0">
                <a:solidFill>
                  <a:srgbClr val="00B050"/>
                </a:solidFill>
              </a:rPr>
              <a:t>ро</a:t>
            </a:r>
            <a:r>
              <a:rPr lang="ru-RU" sz="3600" b="1" dirty="0" smtClean="0">
                <a:solidFill>
                  <a:srgbClr val="00B050"/>
                </a:solidFill>
              </a:rPr>
              <a:t>-</a:t>
            </a:r>
            <a:r>
              <a:rPr lang="ru-RU" sz="3600" b="1" dirty="0" err="1" smtClean="0">
                <a:solidFill>
                  <a:srgbClr val="00B050"/>
                </a:solidFill>
              </a:rPr>
              <a:t>ке</a:t>
            </a: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dirty="0" err="1" smtClean="0">
                <a:solidFill>
                  <a:srgbClr val="00B050"/>
                </a:solidFill>
              </a:rPr>
              <a:t>чте</a:t>
            </a:r>
            <a:r>
              <a:rPr lang="ru-RU" sz="3600" b="1" dirty="0" smtClean="0">
                <a:solidFill>
                  <a:srgbClr val="00B050"/>
                </a:solidFill>
              </a:rPr>
              <a:t>-ни-я  мы  </a:t>
            </a:r>
            <a:r>
              <a:rPr lang="ru-RU" sz="3600" b="1" dirty="0" err="1" smtClean="0">
                <a:solidFill>
                  <a:srgbClr val="00B050"/>
                </a:solidFill>
              </a:rPr>
              <a:t>чи</a:t>
            </a:r>
            <a:r>
              <a:rPr lang="ru-RU" sz="3600" b="1" dirty="0" smtClean="0">
                <a:solidFill>
                  <a:srgbClr val="00B050"/>
                </a:solidFill>
              </a:rPr>
              <a:t>-та-ем  </a:t>
            </a:r>
            <a:r>
              <a:rPr lang="ru-RU" sz="3600" b="1" dirty="0" err="1" smtClean="0">
                <a:solidFill>
                  <a:srgbClr val="00B050"/>
                </a:solidFill>
              </a:rPr>
              <a:t>сло-ва</a:t>
            </a:r>
            <a:r>
              <a:rPr lang="ru-RU" sz="3600" b="1" dirty="0" smtClean="0">
                <a:solidFill>
                  <a:srgbClr val="00B050"/>
                </a:solidFill>
              </a:rPr>
              <a:t>.  </a:t>
            </a:r>
            <a:r>
              <a:rPr lang="ru-RU" sz="3600" b="1" dirty="0" err="1" smtClean="0">
                <a:solidFill>
                  <a:srgbClr val="00B050"/>
                </a:solidFill>
              </a:rPr>
              <a:t>По-том</a:t>
            </a: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dirty="0" err="1" smtClean="0">
                <a:solidFill>
                  <a:srgbClr val="00B050"/>
                </a:solidFill>
              </a:rPr>
              <a:t>бу</a:t>
            </a:r>
            <a:r>
              <a:rPr lang="ru-RU" sz="3600" b="1" dirty="0" smtClean="0">
                <a:solidFill>
                  <a:srgbClr val="00B050"/>
                </a:solidFill>
              </a:rPr>
              <a:t>-дет  </a:t>
            </a:r>
            <a:r>
              <a:rPr lang="ru-RU" sz="3600" b="1" dirty="0" err="1" smtClean="0">
                <a:solidFill>
                  <a:srgbClr val="00B050"/>
                </a:solidFill>
              </a:rPr>
              <a:t>ра</a:t>
            </a:r>
            <a:r>
              <a:rPr lang="ru-RU" sz="3600" b="1" dirty="0" smtClean="0">
                <a:solidFill>
                  <a:srgbClr val="00B050"/>
                </a:solidFill>
              </a:rPr>
              <a:t>-</a:t>
            </a:r>
            <a:r>
              <a:rPr lang="ru-RU" sz="3600" b="1" dirty="0" err="1" smtClean="0">
                <a:solidFill>
                  <a:srgbClr val="00B050"/>
                </a:solidFill>
              </a:rPr>
              <a:t>бо</a:t>
            </a:r>
            <a:r>
              <a:rPr lang="ru-RU" sz="3600" b="1" dirty="0" smtClean="0">
                <a:solidFill>
                  <a:srgbClr val="00B050"/>
                </a:solidFill>
              </a:rPr>
              <a:t>-та  в  про-пи-си.  </a:t>
            </a:r>
            <a:r>
              <a:rPr lang="ru-RU" sz="3600" b="1" dirty="0" err="1" smtClean="0">
                <a:solidFill>
                  <a:srgbClr val="00B050"/>
                </a:solidFill>
              </a:rPr>
              <a:t>Вче-ра</a:t>
            </a:r>
            <a:r>
              <a:rPr lang="ru-RU" sz="3600" b="1" dirty="0" smtClean="0">
                <a:solidFill>
                  <a:srgbClr val="00B050"/>
                </a:solidFill>
              </a:rPr>
              <a:t> мы  пи-</a:t>
            </a:r>
            <a:r>
              <a:rPr lang="ru-RU" sz="3600" b="1" dirty="0" err="1" smtClean="0">
                <a:solidFill>
                  <a:srgbClr val="00B050"/>
                </a:solidFill>
              </a:rPr>
              <a:t>са</a:t>
            </a:r>
            <a:r>
              <a:rPr lang="ru-RU" sz="3600" b="1" dirty="0" smtClean="0">
                <a:solidFill>
                  <a:srgbClr val="00B050"/>
                </a:solidFill>
              </a:rPr>
              <a:t>-ли  бук-</a:t>
            </a:r>
            <a:r>
              <a:rPr lang="ru-RU" sz="3600" b="1" dirty="0" err="1" smtClean="0">
                <a:solidFill>
                  <a:srgbClr val="00B050"/>
                </a:solidFill>
              </a:rPr>
              <a:t>ву</a:t>
            </a:r>
            <a:r>
              <a:rPr lang="ru-RU" sz="3600" b="1" dirty="0" smtClean="0">
                <a:solidFill>
                  <a:srgbClr val="00B050"/>
                </a:solidFill>
              </a:rPr>
              <a:t>  Г </a:t>
            </a:r>
            <a:r>
              <a:rPr lang="ru-RU" sz="3600" b="1" dirty="0" err="1" smtClean="0">
                <a:solidFill>
                  <a:srgbClr val="00B050"/>
                </a:solidFill>
              </a:rPr>
              <a:t>г</a:t>
            </a:r>
            <a:r>
              <a:rPr lang="ru-RU" sz="3600" b="1" dirty="0" smtClean="0">
                <a:solidFill>
                  <a:srgbClr val="00B050"/>
                </a:solidFill>
              </a:rPr>
              <a:t>,  а  се-год-</a:t>
            </a:r>
            <a:r>
              <a:rPr lang="ru-RU" sz="3600" b="1" dirty="0" err="1" smtClean="0">
                <a:solidFill>
                  <a:srgbClr val="00B050"/>
                </a:solidFill>
              </a:rPr>
              <a:t>ня</a:t>
            </a:r>
            <a:r>
              <a:rPr lang="ru-RU" sz="3600" b="1" dirty="0" smtClean="0">
                <a:solidFill>
                  <a:srgbClr val="00B050"/>
                </a:solidFill>
              </a:rPr>
              <a:t> –  Ч </a:t>
            </a:r>
            <a:r>
              <a:rPr lang="ru-RU" sz="3600" b="1" dirty="0" err="1" smtClean="0">
                <a:solidFill>
                  <a:srgbClr val="00B050"/>
                </a:solidFill>
              </a:rPr>
              <a:t>ч</a:t>
            </a:r>
            <a:r>
              <a:rPr lang="ru-RU" sz="3600" b="1" dirty="0" smtClean="0">
                <a:solidFill>
                  <a:srgbClr val="00B050"/>
                </a:solidFill>
              </a:rPr>
              <a:t>.  </a:t>
            </a:r>
            <a:r>
              <a:rPr lang="ru-RU" sz="3600" b="1" dirty="0" err="1" smtClean="0">
                <a:solidFill>
                  <a:srgbClr val="00B050"/>
                </a:solidFill>
              </a:rPr>
              <a:t>Пос</a:t>
            </a:r>
            <a:r>
              <a:rPr lang="ru-RU" sz="3600" b="1" dirty="0" smtClean="0">
                <a:solidFill>
                  <a:srgbClr val="00B050"/>
                </a:solidFill>
              </a:rPr>
              <a:t>-лед-ним  у-</a:t>
            </a:r>
            <a:r>
              <a:rPr lang="ru-RU" sz="3600" b="1" dirty="0" err="1" smtClean="0">
                <a:solidFill>
                  <a:srgbClr val="00B050"/>
                </a:solidFill>
              </a:rPr>
              <a:t>ро</a:t>
            </a:r>
            <a:r>
              <a:rPr lang="ru-RU" sz="3600" b="1" dirty="0" smtClean="0">
                <a:solidFill>
                  <a:srgbClr val="00B050"/>
                </a:solidFill>
              </a:rPr>
              <a:t>-ком  </a:t>
            </a:r>
            <a:r>
              <a:rPr lang="ru-RU" sz="3600" b="1" dirty="0" err="1" smtClean="0">
                <a:solidFill>
                  <a:srgbClr val="00B050"/>
                </a:solidFill>
              </a:rPr>
              <a:t>бу</a:t>
            </a:r>
            <a:r>
              <a:rPr lang="ru-RU" sz="3600" b="1" dirty="0" smtClean="0">
                <a:solidFill>
                  <a:srgbClr val="00B050"/>
                </a:solidFill>
              </a:rPr>
              <a:t>-дет        у-рок  </a:t>
            </a:r>
            <a:r>
              <a:rPr lang="ru-RU" sz="3600" b="1" dirty="0" err="1" smtClean="0">
                <a:solidFill>
                  <a:srgbClr val="00B050"/>
                </a:solidFill>
              </a:rPr>
              <a:t>ри</a:t>
            </a:r>
            <a:r>
              <a:rPr lang="ru-RU" sz="3600" b="1" dirty="0" smtClean="0">
                <a:solidFill>
                  <a:srgbClr val="00B050"/>
                </a:solidFill>
              </a:rPr>
              <a:t>-со-</a:t>
            </a:r>
            <a:r>
              <a:rPr lang="ru-RU" sz="3600" b="1" dirty="0" err="1" smtClean="0">
                <a:solidFill>
                  <a:srgbClr val="00B050"/>
                </a:solidFill>
              </a:rPr>
              <a:t>ва</a:t>
            </a:r>
            <a:r>
              <a:rPr lang="ru-RU" sz="3600" b="1" dirty="0" smtClean="0">
                <a:solidFill>
                  <a:srgbClr val="00B050"/>
                </a:solidFill>
              </a:rPr>
              <a:t>-</a:t>
            </a:r>
            <a:r>
              <a:rPr lang="ru-RU" sz="3600" b="1" dirty="0" err="1" smtClean="0">
                <a:solidFill>
                  <a:srgbClr val="00B050"/>
                </a:solidFill>
              </a:rPr>
              <a:t>ния</a:t>
            </a:r>
            <a:r>
              <a:rPr lang="ru-RU" sz="3600" b="1" dirty="0" smtClean="0">
                <a:solidFill>
                  <a:srgbClr val="00B050"/>
                </a:solidFill>
              </a:rPr>
              <a:t>.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98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80720"/>
          </a:xfrm>
        </p:spPr>
        <p:txBody>
          <a:bodyPr/>
          <a:lstStyle/>
          <a:p>
            <a:pPr marL="0" indent="0" algn="ctr">
              <a:lnSpc>
                <a:spcPts val="2500"/>
              </a:lnSpc>
              <a:buNone/>
            </a:pPr>
            <a:r>
              <a:rPr lang="ru-RU" b="1" dirty="0" smtClean="0">
                <a:solidFill>
                  <a:srgbClr val="00B050"/>
                </a:solidFill>
              </a:rPr>
              <a:t>Где обедал воробей?</a:t>
            </a:r>
          </a:p>
          <a:p>
            <a:pPr>
              <a:lnSpc>
                <a:spcPts val="2500"/>
              </a:lnSpc>
              <a:buFontTx/>
              <a:buChar char="-"/>
            </a:pPr>
            <a:r>
              <a:rPr lang="ru-RU" b="1" dirty="0" smtClean="0">
                <a:solidFill>
                  <a:srgbClr val="00B050"/>
                </a:solidFill>
              </a:rPr>
              <a:t>Где  обедал,  воробей?</a:t>
            </a:r>
          </a:p>
          <a:p>
            <a:pPr>
              <a:lnSpc>
                <a:spcPts val="2500"/>
              </a:lnSpc>
              <a:buFontTx/>
              <a:buChar char="-"/>
            </a:pPr>
            <a:r>
              <a:rPr lang="ru-RU" b="1" dirty="0" smtClean="0">
                <a:solidFill>
                  <a:srgbClr val="00B050"/>
                </a:solidFill>
              </a:rPr>
              <a:t>В  зоопарке  у  зверей.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</a:t>
            </a:r>
            <a:r>
              <a:rPr lang="ru-RU" b="1" dirty="0" smtClean="0">
                <a:solidFill>
                  <a:srgbClr val="002060"/>
                </a:solidFill>
              </a:rPr>
              <a:t>Пообедал  я  сперва  за  </a:t>
            </a:r>
            <a:r>
              <a:rPr lang="ru-RU" b="1" dirty="0" err="1" smtClean="0">
                <a:solidFill>
                  <a:srgbClr val="002060"/>
                </a:solidFill>
              </a:rPr>
              <a:t>решёткою</a:t>
            </a:r>
            <a:r>
              <a:rPr lang="ru-RU" b="1" dirty="0" smtClean="0">
                <a:solidFill>
                  <a:srgbClr val="002060"/>
                </a:solidFill>
              </a:rPr>
              <a:t>  у  льва.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</a:t>
            </a:r>
            <a:r>
              <a:rPr lang="ru-RU" b="1" dirty="0" smtClean="0">
                <a:solidFill>
                  <a:srgbClr val="C00000"/>
                </a:solidFill>
              </a:rPr>
              <a:t>Подкрепился  у  лисицы,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У  моржа  попил  водицы.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FFC000"/>
                </a:solidFill>
              </a:rPr>
              <a:t>Ел  морковку   у   слона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</a:t>
            </a:r>
            <a:r>
              <a:rPr lang="ru-RU" b="1" dirty="0" smtClean="0">
                <a:solidFill>
                  <a:srgbClr val="C00000"/>
                </a:solidFill>
              </a:rPr>
              <a:t>С   журавлём   поел   пшена.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</a:t>
            </a:r>
            <a:r>
              <a:rPr lang="ru-RU" b="1" dirty="0" smtClean="0">
                <a:solidFill>
                  <a:srgbClr val="92D050"/>
                </a:solidFill>
              </a:rPr>
              <a:t>Погостил   у   носорога,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b="1" dirty="0" smtClean="0">
                <a:solidFill>
                  <a:srgbClr val="92D050"/>
                </a:solidFill>
              </a:rPr>
              <a:t>  Отрубей   поел   немного.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</a:t>
            </a:r>
            <a:r>
              <a:rPr lang="ru-RU" b="1" dirty="0" smtClean="0">
                <a:solidFill>
                  <a:srgbClr val="0070C0"/>
                </a:solidFill>
              </a:rPr>
              <a:t>Побывал  я  на  пиру  у  хвостатых  кенгуру.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Был  на  праздничном  обеде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У  мохнатого  медведя…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</a:t>
            </a:r>
            <a:r>
              <a:rPr lang="ru-RU" b="1" dirty="0" smtClean="0">
                <a:solidFill>
                  <a:srgbClr val="FF0000"/>
                </a:solidFill>
              </a:rPr>
              <a:t>А  зубастый  крокодил</a:t>
            </a:r>
          </a:p>
          <a:p>
            <a:pPr marL="0" indent="0">
              <a:lnSpc>
                <a:spcPts val="2500"/>
              </a:lnSpc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Чуть  меня  не  проглотил…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26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480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Экспедиция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Мой  папа  </a:t>
            </a:r>
            <a:r>
              <a:rPr lang="ru-RU" b="1" dirty="0" err="1" smtClean="0">
                <a:solidFill>
                  <a:srgbClr val="00B050"/>
                </a:solidFill>
              </a:rPr>
              <a:t>ме</a:t>
            </a:r>
            <a:r>
              <a:rPr lang="ru-RU" b="1" dirty="0" smtClean="0">
                <a:solidFill>
                  <a:srgbClr val="00B050"/>
                </a:solidFill>
              </a:rPr>
              <a:t>-те-о-</a:t>
            </a:r>
            <a:r>
              <a:rPr lang="ru-RU" b="1" dirty="0" err="1" smtClean="0">
                <a:solidFill>
                  <a:srgbClr val="00B050"/>
                </a:solidFill>
              </a:rPr>
              <a:t>ро</a:t>
            </a:r>
            <a:r>
              <a:rPr lang="ru-RU" b="1" dirty="0" smtClean="0">
                <a:solidFill>
                  <a:srgbClr val="00B050"/>
                </a:solidFill>
              </a:rPr>
              <a:t>-лог.  Он  изучает  погоду на  нашей  планете   Земля.  Скоро  он отправится в  эк-</a:t>
            </a:r>
            <a:r>
              <a:rPr lang="ru-RU" b="1" dirty="0" err="1" smtClean="0">
                <a:solidFill>
                  <a:srgbClr val="00B050"/>
                </a:solidFill>
              </a:rPr>
              <a:t>спе</a:t>
            </a:r>
            <a:r>
              <a:rPr lang="ru-RU" b="1" dirty="0" smtClean="0">
                <a:solidFill>
                  <a:srgbClr val="00B050"/>
                </a:solidFill>
              </a:rPr>
              <a:t>-</a:t>
            </a:r>
            <a:r>
              <a:rPr lang="ru-RU" b="1" dirty="0" err="1" smtClean="0">
                <a:solidFill>
                  <a:srgbClr val="00B050"/>
                </a:solidFill>
              </a:rPr>
              <a:t>ди</a:t>
            </a:r>
            <a:r>
              <a:rPr lang="ru-RU" b="1" dirty="0" smtClean="0">
                <a:solidFill>
                  <a:srgbClr val="00B050"/>
                </a:solidFill>
              </a:rPr>
              <a:t>-</a:t>
            </a:r>
            <a:r>
              <a:rPr lang="ru-RU" b="1" dirty="0" err="1" smtClean="0">
                <a:solidFill>
                  <a:srgbClr val="00B050"/>
                </a:solidFill>
              </a:rPr>
              <a:t>ци</a:t>
            </a:r>
            <a:r>
              <a:rPr lang="ru-RU" b="1" dirty="0" smtClean="0">
                <a:solidFill>
                  <a:srgbClr val="00B050"/>
                </a:solidFill>
              </a:rPr>
              <a:t>-ю  на  Северный  Полюс.  Папа полетит  на  вертолёте.  В  экипаже  их  десять человек.  Они  все  очень  дружны.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  После  экспедиции  папа  пишет  статьи  в  газеты  и  журналы  об  экзотике  севера.  Будет выступать  по  телевидению.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  Экзотика – это  необычные  явления  природы или  предметы.  Он  привозит  с  собой  много интересных  снимков.  Их  тоже  печатают.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02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692696"/>
            <a:ext cx="7632849" cy="6165303"/>
          </a:xfrm>
        </p:spPr>
      </p:pic>
    </p:spTree>
    <p:extLst>
      <p:ext uri="{BB962C8B-B14F-4D97-AF65-F5344CB8AC3E}">
        <p14:creationId xmlns:p14="http://schemas.microsoft.com/office/powerpoint/2010/main" val="175466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Ща-ща-ща – ходит Саша без плаща.</a:t>
            </a:r>
          </a:p>
          <a:p>
            <a:pPr marL="0" indent="0">
              <a:buNone/>
            </a:pPr>
            <a:r>
              <a:rPr lang="ru-RU" sz="4000" b="1" dirty="0" err="1" smtClean="0">
                <a:solidFill>
                  <a:srgbClr val="7030A0"/>
                </a:solidFill>
              </a:rPr>
              <a:t>Ще-ще-ще</a:t>
            </a:r>
            <a:r>
              <a:rPr lang="ru-RU" sz="4000" b="1" dirty="0" smtClean="0">
                <a:solidFill>
                  <a:srgbClr val="7030A0"/>
                </a:solidFill>
              </a:rPr>
              <a:t> – свёкла варится в борще.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Щи-щи-щи – очень вкусны были щи.</a:t>
            </a:r>
          </a:p>
          <a:p>
            <a:pPr marL="0" indent="0">
              <a:buNone/>
            </a:pPr>
            <a:r>
              <a:rPr lang="ru-RU" sz="4000" b="1" dirty="0" err="1" smtClean="0">
                <a:solidFill>
                  <a:srgbClr val="7030A0"/>
                </a:solidFill>
              </a:rPr>
              <a:t>Щу-щу-щу</a:t>
            </a:r>
            <a:r>
              <a:rPr lang="ru-RU" sz="4000" b="1" dirty="0" smtClean="0">
                <a:solidFill>
                  <a:srgbClr val="7030A0"/>
                </a:solidFill>
              </a:rPr>
              <a:t> – рот лекарством полощу.</a:t>
            </a:r>
          </a:p>
          <a:p>
            <a:pPr marL="0" indent="0">
              <a:buNone/>
            </a:pPr>
            <a:r>
              <a:rPr lang="ru-RU" sz="4000" b="1" dirty="0"/>
              <a:t> </a:t>
            </a:r>
            <a:endParaRPr lang="ru-RU" sz="4000" b="1" dirty="0" smtClean="0"/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Овощи,  роща,  ищет,  трещать,  щипцы,  чаща,  щит,  пищат,  щавель,  щука,  плащи,  щётка,  то-</a:t>
            </a:r>
            <a:r>
              <a:rPr lang="ru-RU" sz="4000" b="1" dirty="0" err="1" smtClean="0">
                <a:solidFill>
                  <a:srgbClr val="00B050"/>
                </a:solidFill>
              </a:rPr>
              <a:t>ва</a:t>
            </a:r>
            <a:r>
              <a:rPr lang="ru-RU" sz="4000" b="1" dirty="0" smtClean="0">
                <a:solidFill>
                  <a:srgbClr val="00B050"/>
                </a:solidFill>
              </a:rPr>
              <a:t>-</a:t>
            </a:r>
            <a:r>
              <a:rPr lang="ru-RU" sz="4000" b="1" dirty="0" err="1" smtClean="0">
                <a:solidFill>
                  <a:srgbClr val="00B050"/>
                </a:solidFill>
              </a:rPr>
              <a:t>рищ</a:t>
            </a:r>
            <a:r>
              <a:rPr lang="ru-RU" sz="4000" b="1" dirty="0" smtClean="0">
                <a:solidFill>
                  <a:srgbClr val="00B050"/>
                </a:solidFill>
              </a:rPr>
              <a:t>, товарищи. 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65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Сочетанья </a:t>
            </a:r>
            <a:r>
              <a:rPr lang="ru-RU" sz="4000" b="1" dirty="0" smtClean="0">
                <a:solidFill>
                  <a:srgbClr val="FF0000"/>
                </a:solidFill>
              </a:rPr>
              <a:t>ЧУ</a:t>
            </a:r>
            <a:r>
              <a:rPr lang="ru-RU" sz="4000" b="1" dirty="0" smtClean="0">
                <a:solidFill>
                  <a:srgbClr val="0070C0"/>
                </a:solidFill>
              </a:rPr>
              <a:t> и </a:t>
            </a:r>
            <a:r>
              <a:rPr lang="ru-RU" sz="4000" b="1" dirty="0" smtClean="0">
                <a:solidFill>
                  <a:srgbClr val="FF0000"/>
                </a:solidFill>
              </a:rPr>
              <a:t>ЩУ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Пишем только с буквой 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>
                <a:solidFill>
                  <a:srgbClr val="0070C0"/>
                </a:solidFill>
              </a:rPr>
              <a:t> !</a:t>
            </a:r>
          </a:p>
          <a:p>
            <a:pPr marL="0" indent="0">
              <a:buNone/>
            </a:pPr>
            <a:r>
              <a:rPr lang="ru-RU" sz="4000" b="1" u="sng" dirty="0" smtClean="0">
                <a:solidFill>
                  <a:srgbClr val="0070C0"/>
                </a:solidFill>
              </a:rPr>
              <a:t>Чу</a:t>
            </a:r>
            <a:r>
              <a:rPr lang="ru-RU" sz="4000" b="1" dirty="0" smtClean="0">
                <a:solidFill>
                  <a:srgbClr val="0070C0"/>
                </a:solidFill>
              </a:rPr>
              <a:t>шка, </a:t>
            </a:r>
            <a:r>
              <a:rPr lang="ru-RU" sz="4000" b="1" u="sng" dirty="0" smtClean="0">
                <a:solidFill>
                  <a:srgbClr val="0070C0"/>
                </a:solidFill>
              </a:rPr>
              <a:t>щу</a:t>
            </a:r>
            <a:r>
              <a:rPr lang="ru-RU" sz="4000" b="1" dirty="0" smtClean="0">
                <a:solidFill>
                  <a:srgbClr val="0070C0"/>
                </a:solidFill>
              </a:rPr>
              <a:t>чка, ука</a:t>
            </a:r>
            <a:r>
              <a:rPr lang="ru-RU" sz="4000" b="1" u="sng" dirty="0" smtClean="0">
                <a:solidFill>
                  <a:srgbClr val="0070C0"/>
                </a:solidFill>
              </a:rPr>
              <a:t>чу</a:t>
            </a:r>
            <a:r>
              <a:rPr lang="ru-RU" sz="4000" b="1" dirty="0" smtClean="0">
                <a:solidFill>
                  <a:srgbClr val="0070C0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И ле</a:t>
            </a:r>
            <a:r>
              <a:rPr lang="ru-RU" sz="4000" b="1" u="sng" dirty="0" smtClean="0">
                <a:solidFill>
                  <a:srgbClr val="0070C0"/>
                </a:solidFill>
              </a:rPr>
              <a:t>чу</a:t>
            </a:r>
            <a:r>
              <a:rPr lang="ru-RU" sz="4000" b="1" dirty="0" smtClean="0">
                <a:solidFill>
                  <a:srgbClr val="0070C0"/>
                </a:solidFill>
              </a:rPr>
              <a:t>, кри</a:t>
            </a:r>
            <a:r>
              <a:rPr lang="ru-RU" sz="4000" b="1" u="sng" dirty="0" smtClean="0">
                <a:solidFill>
                  <a:srgbClr val="0070C0"/>
                </a:solidFill>
              </a:rPr>
              <a:t>чу</a:t>
            </a:r>
            <a:r>
              <a:rPr lang="ru-RU" sz="4000" b="1" dirty="0" smtClean="0">
                <a:solidFill>
                  <a:srgbClr val="0070C0"/>
                </a:solidFill>
              </a:rPr>
              <a:t>, сви</a:t>
            </a:r>
            <a:r>
              <a:rPr lang="ru-RU" sz="4000" b="1" u="sng" dirty="0" smtClean="0">
                <a:solidFill>
                  <a:srgbClr val="0070C0"/>
                </a:solidFill>
              </a:rPr>
              <a:t>щу</a:t>
            </a:r>
            <a:r>
              <a:rPr lang="ru-RU" sz="4000" b="1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ЧА</a:t>
            </a:r>
            <a:r>
              <a:rPr lang="ru-RU" sz="4000" b="1" dirty="0" smtClean="0">
                <a:solidFill>
                  <a:srgbClr val="0070C0"/>
                </a:solidFill>
              </a:rPr>
              <a:t> и </a:t>
            </a:r>
            <a:r>
              <a:rPr lang="ru-RU" sz="4000" b="1" dirty="0" smtClean="0">
                <a:solidFill>
                  <a:srgbClr val="FF0000"/>
                </a:solidFill>
              </a:rPr>
              <a:t>ЩА</a:t>
            </a:r>
            <a:r>
              <a:rPr lang="ru-RU" sz="4000" b="1" dirty="0" smtClean="0">
                <a:solidFill>
                  <a:srgbClr val="0070C0"/>
                </a:solidFill>
              </a:rPr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ЧА</a:t>
            </a:r>
            <a:r>
              <a:rPr lang="ru-RU" sz="4000" b="1" dirty="0" smtClean="0">
                <a:solidFill>
                  <a:srgbClr val="0070C0"/>
                </a:solidFill>
              </a:rPr>
              <a:t> и </a:t>
            </a:r>
            <a:r>
              <a:rPr lang="ru-RU" sz="4000" b="1" dirty="0" smtClean="0">
                <a:solidFill>
                  <a:srgbClr val="FF0000"/>
                </a:solidFill>
              </a:rPr>
              <a:t>ЩА</a:t>
            </a:r>
            <a:r>
              <a:rPr lang="ru-RU" sz="4000" b="1" dirty="0" smtClean="0">
                <a:solidFill>
                  <a:srgbClr val="0070C0"/>
                </a:solidFill>
              </a:rPr>
              <a:t> –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Ро</a:t>
            </a:r>
            <a:r>
              <a:rPr lang="ru-RU" sz="4000" b="1" u="sng" dirty="0" smtClean="0">
                <a:solidFill>
                  <a:srgbClr val="0070C0"/>
                </a:solidFill>
              </a:rPr>
              <a:t>ща</a:t>
            </a:r>
            <a:r>
              <a:rPr lang="ru-RU" sz="4000" b="1" dirty="0" smtClean="0">
                <a:solidFill>
                  <a:srgbClr val="0070C0"/>
                </a:solidFill>
              </a:rPr>
              <a:t>, ча</a:t>
            </a:r>
            <a:r>
              <a:rPr lang="ru-RU" sz="4000" b="1" u="sng" dirty="0" smtClean="0">
                <a:solidFill>
                  <a:srgbClr val="0070C0"/>
                </a:solidFill>
              </a:rPr>
              <a:t>ща</a:t>
            </a:r>
            <a:r>
              <a:rPr lang="ru-RU" sz="4000" b="1" dirty="0" smtClean="0">
                <a:solidFill>
                  <a:srgbClr val="0070C0"/>
                </a:solidFill>
              </a:rPr>
              <a:t> и све</a:t>
            </a:r>
            <a:r>
              <a:rPr lang="ru-RU" sz="4000" b="1" u="sng" dirty="0" smtClean="0">
                <a:solidFill>
                  <a:srgbClr val="0070C0"/>
                </a:solidFill>
              </a:rPr>
              <a:t>ча</a:t>
            </a:r>
            <a:r>
              <a:rPr lang="ru-RU" sz="4000" b="1" dirty="0" smtClean="0">
                <a:solidFill>
                  <a:srgbClr val="0070C0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Пи</a:t>
            </a:r>
            <a:r>
              <a:rPr lang="ru-RU" sz="4000" b="1" u="sng" dirty="0" smtClean="0">
                <a:solidFill>
                  <a:srgbClr val="0070C0"/>
                </a:solidFill>
              </a:rPr>
              <a:t>ща</a:t>
            </a:r>
            <a:r>
              <a:rPr lang="ru-RU" sz="4000" b="1" dirty="0" smtClean="0">
                <a:solidFill>
                  <a:srgbClr val="0070C0"/>
                </a:solidFill>
              </a:rPr>
              <a:t>, ту</a:t>
            </a:r>
            <a:r>
              <a:rPr lang="ru-RU" sz="4000" b="1" u="sng" dirty="0" smtClean="0">
                <a:solidFill>
                  <a:srgbClr val="0070C0"/>
                </a:solidFill>
              </a:rPr>
              <a:t>ча</a:t>
            </a:r>
            <a:r>
              <a:rPr lang="ru-RU" sz="4000" b="1" dirty="0" smtClean="0">
                <a:solidFill>
                  <a:srgbClr val="0070C0"/>
                </a:solidFill>
              </a:rPr>
              <a:t>, саран</a:t>
            </a:r>
            <a:r>
              <a:rPr lang="ru-RU" sz="4000" b="1" u="sng" dirty="0" smtClean="0">
                <a:solidFill>
                  <a:srgbClr val="0070C0"/>
                </a:solidFill>
              </a:rPr>
              <a:t>ча</a:t>
            </a:r>
            <a:r>
              <a:rPr lang="ru-RU" sz="4000" b="1" dirty="0" smtClean="0">
                <a:solidFill>
                  <a:srgbClr val="0070C0"/>
                </a:solidFill>
              </a:rPr>
              <a:t> –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С буквой 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>
                <a:solidFill>
                  <a:srgbClr val="0070C0"/>
                </a:solidFill>
              </a:rPr>
              <a:t> и </a:t>
            </a:r>
            <a:r>
              <a:rPr lang="ru-RU" sz="4000" b="1" dirty="0" smtClean="0">
                <a:solidFill>
                  <a:srgbClr val="FF0000"/>
                </a:solidFill>
              </a:rPr>
              <a:t>ЧА</a:t>
            </a:r>
            <a:r>
              <a:rPr lang="ru-RU" sz="4000" b="1" dirty="0" smtClean="0">
                <a:solidFill>
                  <a:srgbClr val="0070C0"/>
                </a:solidFill>
              </a:rPr>
              <a:t> и </a:t>
            </a:r>
            <a:r>
              <a:rPr lang="ru-RU" sz="4000" b="1" dirty="0" smtClean="0">
                <a:solidFill>
                  <a:srgbClr val="FF0000"/>
                </a:solidFill>
              </a:rPr>
              <a:t>ЩА</a:t>
            </a:r>
            <a:r>
              <a:rPr lang="ru-RU" sz="4000" b="1" dirty="0" smtClean="0">
                <a:solidFill>
                  <a:srgbClr val="0070C0"/>
                </a:solidFill>
              </a:rPr>
              <a:t>.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70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6000" b="1" dirty="0" smtClean="0"/>
          </a:p>
          <a:p>
            <a:pPr marL="0" indent="0">
              <a:buNone/>
            </a:pPr>
            <a:endParaRPr lang="ru-RU" sz="6000" b="1" dirty="0" smtClean="0"/>
          </a:p>
          <a:p>
            <a:pPr marL="0" indent="0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ЧА-ЩА</a:t>
            </a:r>
            <a:r>
              <a:rPr lang="ru-RU" sz="6000" b="1" dirty="0" smtClean="0">
                <a:solidFill>
                  <a:srgbClr val="0070C0"/>
                </a:solidFill>
              </a:rPr>
              <a:t> пиши с буквой 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endParaRPr lang="ru-RU" sz="60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ЧУ-ЩУ</a:t>
            </a:r>
            <a:r>
              <a:rPr lang="ru-RU" sz="6000" b="1" dirty="0" smtClean="0">
                <a:solidFill>
                  <a:srgbClr val="0070C0"/>
                </a:solidFill>
              </a:rPr>
              <a:t>  пиши с буквой </a:t>
            </a:r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endParaRPr lang="ru-RU" sz="60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6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7632848" cy="6192688"/>
          </a:xfrm>
        </p:spPr>
      </p:pic>
    </p:spTree>
    <p:extLst>
      <p:ext uri="{BB962C8B-B14F-4D97-AF65-F5344CB8AC3E}">
        <p14:creationId xmlns:p14="http://schemas.microsoft.com/office/powerpoint/2010/main" val="148085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7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1218122"/>
              </p:ext>
            </p:extLst>
          </p:nvPr>
        </p:nvGraphicFramePr>
        <p:xfrm>
          <a:off x="323528" y="69273"/>
          <a:ext cx="8604448" cy="673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5556"/>
                <a:gridCol w="1075556"/>
                <a:gridCol w="1075556"/>
                <a:gridCol w="1075556"/>
                <a:gridCol w="1075556"/>
                <a:gridCol w="1075556"/>
                <a:gridCol w="1075556"/>
                <a:gridCol w="1075556"/>
              </a:tblGrid>
              <a:tr h="4476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u="sng" dirty="0" smtClean="0">
                          <a:solidFill>
                            <a:srgbClr val="FF0000"/>
                          </a:solidFill>
                        </a:rPr>
                        <a:t>Ы</a:t>
                      </a:r>
                      <a:endParaRPr lang="ru-RU" sz="28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u="sng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  <a:endParaRPr lang="ru-RU" sz="28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u="none" dirty="0" smtClean="0">
                          <a:solidFill>
                            <a:srgbClr val="FF0000"/>
                          </a:solidFill>
                        </a:rPr>
                        <a:t>Ё</a:t>
                      </a:r>
                      <a:endParaRPr lang="ru-RU" sz="2800" b="1" u="non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u="sng" dirty="0" smtClean="0">
                          <a:solidFill>
                            <a:srgbClr val="FF0000"/>
                          </a:solidFill>
                        </a:rPr>
                        <a:t>Ю</a:t>
                      </a:r>
                      <a:endParaRPr lang="ru-RU" sz="28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15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КЁ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КЮ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1943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СЁ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СЮ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7733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НО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НУ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НИ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НЫ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НЕ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НЯ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НЁ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НЮ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9122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МО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МУ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МИ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МЫ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МЕ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МЯ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МЁ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МЮ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491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БО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БУ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БИ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БЫ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БЕ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БЯ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БЁ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БЮ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0703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ГО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ГУ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ГИ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ГЫ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ГЕ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ГЯ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ГЁ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ГЮ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0703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ФО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ФУ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ФИ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ФЫ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ФЕ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ФЯ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ФЁ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ФЮ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0703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ЦО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ЦУ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ЦИ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ЦЫ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ЦЕ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 -----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 -----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 -----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2092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ЧО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ЧУ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ЧИ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ЧЕ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ЧЁ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7882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ШО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ШУ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ШИ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ШЕ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ШЁ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271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ЖЁ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271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ЩО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ЩУ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ЩИ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ЩЕ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ЩЁ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-----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12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9036496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err="1" smtClean="0">
                <a:solidFill>
                  <a:srgbClr val="FF0000"/>
                </a:solidFill>
              </a:rPr>
              <a:t>Аф</a:t>
            </a:r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r>
              <a:rPr lang="ru-RU" sz="4000" b="1" dirty="0" err="1" smtClean="0">
                <a:solidFill>
                  <a:srgbClr val="FF0000"/>
                </a:solidFill>
              </a:rPr>
              <a:t>иф</a:t>
            </a:r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r>
              <a:rPr lang="ru-RU" sz="4000" b="1" dirty="0" err="1" smtClean="0">
                <a:solidFill>
                  <a:srgbClr val="FF0000"/>
                </a:solidFill>
              </a:rPr>
              <a:t>еф</a:t>
            </a:r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r>
              <a:rPr lang="ru-RU" sz="4000" b="1" dirty="0" err="1" smtClean="0">
                <a:solidFill>
                  <a:srgbClr val="FF0000"/>
                </a:solidFill>
              </a:rPr>
              <a:t>ёф</a:t>
            </a:r>
            <a:r>
              <a:rPr lang="ru-RU" sz="4000" b="1" dirty="0" smtClean="0">
                <a:solidFill>
                  <a:srgbClr val="FF0000"/>
                </a:solidFill>
              </a:rPr>
              <a:t>  уф  </a:t>
            </a:r>
            <a:r>
              <a:rPr lang="ru-RU" sz="4000" b="1" dirty="0" err="1" smtClean="0">
                <a:solidFill>
                  <a:srgbClr val="FF0000"/>
                </a:solidFill>
              </a:rPr>
              <a:t>юф</a:t>
            </a:r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r>
              <a:rPr lang="ru-RU" sz="4000" b="1" dirty="0" err="1" smtClean="0">
                <a:solidFill>
                  <a:srgbClr val="FF0000"/>
                </a:solidFill>
              </a:rPr>
              <a:t>ыф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4000" b="1" dirty="0"/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Флаг,  фуфайка, фонтан, конфета,  </a:t>
            </a:r>
          </a:p>
          <a:p>
            <a:pPr marL="0" indent="0">
              <a:buNone/>
            </a:pPr>
            <a:r>
              <a:rPr lang="ru-RU" sz="4000" b="1" dirty="0" err="1" smtClean="0">
                <a:solidFill>
                  <a:srgbClr val="00B050"/>
                </a:solidFill>
              </a:rPr>
              <a:t>Фиксики</a:t>
            </a:r>
            <a:r>
              <a:rPr lang="ru-RU" sz="4000" b="1" dirty="0" smtClean="0">
                <a:solidFill>
                  <a:srgbClr val="00B050"/>
                </a:solidFill>
              </a:rPr>
              <a:t>,  фрикаделька,  Фрекен-Бок, </a:t>
            </a:r>
            <a:r>
              <a:rPr lang="ru-RU" sz="4000" b="1" dirty="0" err="1" smtClean="0">
                <a:solidFill>
                  <a:srgbClr val="00B050"/>
                </a:solidFill>
              </a:rPr>
              <a:t>айфон</a:t>
            </a:r>
            <a:r>
              <a:rPr lang="ru-RU" sz="4000" b="1" dirty="0" smtClean="0">
                <a:solidFill>
                  <a:srgbClr val="00B050"/>
                </a:solidFill>
              </a:rPr>
              <a:t>,  фиалка,  флот,  фишка,  финиш, шарф, фамилия.</a:t>
            </a:r>
            <a:endParaRPr lang="ru-RU" sz="4000" b="1" dirty="0"/>
          </a:p>
          <a:p>
            <a:pPr marL="0" indent="0">
              <a:buNone/>
            </a:pPr>
            <a:r>
              <a:rPr lang="ru-RU" sz="4000" b="1" dirty="0" err="1" smtClean="0">
                <a:solidFill>
                  <a:srgbClr val="002060"/>
                </a:solidFill>
              </a:rPr>
              <a:t>Аф-аф-аф</a:t>
            </a:r>
            <a:r>
              <a:rPr lang="ru-RU" sz="4000" b="1" dirty="0" smtClean="0">
                <a:solidFill>
                  <a:srgbClr val="002060"/>
                </a:solidFill>
              </a:rPr>
              <a:t> – в Африке живёт жираф,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Фа-фа-фа – мы пропели ноту «фа»,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Фе-</a:t>
            </a:r>
            <a:r>
              <a:rPr lang="ru-RU" sz="4000" b="1" dirty="0" err="1" smtClean="0">
                <a:solidFill>
                  <a:srgbClr val="002060"/>
                </a:solidFill>
              </a:rPr>
              <a:t>фе</a:t>
            </a:r>
            <a:r>
              <a:rPr lang="ru-RU" sz="4000" b="1" dirty="0" smtClean="0">
                <a:solidFill>
                  <a:srgbClr val="002060"/>
                </a:solidFill>
              </a:rPr>
              <a:t>-</a:t>
            </a:r>
            <a:r>
              <a:rPr lang="ru-RU" sz="4000" b="1" dirty="0" err="1" smtClean="0">
                <a:solidFill>
                  <a:srgbClr val="002060"/>
                </a:solidFill>
              </a:rPr>
              <a:t>фе</a:t>
            </a:r>
            <a:r>
              <a:rPr lang="ru-RU" sz="4000" b="1" dirty="0" smtClean="0">
                <a:solidFill>
                  <a:srgbClr val="002060"/>
                </a:solidFill>
              </a:rPr>
              <a:t> – пишем буквы мы в графе!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62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5256583" cy="568863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924" y="3573016"/>
            <a:ext cx="3632076" cy="3114303"/>
          </a:xfrm>
        </p:spPr>
      </p:pic>
    </p:spTree>
    <p:extLst>
      <p:ext uri="{BB962C8B-B14F-4D97-AF65-F5344CB8AC3E}">
        <p14:creationId xmlns:p14="http://schemas.microsoft.com/office/powerpoint/2010/main" val="271555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Туч-ка, 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доч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-ка, 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печ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-ка, 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точ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-ка,  свеч-ка, 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коч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-ка, 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руч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-ка, 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боч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-ка,  спич-ка, 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птич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-ка.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У-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точ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-ка,  у-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доч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-ка,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ло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доч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-ка,  лас-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точ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-ка,  де-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воч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-ка,  кос-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точ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-ка,  ба-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боч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-ка, си-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нич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-ка,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рес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нич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-ка,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стра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нич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-ка.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Чу-</a:t>
            </a:r>
            <a:r>
              <a:rPr lang="ru-RU" sz="4000" b="1" dirty="0" err="1" smtClean="0">
                <a:solidFill>
                  <a:schemeClr val="bg2">
                    <a:lumMod val="25000"/>
                  </a:schemeClr>
                </a:solidFill>
              </a:rPr>
              <a:t>лок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,  чу-лан,  </a:t>
            </a:r>
            <a:r>
              <a:rPr lang="ru-RU" sz="4000" b="1" dirty="0" err="1" smtClean="0">
                <a:solidFill>
                  <a:schemeClr val="bg2">
                    <a:lumMod val="25000"/>
                  </a:schemeClr>
                </a:solidFill>
              </a:rPr>
              <a:t>сту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-чат,  </a:t>
            </a:r>
            <a:r>
              <a:rPr lang="ru-RU" sz="4000" b="1" dirty="0" err="1" smtClean="0">
                <a:solidFill>
                  <a:schemeClr val="bg2">
                    <a:lumMod val="25000"/>
                  </a:schemeClr>
                </a:solidFill>
              </a:rPr>
              <a:t>кри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-чат,  мы-чат. 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79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964488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000" b="1" dirty="0" smtClean="0">
                <a:solidFill>
                  <a:srgbClr val="FF0000"/>
                </a:solidFill>
              </a:rPr>
              <a:t>Сел - съел, ехал – съехал, обедал – объедал, ели – съели.</a:t>
            </a:r>
          </a:p>
          <a:p>
            <a:pPr marL="0" indent="0">
              <a:buNone/>
            </a:pPr>
            <a:r>
              <a:rPr lang="ru-RU" sz="5000" b="1" dirty="0" smtClean="0">
                <a:solidFill>
                  <a:srgbClr val="002060"/>
                </a:solidFill>
              </a:rPr>
              <a:t>Объявление, объезд, съёмка, въехал,  подъезд,  подъём,  объявление,  объедки,  съезд,  объезд,  отъезд.</a:t>
            </a:r>
            <a:endParaRPr lang="ru-RU" sz="5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03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568952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50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B050"/>
                </a:solidFill>
              </a:rPr>
              <a:t>Сел кашу.  </a:t>
            </a:r>
            <a:r>
              <a:rPr lang="ru-RU" sz="6000" b="1" dirty="0" err="1" smtClean="0">
                <a:solidFill>
                  <a:srgbClr val="00B050"/>
                </a:solidFill>
              </a:rPr>
              <a:t>Пю</a:t>
            </a:r>
            <a:r>
              <a:rPr lang="ru-RU" sz="6000" b="1" dirty="0" smtClean="0">
                <a:solidFill>
                  <a:srgbClr val="00B050"/>
                </a:solidFill>
              </a:rPr>
              <a:t> воду.  Веду </a:t>
            </a:r>
            <a:r>
              <a:rPr lang="ru-RU" sz="6000" b="1" dirty="0" err="1" smtClean="0">
                <a:solidFill>
                  <a:srgbClr val="00B050"/>
                </a:solidFill>
              </a:rPr>
              <a:t>сёмку</a:t>
            </a:r>
            <a:r>
              <a:rPr lang="ru-RU" sz="6000" b="1" dirty="0" smtClean="0">
                <a:solidFill>
                  <a:srgbClr val="00B050"/>
                </a:solidFill>
              </a:rPr>
              <a:t>.  Забил коля.  </a:t>
            </a:r>
            <a:r>
              <a:rPr lang="ru-RU" sz="6000" b="1" dirty="0" err="1" smtClean="0">
                <a:solidFill>
                  <a:srgbClr val="00B050"/>
                </a:solidFill>
              </a:rPr>
              <a:t>Обявил</a:t>
            </a:r>
            <a:r>
              <a:rPr lang="ru-RU" sz="6000" b="1" dirty="0" smtClean="0">
                <a:solidFill>
                  <a:srgbClr val="00B050"/>
                </a:solidFill>
              </a:rPr>
              <a:t> каникулы.</a:t>
            </a:r>
            <a:endParaRPr lang="ru-RU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34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50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B050"/>
                </a:solidFill>
              </a:rPr>
              <a:t>С</a:t>
            </a:r>
            <a:r>
              <a:rPr lang="ru-RU" sz="6000" b="1" dirty="0" smtClean="0">
                <a:solidFill>
                  <a:srgbClr val="FF0000"/>
                </a:solidFill>
              </a:rPr>
              <a:t>ъ</a:t>
            </a:r>
            <a:r>
              <a:rPr lang="ru-RU" sz="6000" b="1" dirty="0" smtClean="0">
                <a:solidFill>
                  <a:srgbClr val="00B050"/>
                </a:solidFill>
              </a:rPr>
              <a:t>ел кашу.  П</a:t>
            </a:r>
            <a:r>
              <a:rPr lang="ru-RU" sz="6000" b="1" dirty="0">
                <a:solidFill>
                  <a:srgbClr val="FF0000"/>
                </a:solidFill>
              </a:rPr>
              <a:t>ь</a:t>
            </a:r>
            <a:r>
              <a:rPr lang="ru-RU" sz="6000" b="1" dirty="0" smtClean="0">
                <a:solidFill>
                  <a:srgbClr val="00B050"/>
                </a:solidFill>
              </a:rPr>
              <a:t>ю воду.  Веду с</a:t>
            </a:r>
            <a:r>
              <a:rPr lang="ru-RU" sz="6000" b="1" dirty="0" smtClean="0">
                <a:solidFill>
                  <a:srgbClr val="FF0000"/>
                </a:solidFill>
              </a:rPr>
              <a:t>ъ</a:t>
            </a:r>
            <a:r>
              <a:rPr lang="ru-RU" sz="6000" b="1" dirty="0" smtClean="0">
                <a:solidFill>
                  <a:srgbClr val="00B050"/>
                </a:solidFill>
              </a:rPr>
              <a:t>ёмку.  Забил кол</a:t>
            </a:r>
            <a:r>
              <a:rPr lang="ru-RU" sz="6000" b="1" dirty="0" smtClean="0">
                <a:solidFill>
                  <a:srgbClr val="FF0000"/>
                </a:solidFill>
              </a:rPr>
              <a:t>ь</a:t>
            </a:r>
            <a:r>
              <a:rPr lang="ru-RU" sz="6000" b="1" dirty="0" smtClean="0">
                <a:solidFill>
                  <a:srgbClr val="00B050"/>
                </a:solidFill>
              </a:rPr>
              <a:t>я.  Об</a:t>
            </a:r>
            <a:r>
              <a:rPr lang="ru-RU" sz="6000" b="1" dirty="0" smtClean="0">
                <a:solidFill>
                  <a:srgbClr val="FF0000"/>
                </a:solidFill>
              </a:rPr>
              <a:t>ъ</a:t>
            </a:r>
            <a:r>
              <a:rPr lang="ru-RU" sz="6000" b="1" dirty="0" smtClean="0">
                <a:solidFill>
                  <a:srgbClr val="00B050"/>
                </a:solidFill>
              </a:rPr>
              <a:t>явил каникулы.</a:t>
            </a:r>
            <a:endParaRPr lang="ru-RU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48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5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70C0"/>
                </a:solidFill>
              </a:rPr>
              <a:t>Твёрдый знак нам нужен очень,</a:t>
            </a:r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70C0"/>
                </a:solidFill>
              </a:rPr>
              <a:t>Без него сказать не можем</a:t>
            </a:r>
            <a:r>
              <a:rPr lang="en-US" sz="4500" b="1" dirty="0" smtClean="0">
                <a:solidFill>
                  <a:srgbClr val="0070C0"/>
                </a:solidFill>
              </a:rPr>
              <a:t>:</a:t>
            </a:r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70C0"/>
                </a:solidFill>
              </a:rPr>
              <a:t>Съезд, съедобный, объясненье,</a:t>
            </a:r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70C0"/>
                </a:solidFill>
              </a:rPr>
              <a:t>И подъезд и объявленье.</a:t>
            </a:r>
          </a:p>
          <a:p>
            <a:pPr marL="0" indent="0">
              <a:buNone/>
            </a:pPr>
            <a:endParaRPr lang="ru-RU" sz="45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5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5973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500" b="1" dirty="0" smtClean="0">
                <a:solidFill>
                  <a:srgbClr val="7030A0"/>
                </a:solidFill>
              </a:rPr>
              <a:t>Мы  с  друзьями  вчетвером</a:t>
            </a:r>
          </a:p>
          <a:p>
            <a:pPr marL="0" indent="0">
              <a:buNone/>
            </a:pPr>
            <a:r>
              <a:rPr lang="ru-RU" sz="3500" b="1" dirty="0" smtClean="0">
                <a:solidFill>
                  <a:srgbClr val="7030A0"/>
                </a:solidFill>
              </a:rPr>
              <a:t>Шли  на  лыжах  на  подъём,</a:t>
            </a:r>
          </a:p>
          <a:p>
            <a:pPr marL="0" indent="0">
              <a:buNone/>
            </a:pPr>
            <a:r>
              <a:rPr lang="ru-RU" sz="3500" b="1" dirty="0" smtClean="0">
                <a:solidFill>
                  <a:srgbClr val="7030A0"/>
                </a:solidFill>
              </a:rPr>
              <a:t>А  потом с  горы  спускались,</a:t>
            </a:r>
          </a:p>
          <a:p>
            <a:pPr marL="0" indent="0">
              <a:buNone/>
            </a:pPr>
            <a:r>
              <a:rPr lang="ru-RU" sz="3500" b="1" dirty="0" smtClean="0">
                <a:solidFill>
                  <a:srgbClr val="7030A0"/>
                </a:solidFill>
              </a:rPr>
              <a:t>Разъезжались  и  съезжались,</a:t>
            </a:r>
          </a:p>
          <a:p>
            <a:pPr marL="0" indent="0" algn="just">
              <a:buNone/>
            </a:pPr>
            <a:r>
              <a:rPr lang="ru-RU" sz="3500" b="1" dirty="0" smtClean="0">
                <a:solidFill>
                  <a:srgbClr val="7030A0"/>
                </a:solidFill>
              </a:rPr>
              <a:t>Объезжали  все  пеньки…</a:t>
            </a:r>
          </a:p>
          <a:p>
            <a:pPr marL="0" indent="0" algn="just">
              <a:buNone/>
            </a:pPr>
            <a:r>
              <a:rPr lang="ru-RU" sz="3500" b="1" dirty="0" smtClean="0">
                <a:solidFill>
                  <a:srgbClr val="7030A0"/>
                </a:solidFill>
              </a:rPr>
              <a:t>Докатились  до  реки!</a:t>
            </a:r>
          </a:p>
          <a:p>
            <a:pPr marL="0" indent="0" algn="just">
              <a:buNone/>
            </a:pPr>
            <a:r>
              <a:rPr lang="ru-RU" sz="3500" b="1" dirty="0" smtClean="0">
                <a:solidFill>
                  <a:srgbClr val="7030A0"/>
                </a:solidFill>
              </a:rPr>
              <a:t>А  от  речки  отъезжали</a:t>
            </a:r>
          </a:p>
          <a:p>
            <a:pPr marL="0" indent="0" algn="just">
              <a:buNone/>
            </a:pPr>
            <a:r>
              <a:rPr lang="ru-RU" sz="3500" b="1" dirty="0" smtClean="0">
                <a:solidFill>
                  <a:srgbClr val="7030A0"/>
                </a:solidFill>
              </a:rPr>
              <a:t>Снова  к  горке  подъезжали,</a:t>
            </a:r>
          </a:p>
          <a:p>
            <a:pPr marL="0" indent="0" algn="just">
              <a:buNone/>
            </a:pPr>
            <a:r>
              <a:rPr lang="ru-RU" sz="3500" b="1" dirty="0" smtClean="0">
                <a:solidFill>
                  <a:srgbClr val="7030A0"/>
                </a:solidFill>
              </a:rPr>
              <a:t>Забирались  на  подъём,</a:t>
            </a:r>
          </a:p>
          <a:p>
            <a:pPr marL="0" indent="0" algn="just">
              <a:buNone/>
            </a:pPr>
            <a:r>
              <a:rPr lang="ru-RU" sz="3500" b="1" dirty="0" smtClean="0">
                <a:solidFill>
                  <a:srgbClr val="7030A0"/>
                </a:solidFill>
              </a:rPr>
              <a:t>Чтобы  съехать  вниз  потом.</a:t>
            </a:r>
            <a:endParaRPr lang="ru-RU" sz="35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32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Вста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-ли  де-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воч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ки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 в  круг.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И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пом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-чал-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ся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 мяч  по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кру-гу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От  Ка-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ти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 к  Та-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неч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ке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От  Та-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неч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ки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 к  О-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ле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А  от  О-ли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сно-ва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 к  Ка-те!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По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кру-гу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ска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-чет 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</a:rPr>
              <a:t>мя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-чик…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21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Приятели-лодыри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Ты чем занят?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Ничем.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А он что делает?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Мне помогает.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Ну и ну…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81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Autofit/>
          </a:bodyPr>
          <a:lstStyle/>
          <a:p>
            <a:r>
              <a:rPr lang="ru-RU" sz="5000" b="1" dirty="0" smtClean="0"/>
              <a:t>ь</a:t>
            </a:r>
            <a:endParaRPr lang="ru-RU" sz="5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640960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Н-</a:t>
            </a:r>
            <a:r>
              <a:rPr lang="ru-RU" sz="4000" b="1" dirty="0" err="1" smtClean="0">
                <a:solidFill>
                  <a:srgbClr val="FF0000"/>
                </a:solidFill>
              </a:rPr>
              <a:t>нь</a:t>
            </a:r>
            <a:r>
              <a:rPr lang="ru-RU" sz="4000" b="1" dirty="0" smtClean="0">
                <a:solidFill>
                  <a:srgbClr val="FF0000"/>
                </a:solidFill>
              </a:rPr>
              <a:t>  м-</a:t>
            </a:r>
            <a:r>
              <a:rPr lang="ru-RU" sz="4000" b="1" dirty="0" err="1" smtClean="0">
                <a:solidFill>
                  <a:srgbClr val="FF0000"/>
                </a:solidFill>
              </a:rPr>
              <a:t>мь</a:t>
            </a:r>
            <a:r>
              <a:rPr lang="ru-RU" sz="4000" b="1" dirty="0" smtClean="0">
                <a:solidFill>
                  <a:srgbClr val="FF0000"/>
                </a:solidFill>
              </a:rPr>
              <a:t>  л-ль  р-</a:t>
            </a:r>
            <a:r>
              <a:rPr lang="ru-RU" sz="4000" b="1" dirty="0" err="1" smtClean="0">
                <a:solidFill>
                  <a:srgbClr val="FF0000"/>
                </a:solidFill>
              </a:rPr>
              <a:t>рь</a:t>
            </a:r>
            <a:r>
              <a:rPr lang="ru-RU" sz="4000" b="1" dirty="0" smtClean="0">
                <a:solidFill>
                  <a:srgbClr val="FF0000"/>
                </a:solidFill>
              </a:rPr>
              <a:t>  б-</a:t>
            </a:r>
            <a:r>
              <a:rPr lang="ru-RU" sz="4000" b="1" dirty="0" err="1" smtClean="0">
                <a:solidFill>
                  <a:srgbClr val="FF0000"/>
                </a:solidFill>
              </a:rPr>
              <a:t>бь</a:t>
            </a:r>
            <a:r>
              <a:rPr lang="ru-RU" sz="4000" b="1" dirty="0" smtClean="0">
                <a:solidFill>
                  <a:srgbClr val="FF0000"/>
                </a:solidFill>
              </a:rPr>
              <a:t>  п-</a:t>
            </a:r>
            <a:r>
              <a:rPr lang="ru-RU" sz="4000" b="1" dirty="0" err="1" smtClean="0">
                <a:solidFill>
                  <a:srgbClr val="FF0000"/>
                </a:solidFill>
              </a:rPr>
              <a:t>пь</a:t>
            </a:r>
            <a:r>
              <a:rPr lang="ru-RU" sz="4000" b="1" dirty="0" smtClean="0">
                <a:solidFill>
                  <a:srgbClr val="FF0000"/>
                </a:solidFill>
              </a:rPr>
              <a:t>  л-ль 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г-</a:t>
            </a:r>
            <a:r>
              <a:rPr lang="ru-RU" sz="4000" b="1" dirty="0" err="1" smtClean="0">
                <a:solidFill>
                  <a:srgbClr val="FF0000"/>
                </a:solidFill>
              </a:rPr>
              <a:t>гь</a:t>
            </a:r>
            <a:r>
              <a:rPr lang="ru-RU" sz="4000" b="1" dirty="0" smtClean="0">
                <a:solidFill>
                  <a:srgbClr val="FF0000"/>
                </a:solidFill>
              </a:rPr>
              <a:t>  з-</a:t>
            </a:r>
            <a:r>
              <a:rPr lang="ru-RU" sz="4000" b="1" dirty="0" err="1" smtClean="0">
                <a:solidFill>
                  <a:srgbClr val="FF0000"/>
                </a:solidFill>
              </a:rPr>
              <a:t>зь</a:t>
            </a:r>
            <a:r>
              <a:rPr lang="ru-RU" sz="4000" b="1" dirty="0" smtClean="0">
                <a:solidFill>
                  <a:srgbClr val="FF0000"/>
                </a:solidFill>
              </a:rPr>
              <a:t>  р-</a:t>
            </a:r>
            <a:r>
              <a:rPr lang="ru-RU" sz="4000" b="1" dirty="0" err="1" smtClean="0">
                <a:solidFill>
                  <a:srgbClr val="FF0000"/>
                </a:solidFill>
              </a:rPr>
              <a:t>рь</a:t>
            </a:r>
            <a:r>
              <a:rPr lang="ru-RU" sz="4000" b="1" dirty="0" smtClean="0">
                <a:solidFill>
                  <a:srgbClr val="FF0000"/>
                </a:solidFill>
              </a:rPr>
              <a:t>  к-</a:t>
            </a:r>
            <a:r>
              <a:rPr lang="ru-RU" sz="4000" b="1" dirty="0" err="1" smtClean="0">
                <a:solidFill>
                  <a:srgbClr val="FF0000"/>
                </a:solidFill>
              </a:rPr>
              <a:t>кь</a:t>
            </a:r>
            <a:r>
              <a:rPr lang="ru-RU" sz="4000" b="1" dirty="0" smtClean="0">
                <a:solidFill>
                  <a:srgbClr val="FF0000"/>
                </a:solidFill>
              </a:rPr>
              <a:t>  с-</a:t>
            </a:r>
            <a:r>
              <a:rPr lang="ru-RU" sz="4000" b="1" dirty="0" err="1" smtClean="0">
                <a:solidFill>
                  <a:srgbClr val="FF0000"/>
                </a:solidFill>
              </a:rPr>
              <a:t>сь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3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Ань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инь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ень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янь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абь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обь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ибь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аль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оль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иль  ель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арь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орь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ирь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ярь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увь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еть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удь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оть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ить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омь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ось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урь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изь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Лось,  мель,  тень,  зорька,  полька,  банька,  семь,  коньки,  моль, соль.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58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7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092266"/>
              </p:ext>
            </p:extLst>
          </p:nvPr>
        </p:nvGraphicFramePr>
        <p:xfrm>
          <a:off x="24439" y="-27383"/>
          <a:ext cx="9144002" cy="6760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3600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ПА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ПО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ПУ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ПИ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ПЫ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ПЕ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ПЯ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1794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ВА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ВО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ВУ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ВИ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ВЫ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ВЕ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ВЯ</a:t>
                      </a:r>
                      <a:endParaRPr lang="ru-RU" sz="2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38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РА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РО 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РУ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РИ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РЫ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РЕ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РЯ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6174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4763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ТА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ТО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ТУ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ТИ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ТЫ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ТЕ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C000"/>
                          </a:solidFill>
                        </a:rPr>
                        <a:t>ТЯ</a:t>
                      </a:r>
                      <a:endParaRPr lang="ru-RU" sz="28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615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КА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КО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КУ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КИ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КЫ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КЕ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7030A0"/>
                          </a:solidFill>
                        </a:rPr>
                        <a:t>КЯ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1943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СЫ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СЯ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7733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НА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НО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НУ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НИ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НЫ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НЕ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2D050"/>
                          </a:solidFill>
                        </a:rPr>
                        <a:t>НЯ</a:t>
                      </a:r>
                      <a:endParaRPr lang="ru-RU" sz="28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39122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МА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МО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МУ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МИ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МЫ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МЕ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МЯ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491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БА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БО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БУ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БИ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БЫ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БЕ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B0F0"/>
                          </a:solidFill>
                        </a:rPr>
                        <a:t>БЯ</a:t>
                      </a:r>
                      <a:endParaRPr lang="ru-RU" sz="28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50703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ГО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ГУ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ГЕ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ГЯ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4567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ЧА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ЧО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ЧУ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ЧИ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ЧЕ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4267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ША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ШО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ШУ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ШИ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ШЕ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------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0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2709</Words>
  <Application>Microsoft Office PowerPoint</Application>
  <PresentationFormat>Экран (4:3)</PresentationFormat>
  <Paragraphs>1091</Paragraphs>
  <Slides>54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ь</vt:lpstr>
      <vt:lpstr>Презентация PowerPoint</vt:lpstr>
      <vt:lpstr>Ш 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Ё всегда по ударением!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«Где И, где Ы?»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80</cp:revision>
  <dcterms:created xsi:type="dcterms:W3CDTF">2016-12-12T14:09:23Z</dcterms:created>
  <dcterms:modified xsi:type="dcterms:W3CDTF">2017-02-20T10:41:04Z</dcterms:modified>
</cp:coreProperties>
</file>