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3" r:id="rId5"/>
    <p:sldId id="260" r:id="rId6"/>
    <p:sldId id="270" r:id="rId7"/>
    <p:sldId id="261" r:id="rId8"/>
    <p:sldId id="262" r:id="rId9"/>
    <p:sldId id="269" r:id="rId10"/>
    <p:sldId id="264" r:id="rId11"/>
    <p:sldId id="267" r:id="rId12"/>
    <p:sldId id="266" r:id="rId13"/>
    <p:sldId id="268" r:id="rId14"/>
    <p:sldId id="271"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640000"/>
    <a:srgbClr val="FF0048"/>
    <a:srgbClr val="DDD6EA"/>
    <a:srgbClr val="FAFAFA"/>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83" d="100"/>
          <a:sy n="83" d="100"/>
        </p:scale>
        <p:origin x="-1614" y="-27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43000" y="1122363"/>
            <a:ext cx="6858000" cy="2387600"/>
          </a:xfrm>
        </p:spPr>
        <p:txBody>
          <a:bodyPr anchor="b"/>
          <a:lstStyle>
            <a:lvl1pPr algn="ctr">
              <a:defRPr sz="4500"/>
            </a:lvl1pPr>
          </a:lstStyle>
          <a:p>
            <a:r>
              <a:rPr lang="ru-RU" smtClean="0"/>
              <a:t>Образец заголовка</a:t>
            </a:r>
            <a:endParaRPr lang="ru-RU"/>
          </a:p>
        </p:txBody>
      </p:sp>
      <p:sp>
        <p:nvSpPr>
          <p:cNvPr id="3" name="Подзаголовок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20BB889-9D34-4BBB-8EBF-7B432ADE08F0}" type="datetimeFigureOut">
              <a:rPr lang="ru-RU" smtClean="0"/>
              <a:pPr/>
              <a:t>14.10.2017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173F88-3387-453B-9303-AC0210B95CB8}" type="slidenum">
              <a:rPr lang="ru-RU" smtClean="0"/>
              <a:pPr/>
              <a:t>‹#›</a:t>
            </a:fld>
            <a:endParaRPr lang="ru-RU"/>
          </a:p>
        </p:txBody>
      </p:sp>
    </p:spTree>
    <p:extLst>
      <p:ext uri="{BB962C8B-B14F-4D97-AF65-F5344CB8AC3E}">
        <p14:creationId xmlns="" xmlns:p14="http://schemas.microsoft.com/office/powerpoint/2010/main" val="26087401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20BB889-9D34-4BBB-8EBF-7B432ADE08F0}" type="datetimeFigureOut">
              <a:rPr lang="ru-RU" smtClean="0"/>
              <a:pPr/>
              <a:t>14.10.2017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173F88-3387-453B-9303-AC0210B95CB8}" type="slidenum">
              <a:rPr lang="ru-RU" smtClean="0"/>
              <a:pPr/>
              <a:t>‹#›</a:t>
            </a:fld>
            <a:endParaRPr lang="ru-RU"/>
          </a:p>
        </p:txBody>
      </p:sp>
    </p:spTree>
    <p:extLst>
      <p:ext uri="{BB962C8B-B14F-4D97-AF65-F5344CB8AC3E}">
        <p14:creationId xmlns="" xmlns:p14="http://schemas.microsoft.com/office/powerpoint/2010/main" val="358004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4907757" y="365125"/>
            <a:ext cx="1478756"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71488" y="365125"/>
            <a:ext cx="4321969"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20BB889-9D34-4BBB-8EBF-7B432ADE08F0}" type="datetimeFigureOut">
              <a:rPr lang="ru-RU" smtClean="0"/>
              <a:pPr/>
              <a:t>14.10.2017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173F88-3387-453B-9303-AC0210B95CB8}" type="slidenum">
              <a:rPr lang="ru-RU" smtClean="0"/>
              <a:pPr/>
              <a:t>‹#›</a:t>
            </a:fld>
            <a:endParaRPr lang="ru-RU"/>
          </a:p>
        </p:txBody>
      </p:sp>
    </p:spTree>
    <p:extLst>
      <p:ext uri="{BB962C8B-B14F-4D97-AF65-F5344CB8AC3E}">
        <p14:creationId xmlns="" xmlns:p14="http://schemas.microsoft.com/office/powerpoint/2010/main" val="12270743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20BB889-9D34-4BBB-8EBF-7B432ADE08F0}" type="datetimeFigureOut">
              <a:rPr lang="ru-RU" smtClean="0"/>
              <a:pPr/>
              <a:t>14.10.2017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173F88-3387-453B-9303-AC0210B95CB8}" type="slidenum">
              <a:rPr lang="ru-RU" smtClean="0"/>
              <a:pPr/>
              <a:t>‹#›</a:t>
            </a:fld>
            <a:endParaRPr lang="ru-RU"/>
          </a:p>
        </p:txBody>
      </p:sp>
    </p:spTree>
    <p:extLst>
      <p:ext uri="{BB962C8B-B14F-4D97-AF65-F5344CB8AC3E}">
        <p14:creationId xmlns="" xmlns:p14="http://schemas.microsoft.com/office/powerpoint/2010/main" val="384426554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3888" y="1709739"/>
            <a:ext cx="7886700" cy="2852737"/>
          </a:xfrm>
        </p:spPr>
        <p:txBody>
          <a:bodyPr anchor="b"/>
          <a:lstStyle>
            <a:lvl1pPr>
              <a:defRPr sz="4500"/>
            </a:lvl1pPr>
          </a:lstStyle>
          <a:p>
            <a:r>
              <a:rPr lang="ru-RU" smtClean="0"/>
              <a:t>Образец заголовка</a:t>
            </a:r>
            <a:endParaRPr lang="ru-RU"/>
          </a:p>
        </p:txBody>
      </p:sp>
      <p:sp>
        <p:nvSpPr>
          <p:cNvPr id="3" name="Текст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20BB889-9D34-4BBB-8EBF-7B432ADE08F0}" type="datetimeFigureOut">
              <a:rPr lang="ru-RU" smtClean="0"/>
              <a:pPr/>
              <a:t>14.10.2017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173F88-3387-453B-9303-AC0210B95CB8}" type="slidenum">
              <a:rPr lang="ru-RU" smtClean="0"/>
              <a:pPr/>
              <a:t>‹#›</a:t>
            </a:fld>
            <a:endParaRPr lang="ru-RU"/>
          </a:p>
        </p:txBody>
      </p:sp>
    </p:spTree>
    <p:extLst>
      <p:ext uri="{BB962C8B-B14F-4D97-AF65-F5344CB8AC3E}">
        <p14:creationId xmlns="" xmlns:p14="http://schemas.microsoft.com/office/powerpoint/2010/main" val="21595502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71487" y="1825625"/>
            <a:ext cx="2900363"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3486150" y="1825625"/>
            <a:ext cx="2900363"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820BB889-9D34-4BBB-8EBF-7B432ADE08F0}" type="datetimeFigureOut">
              <a:rPr lang="ru-RU" smtClean="0"/>
              <a:pPr/>
              <a:t>14.10.2017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C173F88-3387-453B-9303-AC0210B95CB8}" type="slidenum">
              <a:rPr lang="ru-RU" smtClean="0"/>
              <a:pPr/>
              <a:t>‹#›</a:t>
            </a:fld>
            <a:endParaRPr lang="ru-RU"/>
          </a:p>
        </p:txBody>
      </p:sp>
    </p:spTree>
    <p:extLst>
      <p:ext uri="{BB962C8B-B14F-4D97-AF65-F5344CB8AC3E}">
        <p14:creationId xmlns="" xmlns:p14="http://schemas.microsoft.com/office/powerpoint/2010/main" val="23490839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365126"/>
            <a:ext cx="78867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smtClean="0"/>
              <a:t>Образец текста</a:t>
            </a:r>
          </a:p>
        </p:txBody>
      </p:sp>
      <p:sp>
        <p:nvSpPr>
          <p:cNvPr id="4" name="Объект 3"/>
          <p:cNvSpPr>
            <a:spLocks noGrp="1"/>
          </p:cNvSpPr>
          <p:nvPr>
            <p:ph sz="half" idx="2"/>
          </p:nvPr>
        </p:nvSpPr>
        <p:spPr>
          <a:xfrm>
            <a:off x="629842" y="2505075"/>
            <a:ext cx="3868340"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smtClean="0"/>
              <a:t>Образец текста</a:t>
            </a:r>
          </a:p>
        </p:txBody>
      </p:sp>
      <p:sp>
        <p:nvSpPr>
          <p:cNvPr id="6" name="Объект 5"/>
          <p:cNvSpPr>
            <a:spLocks noGrp="1"/>
          </p:cNvSpPr>
          <p:nvPr>
            <p:ph sz="quarter" idx="4"/>
          </p:nvPr>
        </p:nvSpPr>
        <p:spPr>
          <a:xfrm>
            <a:off x="4629150" y="2505075"/>
            <a:ext cx="3887391"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20BB889-9D34-4BBB-8EBF-7B432ADE08F0}" type="datetimeFigureOut">
              <a:rPr lang="ru-RU" smtClean="0"/>
              <a:pPr/>
              <a:t>14.10.2017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C173F88-3387-453B-9303-AC0210B95CB8}" type="slidenum">
              <a:rPr lang="ru-RU" smtClean="0"/>
              <a:pPr/>
              <a:t>‹#›</a:t>
            </a:fld>
            <a:endParaRPr lang="ru-RU"/>
          </a:p>
        </p:txBody>
      </p:sp>
    </p:spTree>
    <p:extLst>
      <p:ext uri="{BB962C8B-B14F-4D97-AF65-F5344CB8AC3E}">
        <p14:creationId xmlns="" xmlns:p14="http://schemas.microsoft.com/office/powerpoint/2010/main" val="22860005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20BB889-9D34-4BBB-8EBF-7B432ADE08F0}" type="datetimeFigureOut">
              <a:rPr lang="ru-RU" smtClean="0"/>
              <a:pPr/>
              <a:t>14.10.2017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C173F88-3387-453B-9303-AC0210B95CB8}" type="slidenum">
              <a:rPr lang="ru-RU" smtClean="0"/>
              <a:pPr/>
              <a:t>‹#›</a:t>
            </a:fld>
            <a:endParaRPr lang="ru-RU"/>
          </a:p>
        </p:txBody>
      </p:sp>
    </p:spTree>
    <p:extLst>
      <p:ext uri="{BB962C8B-B14F-4D97-AF65-F5344CB8AC3E}">
        <p14:creationId xmlns="" xmlns:p14="http://schemas.microsoft.com/office/powerpoint/2010/main" val="13043509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20BB889-9D34-4BBB-8EBF-7B432ADE08F0}" type="datetimeFigureOut">
              <a:rPr lang="ru-RU" smtClean="0"/>
              <a:pPr/>
              <a:t>14.10.2017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C173F88-3387-453B-9303-AC0210B95CB8}" type="slidenum">
              <a:rPr lang="ru-RU" smtClean="0"/>
              <a:pPr/>
              <a:t>‹#›</a:t>
            </a:fld>
            <a:endParaRPr lang="ru-RU"/>
          </a:p>
        </p:txBody>
      </p:sp>
    </p:spTree>
    <p:extLst>
      <p:ext uri="{BB962C8B-B14F-4D97-AF65-F5344CB8AC3E}">
        <p14:creationId xmlns="" xmlns:p14="http://schemas.microsoft.com/office/powerpoint/2010/main" val="23749205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457200"/>
            <a:ext cx="2949178" cy="1600200"/>
          </a:xfrm>
        </p:spPr>
        <p:txBody>
          <a:bodyPr anchor="b"/>
          <a:lstStyle>
            <a:lvl1pPr>
              <a:defRPr sz="2400"/>
            </a:lvl1pPr>
          </a:lstStyle>
          <a:p>
            <a:r>
              <a:rPr lang="ru-RU" smtClean="0"/>
              <a:t>Образец заголовка</a:t>
            </a:r>
            <a:endParaRPr lang="ru-RU"/>
          </a:p>
        </p:txBody>
      </p:sp>
      <p:sp>
        <p:nvSpPr>
          <p:cNvPr id="3" name="Объект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smtClean="0"/>
              <a:t>Образец текста</a:t>
            </a:r>
          </a:p>
        </p:txBody>
      </p:sp>
      <p:sp>
        <p:nvSpPr>
          <p:cNvPr id="5" name="Дата 4"/>
          <p:cNvSpPr>
            <a:spLocks noGrp="1"/>
          </p:cNvSpPr>
          <p:nvPr>
            <p:ph type="dt" sz="half" idx="10"/>
          </p:nvPr>
        </p:nvSpPr>
        <p:spPr/>
        <p:txBody>
          <a:bodyPr/>
          <a:lstStyle/>
          <a:p>
            <a:fld id="{820BB889-9D34-4BBB-8EBF-7B432ADE08F0}" type="datetimeFigureOut">
              <a:rPr lang="ru-RU" smtClean="0"/>
              <a:pPr/>
              <a:t>14.10.2017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C173F88-3387-453B-9303-AC0210B95CB8}" type="slidenum">
              <a:rPr lang="ru-RU" smtClean="0"/>
              <a:pPr/>
              <a:t>‹#›</a:t>
            </a:fld>
            <a:endParaRPr lang="ru-RU"/>
          </a:p>
        </p:txBody>
      </p:sp>
    </p:spTree>
    <p:extLst>
      <p:ext uri="{BB962C8B-B14F-4D97-AF65-F5344CB8AC3E}">
        <p14:creationId xmlns="" xmlns:p14="http://schemas.microsoft.com/office/powerpoint/2010/main" val="26910129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457200"/>
            <a:ext cx="2949178" cy="1600200"/>
          </a:xfrm>
        </p:spPr>
        <p:txBody>
          <a:bodyPr anchor="b"/>
          <a:lstStyle>
            <a:lvl1pPr>
              <a:defRPr sz="2400"/>
            </a:lvl1pPr>
          </a:lstStyle>
          <a:p>
            <a:r>
              <a:rPr lang="ru-RU" smtClean="0"/>
              <a:t>Образец заголовка</a:t>
            </a:r>
            <a:endParaRPr lang="ru-RU"/>
          </a:p>
        </p:txBody>
      </p:sp>
      <p:sp>
        <p:nvSpPr>
          <p:cNvPr id="3" name="Рисунок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ru-RU"/>
          </a:p>
        </p:txBody>
      </p:sp>
      <p:sp>
        <p:nvSpPr>
          <p:cNvPr id="4" name="Текст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smtClean="0"/>
              <a:t>Образец текста</a:t>
            </a:r>
          </a:p>
        </p:txBody>
      </p:sp>
      <p:sp>
        <p:nvSpPr>
          <p:cNvPr id="5" name="Дата 4"/>
          <p:cNvSpPr>
            <a:spLocks noGrp="1"/>
          </p:cNvSpPr>
          <p:nvPr>
            <p:ph type="dt" sz="half" idx="10"/>
          </p:nvPr>
        </p:nvSpPr>
        <p:spPr/>
        <p:txBody>
          <a:bodyPr/>
          <a:lstStyle/>
          <a:p>
            <a:fld id="{820BB889-9D34-4BBB-8EBF-7B432ADE08F0}" type="datetimeFigureOut">
              <a:rPr lang="ru-RU" smtClean="0"/>
              <a:pPr/>
              <a:t>14.10.2017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C173F88-3387-453B-9303-AC0210B95CB8}" type="slidenum">
              <a:rPr lang="ru-RU" smtClean="0"/>
              <a:pPr/>
              <a:t>‹#›</a:t>
            </a:fld>
            <a:endParaRPr lang="ru-RU"/>
          </a:p>
        </p:txBody>
      </p:sp>
    </p:spTree>
    <p:extLst>
      <p:ext uri="{BB962C8B-B14F-4D97-AF65-F5344CB8AC3E}">
        <p14:creationId xmlns="" xmlns:p14="http://schemas.microsoft.com/office/powerpoint/2010/main" val="93414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AFAFA"/>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820BB889-9D34-4BBB-8EBF-7B432ADE08F0}" type="datetimeFigureOut">
              <a:rPr lang="ru-RU" smtClean="0"/>
              <a:pPr/>
              <a:t>14.10.2017</a:t>
            </a:fld>
            <a:endParaRPr lang="ru-RU"/>
          </a:p>
        </p:txBody>
      </p:sp>
      <p:sp>
        <p:nvSpPr>
          <p:cNvPr id="5" name="Нижний колонтитул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C173F88-3387-453B-9303-AC0210B95CB8}" type="slidenum">
              <a:rPr lang="ru-RU" smtClean="0"/>
              <a:pPr/>
              <a:t>‹#›</a:t>
            </a:fld>
            <a:endParaRPr lang="ru-RU"/>
          </a:p>
        </p:txBody>
      </p:sp>
      <p:pic>
        <p:nvPicPr>
          <p:cNvPr id="9" name="Рисунок 8"/>
          <p:cNvPicPr>
            <a:picLocks noChangeAspect="1"/>
          </p:cNvPicPr>
          <p:nvPr userDrawn="1"/>
        </p:nvPicPr>
        <p:blipFill>
          <a:blip r:embed="rId13" cstate="print">
            <a:extLst>
              <a:ext uri="{28A0092B-C50C-407E-A947-70E740481C1C}">
                <a14:useLocalDpi xmlns=""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 xmlns:p14="http://schemas.microsoft.com/office/powerpoint/2010/main" val="29971805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ru-RU"/>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rustutors.ru/temi-spiski-celi.html"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0" y="0"/>
            <a:ext cx="9144000" cy="6858000"/>
          </a:xfrm>
          <a:prstGeom prst="rect">
            <a:avLst/>
          </a:prstGeom>
          <a:gradFill flip="none" rotWithShape="1">
            <a:gsLst>
              <a:gs pos="70000">
                <a:schemeClr val="bg1"/>
              </a:gs>
              <a:gs pos="100000">
                <a:schemeClr val="bg1">
                  <a:lumMod val="8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6" name="Рисунок 5"/>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ctrTitle"/>
          </p:nvPr>
        </p:nvSpPr>
        <p:spPr>
          <a:xfrm>
            <a:off x="1061545" y="445770"/>
            <a:ext cx="7877054" cy="2766060"/>
          </a:xfrm>
          <a:noFill/>
        </p:spPr>
        <p:txBody>
          <a:bodyPr>
            <a:normAutofit fontScale="90000"/>
          </a:bodyPr>
          <a:lstStyle/>
          <a:p>
            <a:r>
              <a:rPr lang="ru-RU" sz="4400" b="1" dirty="0" smtClean="0">
                <a:latin typeface="Arial" charset="0"/>
              </a:rPr>
              <a:t/>
            </a:r>
            <a:br>
              <a:rPr lang="ru-RU" sz="4400" b="1" dirty="0" smtClean="0">
                <a:latin typeface="Arial" charset="0"/>
              </a:rPr>
            </a:br>
            <a:r>
              <a:rPr lang="ru-RU" sz="4400" b="1" dirty="0" smtClean="0">
                <a:latin typeface="Arial" charset="0"/>
              </a:rPr>
              <a:t>Методический </a:t>
            </a:r>
            <a:r>
              <a:rPr lang="ru-RU" sz="4400" b="1" dirty="0" smtClean="0">
                <a:latin typeface="Arial" charset="0"/>
              </a:rPr>
              <a:t>конструктор </a:t>
            </a:r>
            <a:br>
              <a:rPr lang="ru-RU" sz="4400" b="1" dirty="0" smtClean="0">
                <a:latin typeface="Arial" charset="0"/>
              </a:rPr>
            </a:br>
            <a:r>
              <a:rPr lang="ru-RU" sz="4400" b="1" dirty="0" smtClean="0">
                <a:latin typeface="Arial" charset="0"/>
              </a:rPr>
              <a:t>по направлению </a:t>
            </a:r>
            <a:br>
              <a:rPr lang="ru-RU" sz="4400" b="1" dirty="0" smtClean="0">
                <a:latin typeface="Arial" charset="0"/>
              </a:rPr>
            </a:br>
            <a:r>
              <a:rPr lang="ru-RU" sz="4400" b="1" dirty="0" smtClean="0">
                <a:latin typeface="Arial" charset="0"/>
              </a:rPr>
              <a:t>«Цель и средства» </a:t>
            </a:r>
            <a:br>
              <a:rPr lang="ru-RU" sz="4400" b="1" dirty="0" smtClean="0">
                <a:latin typeface="Arial" charset="0"/>
              </a:rPr>
            </a:br>
            <a:r>
              <a:rPr lang="ru-RU" sz="4400" b="1" dirty="0" smtClean="0">
                <a:latin typeface="Arial" charset="0"/>
              </a:rPr>
              <a:t>итогового сочинения - </a:t>
            </a:r>
            <a:r>
              <a:rPr lang="ru-RU" sz="4400" b="1" dirty="0" smtClean="0">
                <a:latin typeface="Arial" charset="0"/>
              </a:rPr>
              <a:t>2017/2018</a:t>
            </a:r>
            <a:endParaRPr lang="ru-RU" sz="4400" b="1" dirty="0">
              <a:ln/>
              <a:gradFill flip="none" rotWithShape="1">
                <a:gsLst>
                  <a:gs pos="0">
                    <a:schemeClr val="bg1">
                      <a:lumMod val="50000"/>
                    </a:schemeClr>
                  </a:gs>
                  <a:gs pos="100000">
                    <a:schemeClr val="accent1">
                      <a:lumMod val="50000"/>
                    </a:schemeClr>
                  </a:gs>
                </a:gsLst>
                <a:lin ang="2700000" scaled="1"/>
                <a:tileRect/>
              </a:gradFill>
              <a:effectLst>
                <a:outerShdw blurRad="38100" dist="19050" dir="2700000" algn="tl" rotWithShape="0">
                  <a:schemeClr val="dk1">
                    <a:lumMod val="50000"/>
                    <a:alpha val="40000"/>
                  </a:schemeClr>
                </a:outerShdw>
              </a:effectLst>
              <a:latin typeface="Rupster Script Free" panose="02000000000000000000" pitchFamily="2" charset="-52"/>
            </a:endParaRPr>
          </a:p>
        </p:txBody>
      </p:sp>
      <p:sp>
        <p:nvSpPr>
          <p:cNvPr id="5" name="Прямоугольник 4"/>
          <p:cNvSpPr/>
          <p:nvPr/>
        </p:nvSpPr>
        <p:spPr>
          <a:xfrm>
            <a:off x="3187337" y="5717628"/>
            <a:ext cx="4572000" cy="369332"/>
          </a:xfrm>
          <a:prstGeom prst="rect">
            <a:avLst/>
          </a:prstGeom>
        </p:spPr>
        <p:txBody>
          <a:bodyPr>
            <a:spAutoFit/>
          </a:bodyPr>
          <a:lstStyle/>
          <a:p>
            <a:r>
              <a:rPr lang="ru-RU" dirty="0" smtClean="0">
                <a:latin typeface="Arial" charset="0"/>
              </a:rPr>
              <a:t> </a:t>
            </a:r>
            <a:endParaRPr lang="ru-RU" dirty="0"/>
          </a:p>
        </p:txBody>
      </p:sp>
    </p:spTree>
    <p:extLst>
      <p:ext uri="{BB962C8B-B14F-4D97-AF65-F5344CB8AC3E}">
        <p14:creationId xmlns="" xmlns:p14="http://schemas.microsoft.com/office/powerpoint/2010/main" val="16938328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94491"/>
            <a:ext cx="9147359" cy="898895"/>
          </a:xfrm>
        </p:spPr>
        <p:txBody>
          <a:bodyPr>
            <a:noAutofit/>
          </a:bodyPr>
          <a:lstStyle/>
          <a:p>
            <a:pPr algn="ctr"/>
            <a:r>
              <a:rPr lang="ru-RU" sz="3600" b="1" dirty="0" smtClean="0">
                <a:ln/>
                <a:solidFill>
                  <a:srgbClr val="C00000"/>
                </a:solidFill>
                <a:effectLst>
                  <a:outerShdw blurRad="38100" dist="19050" dir="2700000" algn="tl" rotWithShape="0">
                    <a:schemeClr val="dk1">
                      <a:lumMod val="50000"/>
                      <a:alpha val="40000"/>
                    </a:schemeClr>
                  </a:outerShdw>
                </a:effectLst>
                <a:latin typeface="Rupster Script Free"/>
                <a:cs typeface="Arial" pitchFamily="34" charset="0"/>
              </a:rPr>
              <a:t>Универсальное вступление.</a:t>
            </a:r>
            <a:endParaRPr lang="ru-RU" sz="3600" b="1" dirty="0">
              <a:ln/>
              <a:solidFill>
                <a:srgbClr val="C00000"/>
              </a:solidFill>
              <a:effectLst>
                <a:outerShdw blurRad="38100" dist="19050" dir="2700000" algn="tl" rotWithShape="0">
                  <a:schemeClr val="dk1">
                    <a:lumMod val="50000"/>
                    <a:alpha val="40000"/>
                  </a:schemeClr>
                </a:outerShdw>
              </a:effectLst>
              <a:latin typeface="Rupster Script Free"/>
              <a:cs typeface="Arial" pitchFamily="34" charset="0"/>
            </a:endParaRPr>
          </a:p>
        </p:txBody>
      </p:sp>
      <p:sp>
        <p:nvSpPr>
          <p:cNvPr id="28" name="Прямоугольник 27"/>
          <p:cNvSpPr/>
          <p:nvPr/>
        </p:nvSpPr>
        <p:spPr>
          <a:xfrm>
            <a:off x="472965" y="1041024"/>
            <a:ext cx="7567449" cy="646331"/>
          </a:xfrm>
          <a:prstGeom prst="rect">
            <a:avLst/>
          </a:prstGeom>
        </p:spPr>
        <p:txBody>
          <a:bodyPr wrap="square">
            <a:spAutoFit/>
          </a:bodyPr>
          <a:lstStyle/>
          <a:p>
            <a:r>
              <a:rPr lang="ru-RU" dirty="0" smtClean="0">
                <a:latin typeface="Arial" pitchFamily="34" charset="0"/>
                <a:cs typeface="Arial" pitchFamily="34" charset="0"/>
              </a:rPr>
              <a:t/>
            </a:r>
            <a:br>
              <a:rPr lang="ru-RU" dirty="0" smtClean="0">
                <a:latin typeface="Arial" pitchFamily="34" charset="0"/>
                <a:cs typeface="Arial" pitchFamily="34" charset="0"/>
              </a:rPr>
            </a:br>
            <a:endParaRPr lang="ru-RU" dirty="0">
              <a:latin typeface="Arial" pitchFamily="34" charset="0"/>
              <a:cs typeface="Arial" pitchFamily="34" charset="0"/>
            </a:endParaRPr>
          </a:p>
        </p:txBody>
      </p:sp>
      <p:sp>
        <p:nvSpPr>
          <p:cNvPr id="3" name="Прямоугольник 2"/>
          <p:cNvSpPr/>
          <p:nvPr/>
        </p:nvSpPr>
        <p:spPr>
          <a:xfrm>
            <a:off x="365760" y="1554480"/>
            <a:ext cx="7674654" cy="4524315"/>
          </a:xfrm>
          <a:prstGeom prst="rect">
            <a:avLst/>
          </a:prstGeom>
        </p:spPr>
        <p:txBody>
          <a:bodyPr wrap="square">
            <a:spAutoFit/>
          </a:bodyPr>
          <a:lstStyle/>
          <a:p>
            <a:r>
              <a:rPr lang="ru-RU" sz="2400" dirty="0"/>
              <a:t>Цели и средства…Что же это такое? Это два понятия, которые взаимосвязаны между собой. Они позволяют человеку задуматься о жизненных устремлениях. Без цели нет настоящей жизни, цель-это маяк, который освещает нам путь. На протяжении всей жизни человек ставит перед собой цели, маленькие и большие, высокие и приземлённые, выполнимые и </a:t>
            </a:r>
            <a:r>
              <a:rPr lang="ru-RU" sz="2400" dirty="0" smtClean="0"/>
              <a:t>невозможные</a:t>
            </a:r>
            <a:r>
              <a:rPr lang="en-US" sz="2400" dirty="0" smtClean="0"/>
              <a:t>.</a:t>
            </a:r>
            <a:r>
              <a:rPr lang="ru-RU" sz="2400" dirty="0" smtClean="0"/>
              <a:t> За </a:t>
            </a:r>
            <a:r>
              <a:rPr lang="ru-RU" sz="2400" dirty="0"/>
              <a:t>каждым нашим осмысленным поступком стоит намерение, а дорога к нему выстлана средствами к достижению </a:t>
            </a:r>
            <a:r>
              <a:rPr lang="ru-RU" sz="2400" dirty="0" smtClean="0"/>
              <a:t>результата.</a:t>
            </a:r>
          </a:p>
          <a:p>
            <a:endParaRPr lang="ru-RU" sz="2400" dirty="0" smtClean="0"/>
          </a:p>
          <a:p>
            <a:r>
              <a:rPr lang="ru-RU" sz="2400" dirty="0" smtClean="0"/>
              <a:t>В ТЕЗИСЕ ТО ЖЕ САМОЕ????</a:t>
            </a:r>
            <a:endParaRPr lang="ru-RU" sz="2400" dirty="0"/>
          </a:p>
        </p:txBody>
      </p:sp>
    </p:spTree>
    <p:extLst>
      <p:ext uri="{BB962C8B-B14F-4D97-AF65-F5344CB8AC3E}">
        <p14:creationId xmlns="" xmlns:p14="http://schemas.microsoft.com/office/powerpoint/2010/main" val="17242523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47146"/>
            <a:ext cx="9147359" cy="1603290"/>
          </a:xfrm>
        </p:spPr>
        <p:txBody>
          <a:bodyPr>
            <a:noAutofit/>
          </a:bodyPr>
          <a:lstStyle/>
          <a:p>
            <a:pPr algn="ctr"/>
            <a:r>
              <a:rPr lang="ru-RU" sz="3600" b="1" dirty="0" smtClean="0">
                <a:ln/>
                <a:solidFill>
                  <a:srgbClr val="C00000"/>
                </a:solidFill>
                <a:effectLst>
                  <a:outerShdw blurRad="38100" dist="19050" dir="2700000" algn="tl" rotWithShape="0">
                    <a:schemeClr val="dk1">
                      <a:lumMod val="50000"/>
                      <a:alpha val="40000"/>
                    </a:schemeClr>
                  </a:outerShdw>
                </a:effectLst>
                <a:latin typeface="Rupster Script Free"/>
                <a:cs typeface="Arial" pitchFamily="34" charset="0"/>
              </a:rPr>
              <a:t/>
            </a:r>
            <a:br>
              <a:rPr lang="ru-RU" sz="3600" b="1" dirty="0" smtClean="0">
                <a:ln/>
                <a:solidFill>
                  <a:srgbClr val="C00000"/>
                </a:solidFill>
                <a:effectLst>
                  <a:outerShdw blurRad="38100" dist="19050" dir="2700000" algn="tl" rotWithShape="0">
                    <a:schemeClr val="dk1">
                      <a:lumMod val="50000"/>
                      <a:alpha val="40000"/>
                    </a:schemeClr>
                  </a:outerShdw>
                </a:effectLst>
                <a:latin typeface="Rupster Script Free"/>
                <a:cs typeface="Arial" pitchFamily="34" charset="0"/>
              </a:rPr>
            </a:br>
            <a:r>
              <a:rPr lang="ru-RU" sz="3600" b="1" dirty="0" smtClean="0">
                <a:ln/>
                <a:solidFill>
                  <a:srgbClr val="C00000"/>
                </a:solidFill>
                <a:effectLst>
                  <a:outerShdw blurRad="38100" dist="19050" dir="2700000" algn="tl" rotWithShape="0">
                    <a:schemeClr val="dk1">
                      <a:lumMod val="50000"/>
                      <a:alpha val="40000"/>
                    </a:schemeClr>
                  </a:outerShdw>
                </a:effectLst>
                <a:latin typeface="Rupster Script Free"/>
                <a:cs typeface="Arial" pitchFamily="34" charset="0"/>
              </a:rPr>
              <a:t>Уникальное вступление</a:t>
            </a:r>
            <a:br>
              <a:rPr lang="ru-RU" sz="3600" b="1" dirty="0" smtClean="0">
                <a:ln/>
                <a:solidFill>
                  <a:srgbClr val="C00000"/>
                </a:solidFill>
                <a:effectLst>
                  <a:outerShdw blurRad="38100" dist="19050" dir="2700000" algn="tl" rotWithShape="0">
                    <a:schemeClr val="dk1">
                      <a:lumMod val="50000"/>
                      <a:alpha val="40000"/>
                    </a:schemeClr>
                  </a:outerShdw>
                </a:effectLst>
                <a:latin typeface="Rupster Script Free"/>
                <a:cs typeface="Arial" pitchFamily="34" charset="0"/>
              </a:rPr>
            </a:br>
            <a:r>
              <a:rPr lang="ru-RU" sz="3600" b="1" dirty="0">
                <a:ln/>
                <a:solidFill>
                  <a:srgbClr val="C00000"/>
                </a:solidFill>
                <a:effectLst>
                  <a:outerShdw blurRad="38100" dist="19050" dir="2700000" algn="tl" rotWithShape="0">
                    <a:schemeClr val="dk1">
                      <a:lumMod val="50000"/>
                      <a:alpha val="40000"/>
                    </a:schemeClr>
                  </a:outerShdw>
                </a:effectLst>
                <a:latin typeface="Rupster Script Free"/>
                <a:cs typeface="Arial" pitchFamily="34" charset="0"/>
              </a:rPr>
              <a:t/>
            </a:r>
            <a:br>
              <a:rPr lang="ru-RU" sz="3600" b="1" dirty="0">
                <a:ln/>
                <a:solidFill>
                  <a:srgbClr val="C00000"/>
                </a:solidFill>
                <a:effectLst>
                  <a:outerShdw blurRad="38100" dist="19050" dir="2700000" algn="tl" rotWithShape="0">
                    <a:schemeClr val="dk1">
                      <a:lumMod val="50000"/>
                      <a:alpha val="40000"/>
                    </a:schemeClr>
                  </a:outerShdw>
                </a:effectLst>
                <a:latin typeface="Rupster Script Free"/>
                <a:cs typeface="Arial" pitchFamily="34" charset="0"/>
              </a:rPr>
            </a:br>
            <a:r>
              <a:rPr lang="ru-RU" sz="3600" b="1" dirty="0" smtClean="0">
                <a:ln/>
                <a:solidFill>
                  <a:schemeClr val="accent2">
                    <a:lumMod val="75000"/>
                  </a:schemeClr>
                </a:solidFill>
                <a:effectLst>
                  <a:outerShdw blurRad="38100" dist="19050" dir="2700000" algn="tl" rotWithShape="0">
                    <a:schemeClr val="dk1">
                      <a:lumMod val="50000"/>
                      <a:alpha val="40000"/>
                    </a:schemeClr>
                  </a:outerShdw>
                </a:effectLst>
                <a:latin typeface="Rupster Script Free"/>
                <a:cs typeface="Arial" pitchFamily="34" charset="0"/>
              </a:rPr>
              <a:t>«Оправдывает ли цель средства?»</a:t>
            </a:r>
            <a:r>
              <a:rPr lang="ru-RU" sz="3600" b="1" dirty="0" smtClean="0">
                <a:ln/>
                <a:solidFill>
                  <a:srgbClr val="C00000"/>
                </a:solidFill>
                <a:effectLst>
                  <a:outerShdw blurRad="38100" dist="19050" dir="2700000" algn="tl" rotWithShape="0">
                    <a:schemeClr val="dk1">
                      <a:lumMod val="50000"/>
                      <a:alpha val="40000"/>
                    </a:schemeClr>
                  </a:outerShdw>
                </a:effectLst>
                <a:latin typeface="Rupster Script Free"/>
                <a:cs typeface="Arial" pitchFamily="34" charset="0"/>
              </a:rPr>
              <a:t/>
            </a:r>
            <a:br>
              <a:rPr lang="ru-RU" sz="3600" b="1" dirty="0" smtClean="0">
                <a:ln/>
                <a:solidFill>
                  <a:srgbClr val="C00000"/>
                </a:solidFill>
                <a:effectLst>
                  <a:outerShdw blurRad="38100" dist="19050" dir="2700000" algn="tl" rotWithShape="0">
                    <a:schemeClr val="dk1">
                      <a:lumMod val="50000"/>
                      <a:alpha val="40000"/>
                    </a:schemeClr>
                  </a:outerShdw>
                </a:effectLst>
                <a:latin typeface="Rupster Script Free"/>
                <a:cs typeface="Arial" pitchFamily="34" charset="0"/>
              </a:rPr>
            </a:br>
            <a:endParaRPr lang="ru-RU" sz="3600" b="1" dirty="0">
              <a:ln/>
              <a:solidFill>
                <a:srgbClr val="C00000"/>
              </a:solidFill>
              <a:effectLst>
                <a:outerShdw blurRad="38100" dist="19050" dir="2700000" algn="tl" rotWithShape="0">
                  <a:schemeClr val="dk1">
                    <a:lumMod val="50000"/>
                    <a:alpha val="40000"/>
                  </a:schemeClr>
                </a:outerShdw>
              </a:effectLst>
              <a:latin typeface="Rupster Script Free"/>
              <a:cs typeface="Arial" pitchFamily="34" charset="0"/>
            </a:endParaRPr>
          </a:p>
        </p:txBody>
      </p:sp>
      <p:sp>
        <p:nvSpPr>
          <p:cNvPr id="4" name="Прямоугольник 3"/>
          <p:cNvSpPr/>
          <p:nvPr/>
        </p:nvSpPr>
        <p:spPr>
          <a:xfrm>
            <a:off x="582930" y="2183130"/>
            <a:ext cx="7555230" cy="3416320"/>
          </a:xfrm>
          <a:prstGeom prst="rect">
            <a:avLst/>
          </a:prstGeom>
        </p:spPr>
        <p:txBody>
          <a:bodyPr wrap="square">
            <a:spAutoFit/>
          </a:bodyPr>
          <a:lstStyle/>
          <a:p>
            <a:r>
              <a:rPr lang="ru-RU" dirty="0"/>
              <a:t>Цель оправдывает средства. Всегда ли верно данное утверждение? Конечно, нет. Любая, на первый взгляд, благородная цель, достигнутая низкими, грязными, беззаконными способами, перестаёт быть таковой, так как достигается болью и страданиями других людей</a:t>
            </a:r>
            <a:r>
              <a:rPr lang="ru-RU" dirty="0" smtClean="0"/>
              <a:t>. Порой, в погоне за исполнением собственных замыслов и желаний мы совершенно забываем о том, какой же цель была наша раньше. К сожалению, и благонамеренная цель, достигнутая не самыми правильными средствами может превратиться в коварную и злую. В художественной литературе, несомненно, можно найти примеры того, как благая цель из-за средств, применённых к ее выполнению, становится абсолютно противоположной.</a:t>
            </a:r>
          </a:p>
          <a:p>
            <a:endParaRPr lang="ru-RU" dirty="0" smtClean="0"/>
          </a:p>
          <a:p>
            <a:r>
              <a:rPr lang="ru-RU" dirty="0" smtClean="0"/>
              <a:t>ЭТО УНИВЕРСАЛЬНОЕ</a:t>
            </a:r>
            <a:endParaRPr lang="ru-RU" dirty="0"/>
          </a:p>
        </p:txBody>
      </p:sp>
    </p:spTree>
    <p:extLst>
      <p:ext uri="{BB962C8B-B14F-4D97-AF65-F5344CB8AC3E}">
        <p14:creationId xmlns="" xmlns:p14="http://schemas.microsoft.com/office/powerpoint/2010/main" val="17242523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94491"/>
            <a:ext cx="9147359" cy="898895"/>
          </a:xfrm>
        </p:spPr>
        <p:txBody>
          <a:bodyPr>
            <a:noAutofit/>
          </a:bodyPr>
          <a:lstStyle/>
          <a:p>
            <a:pPr algn="ctr"/>
            <a:r>
              <a:rPr lang="ru-RU" sz="3600" b="1" dirty="0" smtClean="0">
                <a:ln/>
                <a:solidFill>
                  <a:srgbClr val="C00000"/>
                </a:solidFill>
                <a:effectLst>
                  <a:outerShdw blurRad="38100" dist="19050" dir="2700000" algn="tl" rotWithShape="0">
                    <a:schemeClr val="dk1">
                      <a:lumMod val="50000"/>
                      <a:alpha val="40000"/>
                    </a:schemeClr>
                  </a:outerShdw>
                </a:effectLst>
                <a:latin typeface="Rupster Script Free"/>
                <a:cs typeface="Arial" pitchFamily="34" charset="0"/>
              </a:rPr>
              <a:t>Универсальное заключение.</a:t>
            </a:r>
            <a:endParaRPr lang="ru-RU" sz="3600" b="1" dirty="0">
              <a:ln/>
              <a:solidFill>
                <a:srgbClr val="C00000"/>
              </a:solidFill>
              <a:effectLst>
                <a:outerShdw blurRad="38100" dist="19050" dir="2700000" algn="tl" rotWithShape="0">
                  <a:schemeClr val="dk1">
                    <a:lumMod val="50000"/>
                    <a:alpha val="40000"/>
                  </a:schemeClr>
                </a:outerShdw>
              </a:effectLst>
              <a:latin typeface="Rupster Script Free"/>
              <a:cs typeface="Arial" pitchFamily="34" charset="0"/>
            </a:endParaRPr>
          </a:p>
        </p:txBody>
      </p:sp>
      <p:sp>
        <p:nvSpPr>
          <p:cNvPr id="28" name="Прямоугольник 27"/>
          <p:cNvSpPr/>
          <p:nvPr/>
        </p:nvSpPr>
        <p:spPr>
          <a:xfrm>
            <a:off x="472965" y="1352299"/>
            <a:ext cx="8187559" cy="646331"/>
          </a:xfrm>
          <a:prstGeom prst="rect">
            <a:avLst/>
          </a:prstGeom>
        </p:spPr>
        <p:txBody>
          <a:bodyPr wrap="square">
            <a:spAutoFit/>
          </a:bodyPr>
          <a:lstStyle/>
          <a:p>
            <a:r>
              <a:rPr lang="ru-RU" dirty="0" smtClean="0">
                <a:latin typeface="Arial" pitchFamily="34" charset="0"/>
                <a:cs typeface="Arial" pitchFamily="34" charset="0"/>
              </a:rPr>
              <a:t/>
            </a:r>
            <a:br>
              <a:rPr lang="ru-RU" dirty="0" smtClean="0">
                <a:latin typeface="Arial" pitchFamily="34" charset="0"/>
                <a:cs typeface="Arial" pitchFamily="34" charset="0"/>
              </a:rPr>
            </a:br>
            <a:endParaRPr lang="ru-RU" dirty="0">
              <a:latin typeface="Arial" pitchFamily="34" charset="0"/>
              <a:cs typeface="Arial" pitchFamily="34" charset="0"/>
            </a:endParaRPr>
          </a:p>
        </p:txBody>
      </p:sp>
      <p:sp>
        <p:nvSpPr>
          <p:cNvPr id="4" name="Прямоугольник 3"/>
          <p:cNvSpPr/>
          <p:nvPr/>
        </p:nvSpPr>
        <p:spPr>
          <a:xfrm>
            <a:off x="357351" y="1305342"/>
            <a:ext cx="8502869" cy="461665"/>
          </a:xfrm>
          <a:prstGeom prst="rect">
            <a:avLst/>
          </a:prstGeom>
        </p:spPr>
        <p:txBody>
          <a:bodyPr wrap="square">
            <a:spAutoFit/>
          </a:bodyPr>
          <a:lstStyle/>
          <a:p>
            <a:pPr algn="just"/>
            <a:endParaRPr lang="ru-RU" sz="2400" dirty="0">
              <a:latin typeface="Arial" pitchFamily="34" charset="0"/>
              <a:cs typeface="Arial" pitchFamily="34" charset="0"/>
            </a:endParaRPr>
          </a:p>
        </p:txBody>
      </p:sp>
      <p:sp>
        <p:nvSpPr>
          <p:cNvPr id="5" name="Прямоугольник 4"/>
          <p:cNvSpPr/>
          <p:nvPr/>
        </p:nvSpPr>
        <p:spPr>
          <a:xfrm>
            <a:off x="357351" y="1536175"/>
            <a:ext cx="7769379" cy="2677656"/>
          </a:xfrm>
          <a:prstGeom prst="rect">
            <a:avLst/>
          </a:prstGeom>
        </p:spPr>
        <p:txBody>
          <a:bodyPr wrap="square">
            <a:spAutoFit/>
          </a:bodyPr>
          <a:lstStyle/>
          <a:p>
            <a:r>
              <a:rPr lang="ru-RU" sz="2400" dirty="0"/>
              <a:t>Таким образом, самое главное в жизни- постановка высоких и благородных целей. Только вот средство средству рознь. Поэтому хочется, чтобы каждый из нас серьёзно задумался, прежде чем окончательно определиться с путями и средствами для достижения цели. </a:t>
            </a:r>
            <a:r>
              <a:rPr lang="ru-RU" sz="2400" dirty="0" smtClean="0"/>
              <a:t>И </a:t>
            </a:r>
            <a:r>
              <a:rPr lang="ru-RU" sz="2400" dirty="0"/>
              <a:t>тогда целеустремлённость однозначно будет положительным началом в жизни</a:t>
            </a:r>
          </a:p>
        </p:txBody>
      </p:sp>
    </p:spTree>
    <p:extLst>
      <p:ext uri="{BB962C8B-B14F-4D97-AF65-F5344CB8AC3E}">
        <p14:creationId xmlns="" xmlns:p14="http://schemas.microsoft.com/office/powerpoint/2010/main" val="17242523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359" y="714904"/>
            <a:ext cx="9147359" cy="898895"/>
          </a:xfrm>
        </p:spPr>
        <p:txBody>
          <a:bodyPr>
            <a:noAutofit/>
          </a:bodyPr>
          <a:lstStyle/>
          <a:p>
            <a:pPr algn="ctr"/>
            <a:r>
              <a:rPr lang="ru-RU" sz="3600" b="1" dirty="0" smtClean="0">
                <a:ln/>
                <a:solidFill>
                  <a:srgbClr val="C00000"/>
                </a:solidFill>
                <a:effectLst>
                  <a:outerShdw blurRad="38100" dist="19050" dir="2700000" algn="tl" rotWithShape="0">
                    <a:schemeClr val="dk1">
                      <a:lumMod val="50000"/>
                      <a:alpha val="40000"/>
                    </a:schemeClr>
                  </a:outerShdw>
                </a:effectLst>
                <a:latin typeface="Rupster Script Free"/>
                <a:cs typeface="Arial" pitchFamily="34" charset="0"/>
              </a:rPr>
              <a:t>Уникальное заключение</a:t>
            </a:r>
            <a:br>
              <a:rPr lang="ru-RU" sz="3600" b="1" dirty="0" smtClean="0">
                <a:ln/>
                <a:solidFill>
                  <a:srgbClr val="C00000"/>
                </a:solidFill>
                <a:effectLst>
                  <a:outerShdw blurRad="38100" dist="19050" dir="2700000" algn="tl" rotWithShape="0">
                    <a:schemeClr val="dk1">
                      <a:lumMod val="50000"/>
                      <a:alpha val="40000"/>
                    </a:schemeClr>
                  </a:outerShdw>
                </a:effectLst>
                <a:latin typeface="Rupster Script Free"/>
                <a:cs typeface="Arial" pitchFamily="34" charset="0"/>
              </a:rPr>
            </a:br>
            <a:r>
              <a:rPr lang="ru-RU" sz="3600" dirty="0" smtClean="0">
                <a:solidFill>
                  <a:srgbClr val="0070C0"/>
                </a:solidFill>
                <a:latin typeface="Arial" pitchFamily="34" charset="0"/>
                <a:cs typeface="Arial" pitchFamily="34" charset="0"/>
              </a:rPr>
              <a:t> Оправдывает ли цель средства?</a:t>
            </a:r>
            <a:endParaRPr lang="ru-RU" sz="3600" b="1" dirty="0">
              <a:ln/>
              <a:solidFill>
                <a:srgbClr val="C00000"/>
              </a:solidFill>
              <a:effectLst>
                <a:outerShdw blurRad="38100" dist="19050" dir="2700000" algn="tl" rotWithShape="0">
                  <a:schemeClr val="dk1">
                    <a:lumMod val="50000"/>
                    <a:alpha val="40000"/>
                  </a:schemeClr>
                </a:outerShdw>
              </a:effectLst>
              <a:latin typeface="Rupster Script Free"/>
              <a:cs typeface="Arial" pitchFamily="34" charset="0"/>
            </a:endParaRPr>
          </a:p>
        </p:txBody>
      </p:sp>
      <p:sp>
        <p:nvSpPr>
          <p:cNvPr id="28" name="Прямоугольник 27"/>
          <p:cNvSpPr/>
          <p:nvPr/>
        </p:nvSpPr>
        <p:spPr>
          <a:xfrm>
            <a:off x="472965" y="1352299"/>
            <a:ext cx="8187559" cy="646331"/>
          </a:xfrm>
          <a:prstGeom prst="rect">
            <a:avLst/>
          </a:prstGeom>
        </p:spPr>
        <p:txBody>
          <a:bodyPr wrap="square">
            <a:spAutoFit/>
          </a:bodyPr>
          <a:lstStyle/>
          <a:p>
            <a:r>
              <a:rPr lang="ru-RU" dirty="0" smtClean="0">
                <a:latin typeface="Arial" pitchFamily="34" charset="0"/>
                <a:cs typeface="Arial" pitchFamily="34" charset="0"/>
              </a:rPr>
              <a:t/>
            </a:r>
            <a:br>
              <a:rPr lang="ru-RU" dirty="0" smtClean="0">
                <a:latin typeface="Arial" pitchFamily="34" charset="0"/>
                <a:cs typeface="Arial" pitchFamily="34" charset="0"/>
              </a:rPr>
            </a:br>
            <a:endParaRPr lang="ru-RU" dirty="0">
              <a:latin typeface="Arial" pitchFamily="34" charset="0"/>
              <a:cs typeface="Arial" pitchFamily="34" charset="0"/>
            </a:endParaRPr>
          </a:p>
        </p:txBody>
      </p:sp>
      <p:sp>
        <p:nvSpPr>
          <p:cNvPr id="4" name="Прямоугольник 3"/>
          <p:cNvSpPr/>
          <p:nvPr/>
        </p:nvSpPr>
        <p:spPr>
          <a:xfrm>
            <a:off x="357351" y="1305342"/>
            <a:ext cx="8502869" cy="461665"/>
          </a:xfrm>
          <a:prstGeom prst="rect">
            <a:avLst/>
          </a:prstGeom>
        </p:spPr>
        <p:txBody>
          <a:bodyPr wrap="square">
            <a:spAutoFit/>
          </a:bodyPr>
          <a:lstStyle/>
          <a:p>
            <a:pPr algn="just"/>
            <a:endParaRPr lang="ru-RU" sz="2400" dirty="0">
              <a:latin typeface="Arial" pitchFamily="34" charset="0"/>
              <a:cs typeface="Arial" pitchFamily="34" charset="0"/>
            </a:endParaRPr>
          </a:p>
        </p:txBody>
      </p:sp>
      <p:sp>
        <p:nvSpPr>
          <p:cNvPr id="3" name="Прямоугольник 2"/>
          <p:cNvSpPr/>
          <p:nvPr/>
        </p:nvSpPr>
        <p:spPr>
          <a:xfrm>
            <a:off x="708660" y="2205990"/>
            <a:ext cx="7315200" cy="3693319"/>
          </a:xfrm>
          <a:prstGeom prst="rect">
            <a:avLst/>
          </a:prstGeom>
        </p:spPr>
        <p:txBody>
          <a:bodyPr wrap="square">
            <a:spAutoFit/>
          </a:bodyPr>
          <a:lstStyle/>
          <a:p>
            <a:r>
              <a:rPr lang="ru-RU" dirty="0" smtClean="0"/>
              <a:t>К сожалению, далеко не каждая цель может оправдать свои средства. Поэтому всегда важно помнить о том, что в достижении своих стремлений и желаний ты должен стараться придерживаться моральных  и этических норм, которые существуют в нашем современном обществе, не забывать о том, что грань между добром и злом очень легко стереть</a:t>
            </a:r>
            <a:r>
              <a:rPr lang="ru-RU" dirty="0"/>
              <a:t>. Если благая цель требует пренебречь жизнями людей или нравственностью, то какими бы красивыми словами она ни описывалась, ее уже не возможно будет считать благой. Ничто не может стать оправданием жестокого безразличия к судьбе другого человека</a:t>
            </a:r>
            <a:r>
              <a:rPr lang="ru-RU" dirty="0" smtClean="0"/>
              <a:t>.</a:t>
            </a:r>
          </a:p>
          <a:p>
            <a:endParaRPr lang="ru-RU" dirty="0" smtClean="0"/>
          </a:p>
          <a:p>
            <a:r>
              <a:rPr lang="ru-RU" dirty="0" smtClean="0"/>
              <a:t> </a:t>
            </a:r>
            <a:endParaRPr lang="ru-RU" dirty="0"/>
          </a:p>
          <a:p>
            <a:endParaRPr lang="ru-RU" dirty="0"/>
          </a:p>
        </p:txBody>
      </p:sp>
    </p:spTree>
    <p:extLst>
      <p:ext uri="{BB962C8B-B14F-4D97-AF65-F5344CB8AC3E}">
        <p14:creationId xmlns="" xmlns:p14="http://schemas.microsoft.com/office/powerpoint/2010/main" val="17242523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628650" y="4972049"/>
            <a:ext cx="7886700" cy="1204913"/>
          </a:xfrm>
        </p:spPr>
        <p:txBody>
          <a:bodyPr/>
          <a:lstStyle/>
          <a:p>
            <a:pPr algn="r">
              <a:buNone/>
            </a:pPr>
            <a:r>
              <a:rPr lang="ru-RU" dirty="0" smtClean="0"/>
              <a:t>Подготовили: </a:t>
            </a:r>
            <a:r>
              <a:rPr lang="ru-RU" dirty="0" err="1" smtClean="0"/>
              <a:t>Гчачев</a:t>
            </a:r>
            <a:r>
              <a:rPr lang="ru-RU" dirty="0" smtClean="0"/>
              <a:t> Влад, </a:t>
            </a:r>
            <a:r>
              <a:rPr lang="ru-RU" dirty="0" err="1" smtClean="0"/>
              <a:t>Сапего</a:t>
            </a:r>
            <a:r>
              <a:rPr lang="ru-RU" dirty="0" smtClean="0"/>
              <a:t> Валерия</a:t>
            </a:r>
          </a:p>
          <a:p>
            <a:pPr algn="r">
              <a:buNone/>
            </a:pPr>
            <a:r>
              <a:rPr lang="ru-RU" dirty="0" smtClean="0"/>
              <a:t>Учитель: Мясоедова Н.В.</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78574"/>
            <a:ext cx="9147359" cy="898895"/>
          </a:xfrm>
        </p:spPr>
        <p:txBody>
          <a:bodyPr>
            <a:normAutofit/>
          </a:bodyPr>
          <a:lstStyle/>
          <a:p>
            <a:pPr algn="ctr"/>
            <a:r>
              <a:rPr lang="ru-RU" sz="4800" b="1" dirty="0" smtClean="0">
                <a:ln/>
                <a:solidFill>
                  <a:srgbClr val="C00000"/>
                </a:solidFill>
                <a:effectLst>
                  <a:outerShdw blurRad="38100" dist="19050" dir="2700000" algn="tl" rotWithShape="0">
                    <a:schemeClr val="dk1">
                      <a:lumMod val="50000"/>
                      <a:alpha val="40000"/>
                    </a:schemeClr>
                  </a:outerShdw>
                </a:effectLst>
                <a:latin typeface="Rupster Script Free" panose="02000000000000000000" pitchFamily="2" charset="-52"/>
              </a:rPr>
              <a:t>«Цель и средства»</a:t>
            </a:r>
            <a:endParaRPr lang="ru-RU" sz="4800" b="1" dirty="0">
              <a:ln/>
              <a:solidFill>
                <a:srgbClr val="C00000"/>
              </a:solidFill>
              <a:effectLst>
                <a:outerShdw blurRad="38100" dist="19050" dir="2700000" algn="tl" rotWithShape="0">
                  <a:schemeClr val="dk1">
                    <a:lumMod val="50000"/>
                    <a:alpha val="40000"/>
                  </a:schemeClr>
                </a:outerShdw>
              </a:effectLst>
              <a:latin typeface="Rupster Script Free" panose="02000000000000000000" pitchFamily="2" charset="-52"/>
            </a:endParaRPr>
          </a:p>
        </p:txBody>
      </p:sp>
      <p:sp>
        <p:nvSpPr>
          <p:cNvPr id="28" name="Прямоугольник 27"/>
          <p:cNvSpPr/>
          <p:nvPr/>
        </p:nvSpPr>
        <p:spPr>
          <a:xfrm>
            <a:off x="241738" y="1582341"/>
            <a:ext cx="7725103" cy="2862322"/>
          </a:xfrm>
          <a:prstGeom prst="rect">
            <a:avLst/>
          </a:prstGeom>
        </p:spPr>
        <p:txBody>
          <a:bodyPr wrap="square">
            <a:spAutoFit/>
          </a:bodyPr>
          <a:lstStyle/>
          <a:p>
            <a:pPr algn="just"/>
            <a:r>
              <a:rPr lang="ru-RU" dirty="0"/>
              <a:t>Понятия данного направления взаимосвязаны и позволяют задуматься о жизненных устремлениях человека, важности осмысленного целеполагания, умении правильно соотносить цель и средства её достижения, а также об этической оценке действий человека. Во многих литературных произведениях представлены персонажи, намеренно или ошибочно избравшие негодные средства для реализации своих планов. И нередко оказывается, что благая цель служит лишь прикрытием истинных (низменных) планов. Таким персонажам противопоставлены герои, для которых средства достижения высокой цели неотделимы от требований морали.</a:t>
            </a:r>
            <a:endParaRPr lang="ru-RU" sz="2400" dirty="0">
              <a:latin typeface="Arial" pitchFamily="34" charset="0"/>
              <a:cs typeface="Arial" pitchFamily="34" charset="0"/>
            </a:endParaRPr>
          </a:p>
        </p:txBody>
      </p:sp>
    </p:spTree>
    <p:extLst>
      <p:ext uri="{BB962C8B-B14F-4D97-AF65-F5344CB8AC3E}">
        <p14:creationId xmlns="" xmlns:p14="http://schemas.microsoft.com/office/powerpoint/2010/main" val="17242523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78574"/>
            <a:ext cx="9147359" cy="898895"/>
          </a:xfrm>
        </p:spPr>
        <p:txBody>
          <a:bodyPr>
            <a:normAutofit/>
          </a:bodyPr>
          <a:lstStyle/>
          <a:p>
            <a:pPr algn="ctr"/>
            <a:r>
              <a:rPr lang="ru-RU" sz="4800" b="1" dirty="0" smtClean="0">
                <a:ln/>
                <a:solidFill>
                  <a:srgbClr val="C00000"/>
                </a:solidFill>
                <a:effectLst>
                  <a:outerShdw blurRad="38100" dist="19050" dir="2700000" algn="tl" rotWithShape="0">
                    <a:schemeClr val="dk1">
                      <a:lumMod val="50000"/>
                      <a:alpha val="40000"/>
                    </a:schemeClr>
                  </a:outerShdw>
                </a:effectLst>
                <a:latin typeface="Rupster Script Free" panose="02000000000000000000" pitchFamily="2" charset="-52"/>
              </a:rPr>
              <a:t>Цель работы:</a:t>
            </a:r>
            <a:endParaRPr lang="ru-RU" sz="4800" b="1" dirty="0">
              <a:ln/>
              <a:solidFill>
                <a:srgbClr val="C00000"/>
              </a:solidFill>
              <a:effectLst>
                <a:outerShdw blurRad="38100" dist="19050" dir="2700000" algn="tl" rotWithShape="0">
                  <a:schemeClr val="dk1">
                    <a:lumMod val="50000"/>
                    <a:alpha val="40000"/>
                  </a:schemeClr>
                </a:outerShdw>
              </a:effectLst>
              <a:latin typeface="Rupster Script Free" panose="02000000000000000000" pitchFamily="2" charset="-52"/>
            </a:endParaRPr>
          </a:p>
        </p:txBody>
      </p:sp>
      <p:sp>
        <p:nvSpPr>
          <p:cNvPr id="28" name="Прямоугольник 27"/>
          <p:cNvSpPr/>
          <p:nvPr/>
        </p:nvSpPr>
        <p:spPr>
          <a:xfrm>
            <a:off x="241738" y="1355834"/>
            <a:ext cx="7819695" cy="3170099"/>
          </a:xfrm>
          <a:prstGeom prst="rect">
            <a:avLst/>
          </a:prstGeom>
        </p:spPr>
        <p:txBody>
          <a:bodyPr wrap="square">
            <a:spAutoFit/>
          </a:bodyPr>
          <a:lstStyle/>
          <a:p>
            <a:pPr algn="ctr"/>
            <a:r>
              <a:rPr lang="ru-RU" altLang="ru-RU" sz="4000" dirty="0" smtClean="0">
                <a:latin typeface="Arial" pitchFamily="34" charset="0"/>
                <a:cs typeface="Arial" pitchFamily="34" charset="0"/>
              </a:rPr>
              <a:t>Вслед за писателями и мыслителями (привлечение текстов) ответить на вопрос, поставленный в формулировке темы</a:t>
            </a:r>
          </a:p>
        </p:txBody>
      </p:sp>
      <p:pic>
        <p:nvPicPr>
          <p:cNvPr id="1026" name="Picture 2" descr="C:\Users\Наталья\Desktop\9 мая 2015\Картинки на школьную тему\дети\0f32bd9346b0.png"/>
          <p:cNvPicPr>
            <a:picLocks noChangeAspect="1" noChangeArrowheads="1"/>
          </p:cNvPicPr>
          <p:nvPr/>
        </p:nvPicPr>
        <p:blipFill>
          <a:blip r:embed="rId2" cstate="print"/>
          <a:srcRect/>
          <a:stretch>
            <a:fillRect/>
          </a:stretch>
        </p:blipFill>
        <p:spPr bwMode="auto">
          <a:xfrm>
            <a:off x="0" y="4398580"/>
            <a:ext cx="4067504" cy="2459420"/>
          </a:xfrm>
          <a:prstGeom prst="rect">
            <a:avLst/>
          </a:prstGeom>
          <a:noFill/>
        </p:spPr>
      </p:pic>
    </p:spTree>
    <p:extLst>
      <p:ext uri="{BB962C8B-B14F-4D97-AF65-F5344CB8AC3E}">
        <p14:creationId xmlns="" xmlns:p14="http://schemas.microsoft.com/office/powerpoint/2010/main" val="17242523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78574"/>
            <a:ext cx="9147359" cy="898895"/>
          </a:xfrm>
        </p:spPr>
        <p:txBody>
          <a:bodyPr>
            <a:normAutofit/>
          </a:bodyPr>
          <a:lstStyle/>
          <a:p>
            <a:pPr algn="ctr"/>
            <a:r>
              <a:rPr lang="ru-RU" sz="4800" b="1" dirty="0" smtClean="0">
                <a:ln/>
                <a:solidFill>
                  <a:srgbClr val="C00000"/>
                </a:solidFill>
                <a:effectLst>
                  <a:outerShdw blurRad="38100" dist="19050" dir="2700000" algn="tl" rotWithShape="0">
                    <a:schemeClr val="dk1">
                      <a:lumMod val="50000"/>
                      <a:alpha val="40000"/>
                    </a:schemeClr>
                  </a:outerShdw>
                </a:effectLst>
                <a:latin typeface="Rupster Script Free" panose="02000000000000000000" pitchFamily="2" charset="-52"/>
              </a:rPr>
              <a:t>Значение слова «Цель»</a:t>
            </a:r>
            <a:endParaRPr lang="ru-RU" sz="4800" b="1" dirty="0">
              <a:ln/>
              <a:solidFill>
                <a:srgbClr val="C00000"/>
              </a:solidFill>
              <a:effectLst>
                <a:outerShdw blurRad="38100" dist="19050" dir="2700000" algn="tl" rotWithShape="0">
                  <a:schemeClr val="dk1">
                    <a:lumMod val="50000"/>
                    <a:alpha val="40000"/>
                  </a:schemeClr>
                </a:outerShdw>
              </a:effectLst>
              <a:latin typeface="Rupster Script Free" panose="02000000000000000000" pitchFamily="2" charset="-52"/>
            </a:endParaRPr>
          </a:p>
        </p:txBody>
      </p:sp>
      <p:grpSp>
        <p:nvGrpSpPr>
          <p:cNvPr id="3" name="Group 2"/>
          <p:cNvGrpSpPr>
            <a:grpSpLocks/>
          </p:cNvGrpSpPr>
          <p:nvPr/>
        </p:nvGrpSpPr>
        <p:grpSpPr bwMode="auto">
          <a:xfrm>
            <a:off x="271230" y="5393016"/>
            <a:ext cx="7770388" cy="701676"/>
            <a:chOff x="1296" y="1454"/>
            <a:chExt cx="3284" cy="442"/>
          </a:xfrm>
        </p:grpSpPr>
        <p:sp>
          <p:nvSpPr>
            <p:cNvPr id="248" name="Line 3"/>
            <p:cNvSpPr>
              <a:spLocks noChangeShapeType="1"/>
            </p:cNvSpPr>
            <p:nvPr/>
          </p:nvSpPr>
          <p:spPr bwMode="gray">
            <a:xfrm>
              <a:off x="1440" y="1790"/>
              <a:ext cx="3024" cy="0"/>
            </a:xfrm>
            <a:prstGeom prst="line">
              <a:avLst/>
            </a:prstGeom>
            <a:noFill/>
            <a:ln w="25400">
              <a:solidFill>
                <a:srgbClr val="969696"/>
              </a:solidFill>
              <a:prstDash val="sysDot"/>
              <a:round/>
              <a:headEnd/>
              <a:tailEnd type="oval"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249" name="Rectangle 4"/>
            <p:cNvSpPr>
              <a:spLocks noChangeArrowheads="1"/>
            </p:cNvSpPr>
            <p:nvPr/>
          </p:nvSpPr>
          <p:spPr bwMode="gray">
            <a:xfrm rot="3419336">
              <a:off x="1223" y="1557"/>
              <a:ext cx="302" cy="140"/>
            </a:xfrm>
            <a:prstGeom prst="rect">
              <a:avLst/>
            </a:prstGeom>
            <a:gradFill rotWithShape="1">
              <a:gsLst>
                <a:gs pos="0">
                  <a:srgbClr val="FF7C80"/>
                </a:gs>
                <a:gs pos="100000">
                  <a:srgbClr val="FF7C80">
                    <a:gamma/>
                    <a:shade val="46275"/>
                    <a:invGamma/>
                  </a:srgb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rgbClr val="FF7C80"/>
              </a:extrusionClr>
              <a:contourClr>
                <a:srgbClr val="FF7C80"/>
              </a:contourClr>
            </a:sp3d>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flatTx/>
            </a:bodyPr>
            <a:lstStyle/>
            <a:p>
              <a:endParaRPr lang="ru-RU"/>
            </a:p>
          </p:txBody>
        </p:sp>
        <p:sp>
          <p:nvSpPr>
            <p:cNvPr id="250" name="Text Box 5"/>
            <p:cNvSpPr txBox="1">
              <a:spLocks noChangeArrowheads="1"/>
            </p:cNvSpPr>
            <p:nvPr/>
          </p:nvSpPr>
          <p:spPr bwMode="gray">
            <a:xfrm>
              <a:off x="1550" y="1489"/>
              <a:ext cx="3030" cy="40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p>
              <a:r>
                <a:rPr lang="ru-RU" dirty="0" smtClean="0">
                  <a:solidFill>
                    <a:srgbClr val="000000"/>
                  </a:solidFill>
                </a:rPr>
                <a:t>Это определённый результат, на достижение которого направлено действие человека.</a:t>
              </a:r>
              <a:endParaRPr lang="en-US" dirty="0">
                <a:solidFill>
                  <a:srgbClr val="000000"/>
                </a:solidFill>
              </a:endParaRPr>
            </a:p>
          </p:txBody>
        </p:sp>
        <p:sp>
          <p:nvSpPr>
            <p:cNvPr id="251" name="Text Box 6"/>
            <p:cNvSpPr txBox="1">
              <a:spLocks noChangeArrowheads="1"/>
            </p:cNvSpPr>
            <p:nvPr/>
          </p:nvSpPr>
          <p:spPr bwMode="gray">
            <a:xfrm>
              <a:off x="1296" y="1454"/>
              <a:ext cx="223" cy="2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US" sz="2400" b="1" dirty="0">
                  <a:solidFill>
                    <a:srgbClr val="FFFFFF"/>
                  </a:solidFill>
                </a:rPr>
                <a:t>4</a:t>
              </a:r>
            </a:p>
          </p:txBody>
        </p:sp>
      </p:grpSp>
      <p:grpSp>
        <p:nvGrpSpPr>
          <p:cNvPr id="4" name="Group 7"/>
          <p:cNvGrpSpPr>
            <a:grpSpLocks/>
          </p:cNvGrpSpPr>
          <p:nvPr/>
        </p:nvGrpSpPr>
        <p:grpSpPr bwMode="auto">
          <a:xfrm>
            <a:off x="412726" y="1587505"/>
            <a:ext cx="8510556" cy="923926"/>
            <a:chOff x="1296" y="1926"/>
            <a:chExt cx="3168" cy="582"/>
          </a:xfrm>
        </p:grpSpPr>
        <p:sp>
          <p:nvSpPr>
            <p:cNvPr id="253" name="Line 8"/>
            <p:cNvSpPr>
              <a:spLocks noChangeShapeType="1"/>
            </p:cNvSpPr>
            <p:nvPr/>
          </p:nvSpPr>
          <p:spPr bwMode="gray">
            <a:xfrm>
              <a:off x="1440" y="2380"/>
              <a:ext cx="3024" cy="0"/>
            </a:xfrm>
            <a:prstGeom prst="line">
              <a:avLst/>
            </a:prstGeom>
            <a:noFill/>
            <a:ln w="25400">
              <a:solidFill>
                <a:srgbClr val="969696"/>
              </a:solidFill>
              <a:prstDash val="sysDot"/>
              <a:round/>
              <a:headEnd/>
              <a:tailEnd type="oval"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254" name="Rectangle 9"/>
            <p:cNvSpPr>
              <a:spLocks noChangeArrowheads="1"/>
            </p:cNvSpPr>
            <p:nvPr/>
          </p:nvSpPr>
          <p:spPr bwMode="gray">
            <a:xfrm rot="3419336">
              <a:off x="1223" y="2155"/>
              <a:ext cx="302" cy="136"/>
            </a:xfrm>
            <a:prstGeom prst="rect">
              <a:avLst/>
            </a:prstGeom>
            <a:gradFill rotWithShape="1">
              <a:gsLst>
                <a:gs pos="0">
                  <a:srgbClr val="99CC00"/>
                </a:gs>
                <a:gs pos="100000">
                  <a:srgbClr val="99CC00">
                    <a:gamma/>
                    <a:shade val="46275"/>
                    <a:invGamma/>
                  </a:srgb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rgbClr val="99CC00"/>
              </a:extrusionClr>
              <a:contourClr>
                <a:srgbClr val="99CC00"/>
              </a:contourClr>
            </a:sp3d>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flatTx/>
            </a:bodyPr>
            <a:lstStyle/>
            <a:p>
              <a:endParaRPr lang="ru-RU"/>
            </a:p>
          </p:txBody>
        </p:sp>
        <p:sp>
          <p:nvSpPr>
            <p:cNvPr id="255" name="Text Box 10"/>
            <p:cNvSpPr txBox="1">
              <a:spLocks noChangeArrowheads="1"/>
            </p:cNvSpPr>
            <p:nvPr/>
          </p:nvSpPr>
          <p:spPr bwMode="gray">
            <a:xfrm>
              <a:off x="1520" y="1926"/>
              <a:ext cx="2889" cy="58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p>
              <a:r>
                <a:rPr lang="ru-RU" dirty="0"/>
                <a:t>И</a:t>
              </a:r>
              <a:r>
                <a:rPr lang="ru-RU" dirty="0" smtClean="0"/>
                <a:t>деальный </a:t>
              </a:r>
              <a:r>
                <a:rPr lang="ru-RU" dirty="0"/>
                <a:t>или реальный предмет сознательного или бессознательного стремления субъекта; конечный результат, на который преднамеренно направлен процесс</a:t>
              </a:r>
              <a:endParaRPr lang="en-US" sz="2400" dirty="0">
                <a:solidFill>
                  <a:srgbClr val="000000"/>
                </a:solidFill>
                <a:latin typeface="Arial" pitchFamily="34" charset="0"/>
                <a:cs typeface="Arial" pitchFamily="34" charset="0"/>
              </a:endParaRPr>
            </a:p>
          </p:txBody>
        </p:sp>
        <p:sp>
          <p:nvSpPr>
            <p:cNvPr id="256" name="Text Box 11"/>
            <p:cNvSpPr txBox="1">
              <a:spLocks noChangeArrowheads="1"/>
            </p:cNvSpPr>
            <p:nvPr/>
          </p:nvSpPr>
          <p:spPr bwMode="gray">
            <a:xfrm>
              <a:off x="1296" y="2044"/>
              <a:ext cx="223" cy="2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US" sz="2400" b="1" dirty="0">
                  <a:solidFill>
                    <a:srgbClr val="FFFFFF"/>
                  </a:solidFill>
                </a:rPr>
                <a:t>1</a:t>
              </a:r>
            </a:p>
          </p:txBody>
        </p:sp>
      </p:grpSp>
      <p:grpSp>
        <p:nvGrpSpPr>
          <p:cNvPr id="5" name="Group 12"/>
          <p:cNvGrpSpPr>
            <a:grpSpLocks/>
          </p:cNvGrpSpPr>
          <p:nvPr/>
        </p:nvGrpSpPr>
        <p:grpSpPr bwMode="auto">
          <a:xfrm>
            <a:off x="409912" y="2963594"/>
            <a:ext cx="8309789" cy="635000"/>
            <a:chOff x="1374" y="2735"/>
            <a:chExt cx="3762" cy="400"/>
          </a:xfrm>
        </p:grpSpPr>
        <p:sp>
          <p:nvSpPr>
            <p:cNvPr id="258" name="Line 13"/>
            <p:cNvSpPr>
              <a:spLocks noChangeShapeType="1"/>
            </p:cNvSpPr>
            <p:nvPr/>
          </p:nvSpPr>
          <p:spPr bwMode="gray">
            <a:xfrm>
              <a:off x="1440" y="2990"/>
              <a:ext cx="3024" cy="0"/>
            </a:xfrm>
            <a:prstGeom prst="line">
              <a:avLst/>
            </a:prstGeom>
            <a:noFill/>
            <a:ln w="25400">
              <a:solidFill>
                <a:srgbClr val="969696"/>
              </a:solidFill>
              <a:prstDash val="sysDot"/>
              <a:round/>
              <a:headEnd/>
              <a:tailEnd type="oval"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259" name="Rectangle 14"/>
            <p:cNvSpPr>
              <a:spLocks noChangeArrowheads="1"/>
            </p:cNvSpPr>
            <p:nvPr/>
          </p:nvSpPr>
          <p:spPr bwMode="gray">
            <a:xfrm rot="3419336">
              <a:off x="1285" y="2922"/>
              <a:ext cx="302" cy="124"/>
            </a:xfrm>
            <a:prstGeom prst="rect">
              <a:avLst/>
            </a:prstGeom>
            <a:gradFill rotWithShape="1">
              <a:gsLst>
                <a:gs pos="0">
                  <a:srgbClr val="006699"/>
                </a:gs>
                <a:gs pos="100000">
                  <a:srgbClr val="006699">
                    <a:gamma/>
                    <a:shade val="46275"/>
                    <a:invGamma/>
                  </a:srgb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rgbClr val="006699"/>
              </a:extrusionClr>
              <a:contourClr>
                <a:srgbClr val="006699"/>
              </a:contourClr>
            </a:sp3d>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flatTx/>
            </a:bodyPr>
            <a:lstStyle/>
            <a:p>
              <a:endParaRPr lang="ru-RU"/>
            </a:p>
          </p:txBody>
        </p:sp>
        <p:sp>
          <p:nvSpPr>
            <p:cNvPr id="260" name="Text Box 15"/>
            <p:cNvSpPr txBox="1">
              <a:spLocks noChangeArrowheads="1"/>
            </p:cNvSpPr>
            <p:nvPr/>
          </p:nvSpPr>
          <p:spPr bwMode="gray">
            <a:xfrm>
              <a:off x="1561" y="2735"/>
              <a:ext cx="3575" cy="23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p>
              <a:r>
                <a:rPr lang="ru-RU" dirty="0"/>
                <a:t>Заранее намеченный пункт следования</a:t>
              </a:r>
              <a:endParaRPr lang="en-US" sz="2400" dirty="0">
                <a:solidFill>
                  <a:srgbClr val="000000"/>
                </a:solidFill>
              </a:endParaRPr>
            </a:p>
          </p:txBody>
        </p:sp>
        <p:sp>
          <p:nvSpPr>
            <p:cNvPr id="261" name="Text Box 16"/>
            <p:cNvSpPr txBox="1">
              <a:spLocks noChangeArrowheads="1"/>
            </p:cNvSpPr>
            <p:nvPr/>
          </p:nvSpPr>
          <p:spPr bwMode="gray">
            <a:xfrm>
              <a:off x="1375" y="2833"/>
              <a:ext cx="196" cy="2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p>
              <a:r>
                <a:rPr lang="en-US" sz="2400" b="1" dirty="0">
                  <a:solidFill>
                    <a:srgbClr val="FFFFFF"/>
                  </a:solidFill>
                </a:rPr>
                <a:t>2</a:t>
              </a:r>
            </a:p>
          </p:txBody>
        </p:sp>
      </p:grpSp>
      <p:grpSp>
        <p:nvGrpSpPr>
          <p:cNvPr id="6" name="Group 17"/>
          <p:cNvGrpSpPr>
            <a:grpSpLocks/>
          </p:cNvGrpSpPr>
          <p:nvPr/>
        </p:nvGrpSpPr>
        <p:grpSpPr bwMode="auto">
          <a:xfrm>
            <a:off x="357195" y="4143927"/>
            <a:ext cx="7701938" cy="776288"/>
            <a:chOff x="1296" y="3250"/>
            <a:chExt cx="3202" cy="489"/>
          </a:xfrm>
        </p:grpSpPr>
        <p:sp>
          <p:nvSpPr>
            <p:cNvPr id="263" name="Line 18"/>
            <p:cNvSpPr>
              <a:spLocks noChangeShapeType="1"/>
            </p:cNvSpPr>
            <p:nvPr/>
          </p:nvSpPr>
          <p:spPr bwMode="gray">
            <a:xfrm>
              <a:off x="1441" y="3579"/>
              <a:ext cx="3023" cy="1"/>
            </a:xfrm>
            <a:prstGeom prst="line">
              <a:avLst/>
            </a:prstGeom>
            <a:noFill/>
            <a:ln w="25400">
              <a:solidFill>
                <a:srgbClr val="969696"/>
              </a:solidFill>
              <a:prstDash val="sysDot"/>
              <a:round/>
              <a:headEnd/>
              <a:tailEnd type="oval"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264" name="Rectangle 19"/>
            <p:cNvSpPr>
              <a:spLocks noChangeArrowheads="1"/>
            </p:cNvSpPr>
            <p:nvPr/>
          </p:nvSpPr>
          <p:spPr bwMode="gray">
            <a:xfrm rot="3419336">
              <a:off x="1229" y="3510"/>
              <a:ext cx="302" cy="156"/>
            </a:xfrm>
            <a:prstGeom prst="rect">
              <a:avLst/>
            </a:prstGeom>
            <a:gradFill rotWithShape="1">
              <a:gsLst>
                <a:gs pos="0">
                  <a:srgbClr val="FF9933"/>
                </a:gs>
                <a:gs pos="100000">
                  <a:srgbClr val="FF9933">
                    <a:gamma/>
                    <a:shade val="46275"/>
                    <a:invGamma/>
                  </a:srgb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rgbClr val="FF9933"/>
              </a:extrusionClr>
              <a:contourClr>
                <a:srgbClr val="FF9933"/>
              </a:contourClr>
            </a:sp3d>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flatTx/>
            </a:bodyPr>
            <a:lstStyle/>
            <a:p>
              <a:endParaRPr lang="ru-RU"/>
            </a:p>
          </p:txBody>
        </p:sp>
        <p:sp>
          <p:nvSpPr>
            <p:cNvPr id="265" name="Text Box 20"/>
            <p:cNvSpPr txBox="1">
              <a:spLocks noChangeArrowheads="1"/>
            </p:cNvSpPr>
            <p:nvPr/>
          </p:nvSpPr>
          <p:spPr bwMode="gray">
            <a:xfrm>
              <a:off x="1486" y="3250"/>
              <a:ext cx="3012" cy="40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p>
              <a:r>
                <a:rPr lang="ru-RU" dirty="0" smtClean="0">
                  <a:solidFill>
                    <a:srgbClr val="000000"/>
                  </a:solidFill>
                </a:rPr>
                <a:t> Это сознательный, запланированный результат деятельности, субъективный образ, модель будущего продукта деятельности </a:t>
              </a:r>
              <a:endParaRPr lang="en-US" dirty="0">
                <a:solidFill>
                  <a:srgbClr val="000000"/>
                </a:solidFill>
              </a:endParaRPr>
            </a:p>
          </p:txBody>
        </p:sp>
        <p:sp>
          <p:nvSpPr>
            <p:cNvPr id="266" name="Text Box 21"/>
            <p:cNvSpPr txBox="1">
              <a:spLocks noChangeArrowheads="1"/>
            </p:cNvSpPr>
            <p:nvPr/>
          </p:nvSpPr>
          <p:spPr bwMode="gray">
            <a:xfrm>
              <a:off x="1296" y="3410"/>
              <a:ext cx="223" cy="2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US" sz="2400" b="1" dirty="0">
                  <a:solidFill>
                    <a:srgbClr val="FFFFFF"/>
                  </a:solidFill>
                </a:rPr>
                <a:t>3</a:t>
              </a:r>
            </a:p>
          </p:txBody>
        </p:sp>
      </p:grpSp>
    </p:spTree>
    <p:extLst>
      <p:ext uri="{BB962C8B-B14F-4D97-AF65-F5344CB8AC3E}">
        <p14:creationId xmlns="" xmlns:p14="http://schemas.microsoft.com/office/powerpoint/2010/main" val="17242523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78574"/>
            <a:ext cx="9147359" cy="898895"/>
          </a:xfrm>
        </p:spPr>
        <p:txBody>
          <a:bodyPr>
            <a:normAutofit/>
          </a:bodyPr>
          <a:lstStyle/>
          <a:p>
            <a:pPr algn="ctr"/>
            <a:r>
              <a:rPr lang="ru-RU" sz="4800" b="1" dirty="0" smtClean="0">
                <a:ln/>
                <a:solidFill>
                  <a:srgbClr val="C00000"/>
                </a:solidFill>
                <a:effectLst>
                  <a:outerShdw blurRad="38100" dist="19050" dir="2700000" algn="tl" rotWithShape="0">
                    <a:schemeClr val="dk1">
                      <a:lumMod val="50000"/>
                      <a:alpha val="40000"/>
                    </a:schemeClr>
                  </a:outerShdw>
                </a:effectLst>
                <a:latin typeface="Rupster Script Free" panose="02000000000000000000" pitchFamily="2" charset="-52"/>
              </a:rPr>
              <a:t>Значение слова «Средства»</a:t>
            </a:r>
            <a:endParaRPr lang="ru-RU" sz="4800" b="1" dirty="0">
              <a:ln/>
              <a:solidFill>
                <a:srgbClr val="C00000"/>
              </a:solidFill>
              <a:effectLst>
                <a:outerShdw blurRad="38100" dist="19050" dir="2700000" algn="tl" rotWithShape="0">
                  <a:schemeClr val="dk1">
                    <a:lumMod val="50000"/>
                    <a:alpha val="40000"/>
                  </a:schemeClr>
                </a:outerShdw>
              </a:effectLst>
              <a:latin typeface="Rupster Script Free" panose="02000000000000000000" pitchFamily="2" charset="-52"/>
            </a:endParaRPr>
          </a:p>
        </p:txBody>
      </p:sp>
      <p:grpSp>
        <p:nvGrpSpPr>
          <p:cNvPr id="4" name="Group 7"/>
          <p:cNvGrpSpPr>
            <a:grpSpLocks/>
          </p:cNvGrpSpPr>
          <p:nvPr/>
        </p:nvGrpSpPr>
        <p:grpSpPr bwMode="auto">
          <a:xfrm>
            <a:off x="347846" y="1931715"/>
            <a:ext cx="8491355" cy="874713"/>
            <a:chOff x="1276" y="2262"/>
            <a:chExt cx="3188" cy="551"/>
          </a:xfrm>
        </p:grpSpPr>
        <p:sp>
          <p:nvSpPr>
            <p:cNvPr id="253" name="Line 8"/>
            <p:cNvSpPr>
              <a:spLocks noChangeShapeType="1"/>
            </p:cNvSpPr>
            <p:nvPr/>
          </p:nvSpPr>
          <p:spPr bwMode="gray">
            <a:xfrm>
              <a:off x="1440" y="2380"/>
              <a:ext cx="3024" cy="0"/>
            </a:xfrm>
            <a:prstGeom prst="line">
              <a:avLst/>
            </a:prstGeom>
            <a:noFill/>
            <a:ln w="25400">
              <a:solidFill>
                <a:srgbClr val="969696"/>
              </a:solidFill>
              <a:prstDash val="sysDot"/>
              <a:round/>
              <a:headEnd/>
              <a:tailEnd type="oval"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254" name="Rectangle 9"/>
            <p:cNvSpPr>
              <a:spLocks noChangeArrowheads="1"/>
            </p:cNvSpPr>
            <p:nvPr/>
          </p:nvSpPr>
          <p:spPr bwMode="gray">
            <a:xfrm rot="3419336">
              <a:off x="1191" y="2385"/>
              <a:ext cx="302" cy="107"/>
            </a:xfrm>
            <a:prstGeom prst="rect">
              <a:avLst/>
            </a:prstGeom>
            <a:gradFill rotWithShape="1">
              <a:gsLst>
                <a:gs pos="0">
                  <a:srgbClr val="99CC00"/>
                </a:gs>
                <a:gs pos="100000">
                  <a:srgbClr val="99CC00">
                    <a:gamma/>
                    <a:shade val="46275"/>
                    <a:invGamma/>
                  </a:srgb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rgbClr val="99CC00"/>
              </a:extrusionClr>
              <a:contourClr>
                <a:srgbClr val="99CC00"/>
              </a:contourClr>
            </a:sp3d>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flatTx/>
            </a:bodyPr>
            <a:lstStyle/>
            <a:p>
              <a:endParaRPr lang="ru-RU"/>
            </a:p>
          </p:txBody>
        </p:sp>
        <p:sp>
          <p:nvSpPr>
            <p:cNvPr id="255" name="Text Box 10"/>
            <p:cNvSpPr txBox="1">
              <a:spLocks noChangeArrowheads="1"/>
            </p:cNvSpPr>
            <p:nvPr/>
          </p:nvSpPr>
          <p:spPr bwMode="gray">
            <a:xfrm>
              <a:off x="1469" y="2406"/>
              <a:ext cx="2058" cy="40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ru-RU" dirty="0" smtClean="0">
                  <a:solidFill>
                    <a:srgbClr val="000000"/>
                  </a:solidFill>
                </a:rPr>
                <a:t>Это приёмы, способы действий, орудия,</a:t>
              </a:r>
            </a:p>
            <a:p>
              <a:r>
                <a:rPr lang="ru-RU" dirty="0" smtClean="0">
                  <a:solidFill>
                    <a:srgbClr val="000000"/>
                  </a:solidFill>
                </a:rPr>
                <a:t> приспособленные для осуществления деятельности  </a:t>
              </a:r>
              <a:endParaRPr lang="en-US" dirty="0">
                <a:solidFill>
                  <a:srgbClr val="000000"/>
                </a:solidFill>
              </a:endParaRPr>
            </a:p>
          </p:txBody>
        </p:sp>
        <p:sp>
          <p:nvSpPr>
            <p:cNvPr id="256" name="Text Box 11"/>
            <p:cNvSpPr txBox="1">
              <a:spLocks noChangeArrowheads="1"/>
            </p:cNvSpPr>
            <p:nvPr/>
          </p:nvSpPr>
          <p:spPr bwMode="gray">
            <a:xfrm>
              <a:off x="1276" y="2262"/>
              <a:ext cx="223" cy="2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US" sz="2400" b="1" dirty="0">
                  <a:solidFill>
                    <a:srgbClr val="FFFFFF"/>
                  </a:solidFill>
                </a:rPr>
                <a:t>1</a:t>
              </a:r>
            </a:p>
          </p:txBody>
        </p:sp>
      </p:grpSp>
      <p:grpSp>
        <p:nvGrpSpPr>
          <p:cNvPr id="5" name="Group 12"/>
          <p:cNvGrpSpPr>
            <a:grpSpLocks/>
          </p:cNvGrpSpPr>
          <p:nvPr/>
        </p:nvGrpSpPr>
        <p:grpSpPr bwMode="auto">
          <a:xfrm>
            <a:off x="300445" y="3019786"/>
            <a:ext cx="7652623" cy="857250"/>
            <a:chOff x="1347" y="2990"/>
            <a:chExt cx="4175" cy="540"/>
          </a:xfrm>
        </p:grpSpPr>
        <p:sp>
          <p:nvSpPr>
            <p:cNvPr id="258" name="Line 13"/>
            <p:cNvSpPr>
              <a:spLocks noChangeShapeType="1"/>
            </p:cNvSpPr>
            <p:nvPr/>
          </p:nvSpPr>
          <p:spPr bwMode="gray">
            <a:xfrm>
              <a:off x="1440" y="2990"/>
              <a:ext cx="3024" cy="0"/>
            </a:xfrm>
            <a:prstGeom prst="line">
              <a:avLst/>
            </a:prstGeom>
            <a:noFill/>
            <a:ln w="25400">
              <a:solidFill>
                <a:srgbClr val="969696"/>
              </a:solidFill>
              <a:prstDash val="sysDot"/>
              <a:round/>
              <a:headEnd/>
              <a:tailEnd type="oval"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259" name="Rectangle 14"/>
            <p:cNvSpPr>
              <a:spLocks noChangeArrowheads="1"/>
            </p:cNvSpPr>
            <p:nvPr/>
          </p:nvSpPr>
          <p:spPr bwMode="gray">
            <a:xfrm rot="3419336">
              <a:off x="1273" y="3167"/>
              <a:ext cx="302" cy="135"/>
            </a:xfrm>
            <a:prstGeom prst="rect">
              <a:avLst/>
            </a:prstGeom>
            <a:gradFill rotWithShape="1">
              <a:gsLst>
                <a:gs pos="0">
                  <a:srgbClr val="006699"/>
                </a:gs>
                <a:gs pos="100000">
                  <a:srgbClr val="006699">
                    <a:gamma/>
                    <a:shade val="46275"/>
                    <a:invGamma/>
                  </a:srgb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rgbClr val="006699"/>
              </a:extrusionClr>
              <a:contourClr>
                <a:srgbClr val="006699"/>
              </a:contourClr>
            </a:sp3d>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flatTx/>
            </a:bodyPr>
            <a:lstStyle/>
            <a:p>
              <a:endParaRPr lang="ru-RU"/>
            </a:p>
          </p:txBody>
        </p:sp>
        <p:sp>
          <p:nvSpPr>
            <p:cNvPr id="260" name="Text Box 15"/>
            <p:cNvSpPr txBox="1">
              <a:spLocks noChangeArrowheads="1"/>
            </p:cNvSpPr>
            <p:nvPr/>
          </p:nvSpPr>
          <p:spPr bwMode="gray">
            <a:xfrm>
              <a:off x="1697" y="3123"/>
              <a:ext cx="3825" cy="40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p>
              <a:r>
                <a:rPr lang="ru-RU" dirty="0" smtClean="0">
                  <a:solidFill>
                    <a:srgbClr val="000000"/>
                  </a:solidFill>
                </a:rPr>
                <a:t>Приём, способ действия для достижения чего-либо орудие, необходимое для достижения, осуществления чего-либо</a:t>
              </a:r>
              <a:endParaRPr lang="en-US" dirty="0">
                <a:solidFill>
                  <a:srgbClr val="000000"/>
                </a:solidFill>
              </a:endParaRPr>
            </a:p>
          </p:txBody>
        </p:sp>
        <p:sp>
          <p:nvSpPr>
            <p:cNvPr id="261" name="Text Box 16"/>
            <p:cNvSpPr txBox="1">
              <a:spLocks noChangeArrowheads="1"/>
            </p:cNvSpPr>
            <p:nvPr/>
          </p:nvSpPr>
          <p:spPr bwMode="gray">
            <a:xfrm>
              <a:off x="1347" y="3084"/>
              <a:ext cx="223" cy="2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US" sz="2400" b="1" dirty="0">
                  <a:solidFill>
                    <a:srgbClr val="FFFFFF"/>
                  </a:solidFill>
                </a:rPr>
                <a:t>2</a:t>
              </a:r>
            </a:p>
          </p:txBody>
        </p:sp>
      </p:grpSp>
      <p:sp>
        <p:nvSpPr>
          <p:cNvPr id="13" name="Прямоугольник 12"/>
          <p:cNvSpPr/>
          <p:nvPr/>
        </p:nvSpPr>
        <p:spPr>
          <a:xfrm>
            <a:off x="640080" y="4811264"/>
            <a:ext cx="7419703" cy="830997"/>
          </a:xfrm>
          <a:prstGeom prst="rect">
            <a:avLst/>
          </a:prstGeom>
        </p:spPr>
        <p:txBody>
          <a:bodyPr wrap="square">
            <a:spAutoFit/>
          </a:bodyPr>
          <a:lstStyle/>
          <a:p>
            <a:r>
              <a:rPr lang="ru-RU" sz="2400" dirty="0" smtClean="0">
                <a:latin typeface="Arial" pitchFamily="34" charset="0"/>
                <a:cs typeface="Arial" pitchFamily="34" charset="0"/>
              </a:rPr>
              <a:t> </a:t>
            </a:r>
          </a:p>
          <a:p>
            <a:endParaRPr lang="ru-RU" sz="2400" dirty="0" smtClean="0">
              <a:latin typeface="Arial" pitchFamily="34" charset="0"/>
              <a:cs typeface="Arial" pitchFamily="34" charset="0"/>
            </a:endParaRPr>
          </a:p>
        </p:txBody>
      </p:sp>
      <p:sp>
        <p:nvSpPr>
          <p:cNvPr id="14" name="Text Box 11"/>
          <p:cNvSpPr txBox="1">
            <a:spLocks noChangeArrowheads="1"/>
          </p:cNvSpPr>
          <p:nvPr/>
        </p:nvSpPr>
        <p:spPr bwMode="gray">
          <a:xfrm>
            <a:off x="565561" y="5807030"/>
            <a:ext cx="593968"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US" sz="2400" b="1" dirty="0">
                <a:solidFill>
                  <a:srgbClr val="FFFFFF"/>
                </a:solidFill>
              </a:rPr>
              <a:t>1</a:t>
            </a:r>
          </a:p>
        </p:txBody>
      </p:sp>
    </p:spTree>
    <p:extLst>
      <p:ext uri="{BB962C8B-B14F-4D97-AF65-F5344CB8AC3E}">
        <p14:creationId xmlns="" xmlns:p14="http://schemas.microsoft.com/office/powerpoint/2010/main" val="17242523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Примерные темы итогового сочинения</a:t>
            </a:r>
            <a:br>
              <a:rPr lang="ru-RU" b="1" dirty="0"/>
            </a:br>
            <a:endParaRPr lang="ru-RU" dirty="0"/>
          </a:p>
        </p:txBody>
      </p:sp>
      <p:sp>
        <p:nvSpPr>
          <p:cNvPr id="3" name="Объект 2"/>
          <p:cNvSpPr>
            <a:spLocks noGrp="1"/>
          </p:cNvSpPr>
          <p:nvPr>
            <p:ph idx="1"/>
          </p:nvPr>
        </p:nvSpPr>
        <p:spPr/>
        <p:txBody>
          <a:bodyPr>
            <a:normAutofit/>
          </a:bodyPr>
          <a:lstStyle/>
          <a:p>
            <a:pPr marL="514350" indent="-514350">
              <a:lnSpc>
                <a:spcPct val="100000"/>
              </a:lnSpc>
              <a:buFont typeface="+mj-lt"/>
              <a:buAutoNum type="arabicPeriod"/>
            </a:pPr>
            <a:r>
              <a:rPr lang="ru-RU" sz="2000" dirty="0"/>
              <a:t>Можно ли утверждать, что на войне все средства хороши</a:t>
            </a:r>
            <a:r>
              <a:rPr lang="ru-RU" sz="2000" dirty="0" smtClean="0"/>
              <a:t>?</a:t>
            </a:r>
            <a:endParaRPr lang="ru-RU" sz="2800" dirty="0"/>
          </a:p>
          <a:p>
            <a:pPr marL="514350" indent="-514350">
              <a:lnSpc>
                <a:spcPct val="100000"/>
              </a:lnSpc>
              <a:buFont typeface="+mj-lt"/>
              <a:buAutoNum type="arabicPeriod"/>
            </a:pPr>
            <a:r>
              <a:rPr lang="ru-RU" sz="2000" dirty="0"/>
              <a:t>Оправдывает ли цель средства</a:t>
            </a:r>
            <a:r>
              <a:rPr lang="ru-RU" sz="2000" dirty="0" smtClean="0"/>
              <a:t>?</a:t>
            </a:r>
          </a:p>
          <a:p>
            <a:pPr marL="514350" indent="-514350">
              <a:lnSpc>
                <a:spcPct val="100000"/>
              </a:lnSpc>
              <a:buFont typeface="+mj-lt"/>
              <a:buAutoNum type="arabicPeriod"/>
            </a:pPr>
            <a:r>
              <a:rPr lang="ru-RU" sz="2000" dirty="0"/>
              <a:t>Как вы понимаете поговорку: «Овчинка выделки не стоит</a:t>
            </a:r>
            <a:r>
              <a:rPr lang="ru-RU" sz="2000" dirty="0" smtClean="0"/>
              <a:t>»?</a:t>
            </a:r>
          </a:p>
          <a:p>
            <a:pPr marL="514350" indent="-514350">
              <a:lnSpc>
                <a:spcPct val="100000"/>
              </a:lnSpc>
              <a:buFont typeface="+mj-lt"/>
              <a:buAutoNum type="arabicPeriod"/>
            </a:pPr>
            <a:r>
              <a:rPr lang="ru-RU" sz="2000" dirty="0"/>
              <a:t>Почему важно иметь цель в жизни</a:t>
            </a:r>
            <a:r>
              <a:rPr lang="ru-RU" sz="2000" dirty="0" smtClean="0"/>
              <a:t>?</a:t>
            </a:r>
          </a:p>
          <a:p>
            <a:pPr marL="514350" indent="-514350">
              <a:lnSpc>
                <a:spcPct val="100000"/>
              </a:lnSpc>
              <a:buFont typeface="+mj-lt"/>
              <a:buAutoNum type="arabicPeriod"/>
            </a:pPr>
            <a:r>
              <a:rPr lang="ru-RU" sz="2000" dirty="0"/>
              <a:t>Достижение какой цели приносит удовлетворение</a:t>
            </a:r>
            <a:r>
              <a:rPr lang="ru-RU" sz="2000" dirty="0" smtClean="0"/>
              <a:t>?</a:t>
            </a:r>
            <a:endParaRPr lang="ru-RU" sz="2000" dirty="0"/>
          </a:p>
          <a:p>
            <a:pPr marL="514350" indent="-514350">
              <a:lnSpc>
                <a:spcPct val="100000"/>
              </a:lnSpc>
              <a:buFont typeface="+mj-lt"/>
              <a:buAutoNum type="arabicPeriod"/>
            </a:pPr>
            <a:r>
              <a:rPr lang="ru-RU" sz="2000" dirty="0"/>
              <a:t>Подтвердите или опровергните высказывание А. </a:t>
            </a:r>
            <a:r>
              <a:rPr lang="ru-RU" sz="2000" dirty="0" err="1"/>
              <a:t>Энштейна</a:t>
            </a:r>
            <a:r>
              <a:rPr lang="ru-RU" sz="2000" dirty="0"/>
              <a:t>: «Если вы хотите вести счастливую жизнь, вы должны быть привязаны к цели, а не к людям или к вещам</a:t>
            </a:r>
            <a:r>
              <a:rPr lang="ru-RU" sz="2000" dirty="0" smtClean="0"/>
              <a:t>»?</a:t>
            </a:r>
            <a:endParaRPr lang="ru-RU" sz="2000" dirty="0"/>
          </a:p>
          <a:p>
            <a:pPr marL="514350" indent="-514350">
              <a:lnSpc>
                <a:spcPct val="100000"/>
              </a:lnSpc>
              <a:buFont typeface="+mj-lt"/>
              <a:buAutoNum type="arabicPeriod"/>
            </a:pPr>
            <a:r>
              <a:rPr lang="ru-RU" sz="2000" dirty="0"/>
              <a:t>Можно ли добиться цели, если преграды кажутся непреодолимыми</a:t>
            </a:r>
            <a:r>
              <a:rPr lang="ru-RU" sz="2000" dirty="0" smtClean="0"/>
              <a:t>?</a:t>
            </a:r>
          </a:p>
          <a:p>
            <a:pPr marL="0" indent="0">
              <a:lnSpc>
                <a:spcPct val="100000"/>
              </a:lnSpc>
              <a:buNone/>
            </a:pPr>
            <a:r>
              <a:rPr lang="en-US" sz="2000" dirty="0">
                <a:hlinkClick r:id="rId2"/>
              </a:rPr>
              <a:t>http://rustutors.ru/temi-spiski-celi.html</a:t>
            </a:r>
            <a:endParaRPr lang="ru-RU" sz="2000" dirty="0"/>
          </a:p>
        </p:txBody>
      </p:sp>
    </p:spTree>
    <p:extLst>
      <p:ext uri="{BB962C8B-B14F-4D97-AF65-F5344CB8AC3E}">
        <p14:creationId xmlns="" xmlns:p14="http://schemas.microsoft.com/office/powerpoint/2010/main" val="20665183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1229" y="252450"/>
            <a:ext cx="8639503" cy="898895"/>
          </a:xfrm>
        </p:spPr>
        <p:txBody>
          <a:bodyPr>
            <a:normAutofit fontScale="90000"/>
          </a:bodyPr>
          <a:lstStyle/>
          <a:p>
            <a:pPr algn="ctr"/>
            <a:r>
              <a:rPr lang="ru-RU" sz="4800" b="1" dirty="0" smtClean="0">
                <a:ln/>
                <a:solidFill>
                  <a:srgbClr val="C00000"/>
                </a:solidFill>
                <a:effectLst>
                  <a:outerShdw blurRad="38100" dist="19050" dir="2700000" algn="tl" rotWithShape="0">
                    <a:schemeClr val="dk1">
                      <a:lumMod val="50000"/>
                      <a:alpha val="40000"/>
                    </a:schemeClr>
                  </a:outerShdw>
                </a:effectLst>
                <a:latin typeface="Rupster Script Free" panose="02000000000000000000" pitchFamily="2" charset="-52"/>
              </a:rPr>
              <a:t>Высказывания известных людей о цели и средствах </a:t>
            </a:r>
            <a:endParaRPr lang="ru-RU" sz="4800" b="1" dirty="0">
              <a:ln/>
              <a:solidFill>
                <a:srgbClr val="C00000"/>
              </a:solidFill>
              <a:effectLst>
                <a:outerShdw blurRad="38100" dist="19050" dir="2700000" algn="tl" rotWithShape="0">
                  <a:schemeClr val="dk1">
                    <a:lumMod val="50000"/>
                    <a:alpha val="40000"/>
                  </a:schemeClr>
                </a:outerShdw>
              </a:effectLst>
              <a:latin typeface="Rupster Script Free" panose="02000000000000000000" pitchFamily="2" charset="-52"/>
            </a:endParaRPr>
          </a:p>
        </p:txBody>
      </p:sp>
      <p:grpSp>
        <p:nvGrpSpPr>
          <p:cNvPr id="3" name="Group 2"/>
          <p:cNvGrpSpPr>
            <a:grpSpLocks/>
          </p:cNvGrpSpPr>
          <p:nvPr/>
        </p:nvGrpSpPr>
        <p:grpSpPr bwMode="auto">
          <a:xfrm>
            <a:off x="0" y="4708063"/>
            <a:ext cx="7684310" cy="577850"/>
            <a:chOff x="1264" y="1442"/>
            <a:chExt cx="3200" cy="364"/>
          </a:xfrm>
        </p:grpSpPr>
        <p:sp>
          <p:nvSpPr>
            <p:cNvPr id="248" name="Line 3"/>
            <p:cNvSpPr>
              <a:spLocks noChangeShapeType="1"/>
            </p:cNvSpPr>
            <p:nvPr/>
          </p:nvSpPr>
          <p:spPr bwMode="gray">
            <a:xfrm>
              <a:off x="1440" y="1790"/>
              <a:ext cx="3024" cy="0"/>
            </a:xfrm>
            <a:prstGeom prst="line">
              <a:avLst/>
            </a:prstGeom>
            <a:noFill/>
            <a:ln w="25400">
              <a:solidFill>
                <a:srgbClr val="969696"/>
              </a:solidFill>
              <a:prstDash val="sysDot"/>
              <a:round/>
              <a:headEnd/>
              <a:tailEnd type="oval"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249" name="Rectangle 4"/>
            <p:cNvSpPr>
              <a:spLocks noChangeArrowheads="1"/>
            </p:cNvSpPr>
            <p:nvPr/>
          </p:nvSpPr>
          <p:spPr bwMode="gray">
            <a:xfrm rot="3419336">
              <a:off x="1179" y="1589"/>
              <a:ext cx="302" cy="131"/>
            </a:xfrm>
            <a:prstGeom prst="rect">
              <a:avLst/>
            </a:prstGeom>
            <a:gradFill rotWithShape="1">
              <a:gsLst>
                <a:gs pos="0">
                  <a:srgbClr val="FF7C80"/>
                </a:gs>
                <a:gs pos="100000">
                  <a:srgbClr val="FF7C80">
                    <a:gamma/>
                    <a:shade val="46275"/>
                    <a:invGamma/>
                  </a:srgb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rgbClr val="FF7C80"/>
              </a:extrusionClr>
              <a:contourClr>
                <a:srgbClr val="FF7C80"/>
              </a:contourClr>
            </a:sp3d>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flatTx/>
            </a:bodyPr>
            <a:lstStyle/>
            <a:p>
              <a:endParaRPr lang="ru-RU"/>
            </a:p>
          </p:txBody>
        </p:sp>
        <p:sp>
          <p:nvSpPr>
            <p:cNvPr id="250" name="Text Box 5"/>
            <p:cNvSpPr txBox="1">
              <a:spLocks noChangeArrowheads="1"/>
            </p:cNvSpPr>
            <p:nvPr/>
          </p:nvSpPr>
          <p:spPr bwMode="gray">
            <a:xfrm>
              <a:off x="1779" y="1442"/>
              <a:ext cx="77" cy="29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l"/>
              <a:endParaRPr lang="en-US" sz="2400" dirty="0">
                <a:solidFill>
                  <a:srgbClr val="000000"/>
                </a:solidFill>
              </a:endParaRPr>
            </a:p>
          </p:txBody>
        </p:sp>
        <p:sp>
          <p:nvSpPr>
            <p:cNvPr id="251" name="Text Box 6"/>
            <p:cNvSpPr txBox="1">
              <a:spLocks noChangeArrowheads="1"/>
            </p:cNvSpPr>
            <p:nvPr/>
          </p:nvSpPr>
          <p:spPr bwMode="gray">
            <a:xfrm>
              <a:off x="1296" y="1454"/>
              <a:ext cx="223" cy="2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US" sz="2400" b="1" dirty="0">
                  <a:solidFill>
                    <a:srgbClr val="FFFFFF"/>
                  </a:solidFill>
                </a:rPr>
                <a:t>4</a:t>
              </a:r>
            </a:p>
          </p:txBody>
        </p:sp>
      </p:grpSp>
      <p:grpSp>
        <p:nvGrpSpPr>
          <p:cNvPr id="4" name="Group 7"/>
          <p:cNvGrpSpPr>
            <a:grpSpLocks/>
          </p:cNvGrpSpPr>
          <p:nvPr/>
        </p:nvGrpSpPr>
        <p:grpSpPr bwMode="auto">
          <a:xfrm>
            <a:off x="0" y="1299350"/>
            <a:ext cx="5704809" cy="874713"/>
            <a:chOff x="1267" y="2130"/>
            <a:chExt cx="6681" cy="551"/>
          </a:xfrm>
        </p:grpSpPr>
        <p:sp>
          <p:nvSpPr>
            <p:cNvPr id="253" name="Line 8"/>
            <p:cNvSpPr>
              <a:spLocks noChangeShapeType="1"/>
            </p:cNvSpPr>
            <p:nvPr/>
          </p:nvSpPr>
          <p:spPr bwMode="gray">
            <a:xfrm>
              <a:off x="1440" y="2380"/>
              <a:ext cx="3024" cy="0"/>
            </a:xfrm>
            <a:prstGeom prst="line">
              <a:avLst/>
            </a:prstGeom>
            <a:noFill/>
            <a:ln w="25400">
              <a:solidFill>
                <a:srgbClr val="969696"/>
              </a:solidFill>
              <a:prstDash val="sysDot"/>
              <a:round/>
              <a:headEnd/>
              <a:tailEnd type="oval"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254" name="Rectangle 9"/>
            <p:cNvSpPr>
              <a:spLocks noChangeArrowheads="1"/>
            </p:cNvSpPr>
            <p:nvPr/>
          </p:nvSpPr>
          <p:spPr bwMode="gray">
            <a:xfrm rot="3419336">
              <a:off x="1166" y="2235"/>
              <a:ext cx="302" cy="100"/>
            </a:xfrm>
            <a:prstGeom prst="rect">
              <a:avLst/>
            </a:prstGeom>
            <a:gradFill rotWithShape="1">
              <a:gsLst>
                <a:gs pos="0">
                  <a:srgbClr val="99CC00"/>
                </a:gs>
                <a:gs pos="100000">
                  <a:srgbClr val="99CC00">
                    <a:gamma/>
                    <a:shade val="46275"/>
                    <a:invGamma/>
                  </a:srgb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rgbClr val="99CC00"/>
              </a:extrusionClr>
              <a:contourClr>
                <a:srgbClr val="99CC00"/>
              </a:contourClr>
            </a:sp3d>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flatTx/>
            </a:bodyPr>
            <a:lstStyle/>
            <a:p>
              <a:endParaRPr lang="ru-RU"/>
            </a:p>
          </p:txBody>
        </p:sp>
        <p:sp>
          <p:nvSpPr>
            <p:cNvPr id="255" name="Text Box 10"/>
            <p:cNvSpPr txBox="1">
              <a:spLocks noChangeArrowheads="1"/>
            </p:cNvSpPr>
            <p:nvPr/>
          </p:nvSpPr>
          <p:spPr bwMode="gray">
            <a:xfrm>
              <a:off x="2048" y="2138"/>
              <a:ext cx="5900" cy="54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r"/>
              <a:r>
                <a:rPr lang="ru-RU" dirty="0"/>
                <a:t>Кто не знает, куда идет, вероятно, придет не туда</a:t>
              </a:r>
              <a:r>
                <a:rPr lang="ru-RU" sz="2400" dirty="0"/>
                <a:t/>
              </a:r>
              <a:br>
                <a:rPr lang="ru-RU" sz="2400" dirty="0"/>
              </a:br>
              <a:r>
                <a:rPr lang="ru-RU" sz="1400" dirty="0" smtClean="0">
                  <a:latin typeface="Arial" pitchFamily="34" charset="0"/>
                  <a:cs typeface="Arial" pitchFamily="34" charset="0"/>
                </a:rPr>
                <a:t>(</a:t>
              </a:r>
              <a:r>
                <a:rPr lang="ru-RU" dirty="0"/>
                <a:t>Лоренс Питер</a:t>
              </a:r>
              <a:r>
                <a:rPr lang="ru-RU" dirty="0" smtClean="0"/>
                <a:t>.)</a:t>
              </a:r>
              <a:r>
                <a:rPr lang="ru-RU" sz="1400" dirty="0"/>
                <a:t/>
              </a:r>
              <a:br>
                <a:rPr lang="ru-RU" sz="1400" dirty="0"/>
              </a:br>
              <a:endParaRPr lang="ru-RU" sz="1400" dirty="0" smtClean="0">
                <a:latin typeface="Arial" pitchFamily="34" charset="0"/>
                <a:cs typeface="Arial" pitchFamily="34" charset="0"/>
              </a:endParaRPr>
            </a:p>
          </p:txBody>
        </p:sp>
        <p:sp>
          <p:nvSpPr>
            <p:cNvPr id="256" name="Text Box 11"/>
            <p:cNvSpPr txBox="1">
              <a:spLocks noChangeArrowheads="1"/>
            </p:cNvSpPr>
            <p:nvPr/>
          </p:nvSpPr>
          <p:spPr bwMode="gray">
            <a:xfrm>
              <a:off x="1272" y="2130"/>
              <a:ext cx="122" cy="2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p>
              <a:r>
                <a:rPr lang="en-US" sz="2400" b="1" dirty="0">
                  <a:solidFill>
                    <a:srgbClr val="FFFFFF"/>
                  </a:solidFill>
                </a:rPr>
                <a:t>1</a:t>
              </a:r>
            </a:p>
          </p:txBody>
        </p:sp>
      </p:grpSp>
      <p:grpSp>
        <p:nvGrpSpPr>
          <p:cNvPr id="5" name="Group 12"/>
          <p:cNvGrpSpPr>
            <a:grpSpLocks/>
          </p:cNvGrpSpPr>
          <p:nvPr/>
        </p:nvGrpSpPr>
        <p:grpSpPr bwMode="auto">
          <a:xfrm>
            <a:off x="-103164" y="2390524"/>
            <a:ext cx="8842377" cy="739775"/>
            <a:chOff x="1294" y="2654"/>
            <a:chExt cx="5570" cy="466"/>
          </a:xfrm>
        </p:grpSpPr>
        <p:sp>
          <p:nvSpPr>
            <p:cNvPr id="258" name="Line 13"/>
            <p:cNvSpPr>
              <a:spLocks noChangeShapeType="1"/>
            </p:cNvSpPr>
            <p:nvPr/>
          </p:nvSpPr>
          <p:spPr bwMode="gray">
            <a:xfrm>
              <a:off x="1440" y="2990"/>
              <a:ext cx="3024" cy="0"/>
            </a:xfrm>
            <a:prstGeom prst="line">
              <a:avLst/>
            </a:prstGeom>
            <a:noFill/>
            <a:ln w="25400">
              <a:solidFill>
                <a:srgbClr val="969696"/>
              </a:solidFill>
              <a:prstDash val="sysDot"/>
              <a:round/>
              <a:headEnd/>
              <a:tailEnd type="oval"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259" name="Rectangle 14"/>
            <p:cNvSpPr>
              <a:spLocks noChangeArrowheads="1"/>
            </p:cNvSpPr>
            <p:nvPr/>
          </p:nvSpPr>
          <p:spPr bwMode="gray">
            <a:xfrm rot="3419336">
              <a:off x="1227" y="2729"/>
              <a:ext cx="302" cy="168"/>
            </a:xfrm>
            <a:prstGeom prst="rect">
              <a:avLst/>
            </a:prstGeom>
            <a:gradFill rotWithShape="1">
              <a:gsLst>
                <a:gs pos="0">
                  <a:srgbClr val="006699"/>
                </a:gs>
                <a:gs pos="100000">
                  <a:srgbClr val="006699">
                    <a:gamma/>
                    <a:shade val="46275"/>
                    <a:invGamma/>
                  </a:srgb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rgbClr val="006699"/>
              </a:extrusionClr>
              <a:contourClr>
                <a:srgbClr val="006699"/>
              </a:contourClr>
            </a:sp3d>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flatTx/>
            </a:bodyPr>
            <a:lstStyle/>
            <a:p>
              <a:endParaRPr lang="ru-RU"/>
            </a:p>
          </p:txBody>
        </p:sp>
        <p:sp>
          <p:nvSpPr>
            <p:cNvPr id="260" name="Text Box 15"/>
            <p:cNvSpPr txBox="1">
              <a:spLocks noChangeArrowheads="1"/>
            </p:cNvSpPr>
            <p:nvPr/>
          </p:nvSpPr>
          <p:spPr bwMode="gray">
            <a:xfrm>
              <a:off x="1630" y="2655"/>
              <a:ext cx="5234" cy="4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r"/>
              <a:r>
                <a:rPr lang="ru-RU" dirty="0"/>
                <a:t>Лучше достичь маленькой цели правыми средствами, чем большой – неправыми.</a:t>
              </a:r>
              <a:r>
                <a:rPr lang="ru-RU" sz="2400" dirty="0"/>
                <a:t/>
              </a:r>
              <a:br>
                <a:rPr lang="ru-RU" sz="2400" dirty="0"/>
              </a:br>
              <a:r>
                <a:rPr lang="ru-RU" sz="2400" dirty="0" smtClean="0"/>
                <a:t>(</a:t>
              </a:r>
              <a:r>
                <a:rPr lang="ru-RU" i="1" dirty="0" err="1" smtClean="0"/>
                <a:t>Бауржан</a:t>
              </a:r>
              <a:r>
                <a:rPr lang="ru-RU" i="1" dirty="0" smtClean="0"/>
                <a:t> </a:t>
              </a:r>
              <a:r>
                <a:rPr lang="ru-RU" i="1" dirty="0" err="1" smtClean="0"/>
                <a:t>Тойшибеков</a:t>
              </a:r>
              <a:r>
                <a:rPr lang="ru-RU" i="1" dirty="0" smtClean="0"/>
                <a:t>)</a:t>
              </a:r>
              <a:endParaRPr lang="ru-RU" sz="2400" dirty="0" smtClean="0">
                <a:latin typeface="Arial" pitchFamily="34" charset="0"/>
                <a:cs typeface="Arial" pitchFamily="34" charset="0"/>
              </a:endParaRPr>
            </a:p>
          </p:txBody>
        </p:sp>
        <p:sp>
          <p:nvSpPr>
            <p:cNvPr id="261" name="Text Box 16"/>
            <p:cNvSpPr txBox="1">
              <a:spLocks noChangeArrowheads="1"/>
            </p:cNvSpPr>
            <p:nvPr/>
          </p:nvSpPr>
          <p:spPr bwMode="gray">
            <a:xfrm>
              <a:off x="1296" y="2654"/>
              <a:ext cx="223" cy="2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US" sz="2400" b="1" dirty="0">
                  <a:solidFill>
                    <a:srgbClr val="FFFFFF"/>
                  </a:solidFill>
                </a:rPr>
                <a:t>2</a:t>
              </a:r>
            </a:p>
          </p:txBody>
        </p:sp>
      </p:grpSp>
      <p:grpSp>
        <p:nvGrpSpPr>
          <p:cNvPr id="6" name="Group 17"/>
          <p:cNvGrpSpPr>
            <a:grpSpLocks/>
          </p:cNvGrpSpPr>
          <p:nvPr/>
        </p:nvGrpSpPr>
        <p:grpSpPr bwMode="auto">
          <a:xfrm>
            <a:off x="0" y="3753649"/>
            <a:ext cx="7722092" cy="533400"/>
            <a:chOff x="1283" y="3244"/>
            <a:chExt cx="3181" cy="336"/>
          </a:xfrm>
        </p:grpSpPr>
        <p:sp>
          <p:nvSpPr>
            <p:cNvPr id="263" name="Line 18"/>
            <p:cNvSpPr>
              <a:spLocks noChangeShapeType="1"/>
            </p:cNvSpPr>
            <p:nvPr/>
          </p:nvSpPr>
          <p:spPr bwMode="gray">
            <a:xfrm>
              <a:off x="1441" y="3579"/>
              <a:ext cx="3023" cy="1"/>
            </a:xfrm>
            <a:prstGeom prst="line">
              <a:avLst/>
            </a:prstGeom>
            <a:noFill/>
            <a:ln w="25400">
              <a:solidFill>
                <a:srgbClr val="969696"/>
              </a:solidFill>
              <a:prstDash val="sysDot"/>
              <a:round/>
              <a:headEnd/>
              <a:tailEnd type="oval"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264" name="Rectangle 19"/>
            <p:cNvSpPr>
              <a:spLocks noChangeArrowheads="1"/>
            </p:cNvSpPr>
            <p:nvPr/>
          </p:nvSpPr>
          <p:spPr bwMode="gray">
            <a:xfrm rot="3419336">
              <a:off x="1202" y="3349"/>
              <a:ext cx="302" cy="140"/>
            </a:xfrm>
            <a:prstGeom prst="rect">
              <a:avLst/>
            </a:prstGeom>
            <a:gradFill rotWithShape="1">
              <a:gsLst>
                <a:gs pos="0">
                  <a:srgbClr val="FF9933"/>
                </a:gs>
                <a:gs pos="100000">
                  <a:srgbClr val="FF9933">
                    <a:gamma/>
                    <a:shade val="46275"/>
                    <a:invGamma/>
                  </a:srgb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rgbClr val="FF9933"/>
              </a:extrusionClr>
              <a:contourClr>
                <a:srgbClr val="FF9933"/>
              </a:contourClr>
            </a:sp3d>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flatTx/>
            </a:bodyPr>
            <a:lstStyle/>
            <a:p>
              <a:endParaRPr lang="ru-RU"/>
            </a:p>
          </p:txBody>
        </p:sp>
        <p:sp>
          <p:nvSpPr>
            <p:cNvPr id="265" name="Text Box 20"/>
            <p:cNvSpPr txBox="1">
              <a:spLocks noChangeArrowheads="1"/>
            </p:cNvSpPr>
            <p:nvPr/>
          </p:nvSpPr>
          <p:spPr bwMode="gray">
            <a:xfrm>
              <a:off x="1645" y="3272"/>
              <a:ext cx="2147" cy="2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p>
              <a:pPr algn="l"/>
              <a:endParaRPr lang="en-US" sz="2400" dirty="0">
                <a:solidFill>
                  <a:srgbClr val="000000"/>
                </a:solidFill>
              </a:endParaRPr>
            </a:p>
          </p:txBody>
        </p:sp>
        <p:sp>
          <p:nvSpPr>
            <p:cNvPr id="266" name="Text Box 21"/>
            <p:cNvSpPr txBox="1">
              <a:spLocks noChangeArrowheads="1"/>
            </p:cNvSpPr>
            <p:nvPr/>
          </p:nvSpPr>
          <p:spPr bwMode="gray">
            <a:xfrm>
              <a:off x="1296" y="3244"/>
              <a:ext cx="223" cy="2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US" sz="2400" b="1" dirty="0">
                  <a:solidFill>
                    <a:srgbClr val="FFFFFF"/>
                  </a:solidFill>
                </a:rPr>
                <a:t>3</a:t>
              </a:r>
            </a:p>
          </p:txBody>
        </p:sp>
      </p:grpSp>
      <p:sp>
        <p:nvSpPr>
          <p:cNvPr id="23" name="Прямоугольник 22"/>
          <p:cNvSpPr/>
          <p:nvPr/>
        </p:nvSpPr>
        <p:spPr>
          <a:xfrm>
            <a:off x="482943" y="3710569"/>
            <a:ext cx="7328263" cy="738664"/>
          </a:xfrm>
          <a:prstGeom prst="rect">
            <a:avLst/>
          </a:prstGeom>
        </p:spPr>
        <p:txBody>
          <a:bodyPr wrap="square">
            <a:spAutoFit/>
          </a:bodyPr>
          <a:lstStyle/>
          <a:p>
            <a:r>
              <a:rPr lang="ru-RU" dirty="0"/>
              <a:t>Хоть раз бы начать с того, чтобы средства оправдывали цели!</a:t>
            </a:r>
            <a:r>
              <a:rPr lang="ru-RU" sz="2400" dirty="0"/>
              <a:t/>
            </a:r>
            <a:br>
              <a:rPr lang="ru-RU" sz="2400" dirty="0"/>
            </a:br>
            <a:r>
              <a:rPr lang="ru-RU" sz="2400" dirty="0" smtClean="0"/>
              <a:t>                                                                         (</a:t>
            </a:r>
            <a:r>
              <a:rPr lang="ru-RU" i="1" dirty="0" err="1" smtClean="0"/>
              <a:t>Кароль</a:t>
            </a:r>
            <a:r>
              <a:rPr lang="ru-RU" i="1" dirty="0" smtClean="0"/>
              <a:t> </a:t>
            </a:r>
            <a:r>
              <a:rPr lang="ru-RU" i="1" dirty="0" err="1" smtClean="0"/>
              <a:t>Ижиковский</a:t>
            </a:r>
            <a:r>
              <a:rPr lang="ru-RU" i="1" dirty="0"/>
              <a:t>)</a:t>
            </a:r>
            <a:endParaRPr lang="ru-RU" altLang="ru-RU" sz="2400" dirty="0" smtClean="0">
              <a:latin typeface="Arial" pitchFamily="34" charset="0"/>
              <a:cs typeface="Arial" pitchFamily="34" charset="0"/>
            </a:endParaRPr>
          </a:p>
        </p:txBody>
      </p:sp>
      <p:sp>
        <p:nvSpPr>
          <p:cNvPr id="24" name="Прямоугольник 23"/>
          <p:cNvSpPr/>
          <p:nvPr/>
        </p:nvSpPr>
        <p:spPr>
          <a:xfrm>
            <a:off x="598587" y="4562381"/>
            <a:ext cx="6884126" cy="923330"/>
          </a:xfrm>
          <a:prstGeom prst="rect">
            <a:avLst/>
          </a:prstGeom>
        </p:spPr>
        <p:txBody>
          <a:bodyPr wrap="square">
            <a:spAutoFit/>
          </a:bodyPr>
          <a:lstStyle/>
          <a:p>
            <a:pPr>
              <a:lnSpc>
                <a:spcPct val="90000"/>
              </a:lnSpc>
            </a:pPr>
            <a:r>
              <a:rPr lang="ru-RU" dirty="0"/>
              <a:t>Была бы цель поставлена - а цепочка проб и ошибок сама приведет к желаемому результату...</a:t>
            </a:r>
            <a:r>
              <a:rPr lang="ru-RU" sz="2400" dirty="0"/>
              <a:t/>
            </a:r>
            <a:br>
              <a:rPr lang="ru-RU" sz="2400" dirty="0"/>
            </a:br>
            <a:r>
              <a:rPr lang="ru-RU" sz="2400" dirty="0" smtClean="0"/>
              <a:t>                                                                      (</a:t>
            </a:r>
            <a:r>
              <a:rPr lang="ru-RU" i="1" dirty="0" smtClean="0"/>
              <a:t>Харуки Мураками)</a:t>
            </a:r>
            <a:endParaRPr lang="ru-RU" altLang="ru-RU" sz="2400" dirty="0" smtClean="0">
              <a:latin typeface="Arial" pitchFamily="34" charset="0"/>
              <a:cs typeface="Arial" pitchFamily="34" charset="0"/>
            </a:endParaRPr>
          </a:p>
        </p:txBody>
      </p:sp>
      <p:sp>
        <p:nvSpPr>
          <p:cNvPr id="25" name="Прямоугольник 24"/>
          <p:cNvSpPr/>
          <p:nvPr/>
        </p:nvSpPr>
        <p:spPr>
          <a:xfrm>
            <a:off x="574765" y="5488467"/>
            <a:ext cx="7471955" cy="738664"/>
          </a:xfrm>
          <a:prstGeom prst="rect">
            <a:avLst/>
          </a:prstGeom>
        </p:spPr>
        <p:txBody>
          <a:bodyPr wrap="square">
            <a:spAutoFit/>
          </a:bodyPr>
          <a:lstStyle/>
          <a:p>
            <a:r>
              <a:rPr lang="ru-RU" dirty="0"/>
              <a:t>Достигнув цели, замечаешь, что ты — средство.</a:t>
            </a:r>
            <a:r>
              <a:rPr lang="ru-RU" sz="2400" dirty="0"/>
              <a:t/>
            </a:r>
            <a:br>
              <a:rPr lang="ru-RU" sz="2400" dirty="0"/>
            </a:br>
            <a:r>
              <a:rPr lang="ru-RU" sz="2400" dirty="0" smtClean="0"/>
              <a:t>                                                                        (</a:t>
            </a:r>
            <a:r>
              <a:rPr lang="ru-RU" i="1" dirty="0" smtClean="0"/>
              <a:t>Геннадий Малкин)</a:t>
            </a:r>
            <a:endParaRPr lang="ru-RU" sz="2400" dirty="0">
              <a:latin typeface="Arial" pitchFamily="34" charset="0"/>
              <a:cs typeface="Arial" pitchFamily="34" charset="0"/>
            </a:endParaRPr>
          </a:p>
        </p:txBody>
      </p:sp>
      <p:sp>
        <p:nvSpPr>
          <p:cNvPr id="26" name="Rectangle 9"/>
          <p:cNvSpPr>
            <a:spLocks noChangeArrowheads="1"/>
          </p:cNvSpPr>
          <p:nvPr/>
        </p:nvSpPr>
        <p:spPr bwMode="gray">
          <a:xfrm rot="3419336">
            <a:off x="-5578" y="5828015"/>
            <a:ext cx="479425" cy="246943"/>
          </a:xfrm>
          <a:prstGeom prst="rect">
            <a:avLst/>
          </a:prstGeom>
          <a:gradFill rotWithShape="1">
            <a:gsLst>
              <a:gs pos="0">
                <a:srgbClr val="99CC00"/>
              </a:gs>
              <a:gs pos="100000">
                <a:srgbClr val="99CC00">
                  <a:gamma/>
                  <a:shade val="46275"/>
                  <a:invGamma/>
                </a:srgb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rgbClr val="99CC00"/>
            </a:extrusionClr>
            <a:contourClr>
              <a:srgbClr val="99CC00"/>
            </a:contourClr>
          </a:sp3d>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flatTx/>
          </a:bodyPr>
          <a:lstStyle/>
          <a:p>
            <a:endParaRPr lang="ru-RU"/>
          </a:p>
        </p:txBody>
      </p:sp>
      <p:sp>
        <p:nvSpPr>
          <p:cNvPr id="27" name="Text Box 11"/>
          <p:cNvSpPr txBox="1">
            <a:spLocks noChangeArrowheads="1"/>
          </p:cNvSpPr>
          <p:nvPr/>
        </p:nvSpPr>
        <p:spPr bwMode="gray">
          <a:xfrm>
            <a:off x="221982" y="5697180"/>
            <a:ext cx="235217"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p>
            <a:r>
              <a:rPr lang="ru-RU" sz="2400" b="1" dirty="0" smtClean="0">
                <a:solidFill>
                  <a:srgbClr val="FFFFFF"/>
                </a:solidFill>
              </a:rPr>
              <a:t>5</a:t>
            </a:r>
            <a:endParaRPr lang="en-US" sz="2400" b="1" dirty="0">
              <a:solidFill>
                <a:srgbClr val="FFFFFF"/>
              </a:solidFill>
            </a:endParaRPr>
          </a:p>
        </p:txBody>
      </p:sp>
    </p:spTree>
    <p:extLst>
      <p:ext uri="{BB962C8B-B14F-4D97-AF65-F5344CB8AC3E}">
        <p14:creationId xmlns="" xmlns:p14="http://schemas.microsoft.com/office/powerpoint/2010/main" val="17242523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7359" cy="898895"/>
          </a:xfrm>
        </p:spPr>
        <p:txBody>
          <a:bodyPr>
            <a:normAutofit/>
          </a:bodyPr>
          <a:lstStyle/>
          <a:p>
            <a:pPr algn="ctr"/>
            <a:r>
              <a:rPr lang="ru-RU" sz="4800" b="1" dirty="0" smtClean="0">
                <a:ln/>
                <a:solidFill>
                  <a:srgbClr val="C00000"/>
                </a:solidFill>
                <a:effectLst>
                  <a:outerShdw blurRad="38100" dist="19050" dir="2700000" algn="tl" rotWithShape="0">
                    <a:schemeClr val="dk1">
                      <a:lumMod val="50000"/>
                      <a:alpha val="40000"/>
                    </a:schemeClr>
                  </a:outerShdw>
                </a:effectLst>
                <a:latin typeface="Rupster Script Free" panose="02000000000000000000" pitchFamily="2" charset="-52"/>
              </a:rPr>
              <a:t>Литература:</a:t>
            </a:r>
            <a:endParaRPr lang="ru-RU" sz="4800" b="1" dirty="0">
              <a:ln/>
              <a:solidFill>
                <a:srgbClr val="C00000"/>
              </a:solidFill>
              <a:effectLst>
                <a:outerShdw blurRad="38100" dist="19050" dir="2700000" algn="tl" rotWithShape="0">
                  <a:schemeClr val="dk1">
                    <a:lumMod val="50000"/>
                    <a:alpha val="40000"/>
                  </a:schemeClr>
                </a:outerShdw>
              </a:effectLst>
              <a:latin typeface="Rupster Script Free" panose="02000000000000000000" pitchFamily="2" charset="-52"/>
            </a:endParaRPr>
          </a:p>
        </p:txBody>
      </p:sp>
      <p:grpSp>
        <p:nvGrpSpPr>
          <p:cNvPr id="3" name="Group 2"/>
          <p:cNvGrpSpPr>
            <a:grpSpLocks/>
          </p:cNvGrpSpPr>
          <p:nvPr/>
        </p:nvGrpSpPr>
        <p:grpSpPr bwMode="auto">
          <a:xfrm>
            <a:off x="0" y="2590652"/>
            <a:ext cx="7554310" cy="533400"/>
            <a:chOff x="1296" y="1454"/>
            <a:chExt cx="3168" cy="336"/>
          </a:xfrm>
        </p:grpSpPr>
        <p:sp>
          <p:nvSpPr>
            <p:cNvPr id="248" name="Line 3"/>
            <p:cNvSpPr>
              <a:spLocks noChangeShapeType="1"/>
            </p:cNvSpPr>
            <p:nvPr/>
          </p:nvSpPr>
          <p:spPr bwMode="gray">
            <a:xfrm>
              <a:off x="1440" y="1790"/>
              <a:ext cx="3024" cy="0"/>
            </a:xfrm>
            <a:prstGeom prst="line">
              <a:avLst/>
            </a:prstGeom>
            <a:noFill/>
            <a:ln w="25400">
              <a:solidFill>
                <a:srgbClr val="969696"/>
              </a:solidFill>
              <a:prstDash val="sysDot"/>
              <a:round/>
              <a:headEnd/>
              <a:tailEnd type="oval"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249" name="Rectangle 4"/>
            <p:cNvSpPr>
              <a:spLocks noChangeArrowheads="1"/>
            </p:cNvSpPr>
            <p:nvPr/>
          </p:nvSpPr>
          <p:spPr bwMode="gray">
            <a:xfrm rot="3419336">
              <a:off x="1214" y="1569"/>
              <a:ext cx="302" cy="115"/>
            </a:xfrm>
            <a:prstGeom prst="rect">
              <a:avLst/>
            </a:prstGeom>
            <a:gradFill rotWithShape="1">
              <a:gsLst>
                <a:gs pos="0">
                  <a:srgbClr val="FF7C80"/>
                </a:gs>
                <a:gs pos="100000">
                  <a:srgbClr val="FF7C80">
                    <a:gamma/>
                    <a:shade val="46275"/>
                    <a:invGamma/>
                  </a:srgb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rgbClr val="FF7C80"/>
              </a:extrusionClr>
              <a:contourClr>
                <a:srgbClr val="FF7C80"/>
              </a:contourClr>
            </a:sp3d>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flatTx/>
            </a:bodyPr>
            <a:lstStyle/>
            <a:p>
              <a:endParaRPr lang="ru-RU"/>
            </a:p>
          </p:txBody>
        </p:sp>
        <p:sp>
          <p:nvSpPr>
            <p:cNvPr id="250" name="Text Box 5"/>
            <p:cNvSpPr txBox="1">
              <a:spLocks noChangeArrowheads="1"/>
            </p:cNvSpPr>
            <p:nvPr/>
          </p:nvSpPr>
          <p:spPr bwMode="gray">
            <a:xfrm>
              <a:off x="2256" y="1482"/>
              <a:ext cx="77" cy="29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l"/>
              <a:endParaRPr lang="en-US" sz="2400" dirty="0">
                <a:solidFill>
                  <a:srgbClr val="000000"/>
                </a:solidFill>
              </a:endParaRPr>
            </a:p>
          </p:txBody>
        </p:sp>
        <p:sp>
          <p:nvSpPr>
            <p:cNvPr id="251" name="Text Box 6"/>
            <p:cNvSpPr txBox="1">
              <a:spLocks noChangeArrowheads="1"/>
            </p:cNvSpPr>
            <p:nvPr/>
          </p:nvSpPr>
          <p:spPr bwMode="gray">
            <a:xfrm>
              <a:off x="1296" y="1454"/>
              <a:ext cx="223" cy="2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US" sz="2400" b="1" dirty="0">
                  <a:solidFill>
                    <a:srgbClr val="FFFFFF"/>
                  </a:solidFill>
                </a:rPr>
                <a:t>4</a:t>
              </a:r>
            </a:p>
          </p:txBody>
        </p:sp>
      </p:grpSp>
      <p:grpSp>
        <p:nvGrpSpPr>
          <p:cNvPr id="4" name="Group 7"/>
          <p:cNvGrpSpPr>
            <a:grpSpLocks/>
          </p:cNvGrpSpPr>
          <p:nvPr/>
        </p:nvGrpSpPr>
        <p:grpSpPr bwMode="auto">
          <a:xfrm>
            <a:off x="0" y="3945061"/>
            <a:ext cx="8564239" cy="533400"/>
            <a:chOff x="1286" y="2044"/>
            <a:chExt cx="3178" cy="336"/>
          </a:xfrm>
        </p:grpSpPr>
        <p:sp>
          <p:nvSpPr>
            <p:cNvPr id="253" name="Line 8"/>
            <p:cNvSpPr>
              <a:spLocks noChangeShapeType="1"/>
            </p:cNvSpPr>
            <p:nvPr/>
          </p:nvSpPr>
          <p:spPr bwMode="gray">
            <a:xfrm>
              <a:off x="1440" y="2380"/>
              <a:ext cx="3024" cy="0"/>
            </a:xfrm>
            <a:prstGeom prst="line">
              <a:avLst/>
            </a:prstGeom>
            <a:noFill/>
            <a:ln w="25400">
              <a:solidFill>
                <a:srgbClr val="969696"/>
              </a:solidFill>
              <a:prstDash val="sysDot"/>
              <a:round/>
              <a:headEnd/>
              <a:tailEnd type="oval"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254" name="Rectangle 9"/>
            <p:cNvSpPr>
              <a:spLocks noChangeArrowheads="1"/>
            </p:cNvSpPr>
            <p:nvPr/>
          </p:nvSpPr>
          <p:spPr bwMode="gray">
            <a:xfrm rot="3419336">
              <a:off x="1216" y="2145"/>
              <a:ext cx="269" cy="130"/>
            </a:xfrm>
            <a:prstGeom prst="rect">
              <a:avLst/>
            </a:prstGeom>
            <a:gradFill rotWithShape="1">
              <a:gsLst>
                <a:gs pos="0">
                  <a:srgbClr val="99CC00"/>
                </a:gs>
                <a:gs pos="100000">
                  <a:srgbClr val="99CC00">
                    <a:gamma/>
                    <a:shade val="46275"/>
                    <a:invGamma/>
                  </a:srgb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rgbClr val="99CC00"/>
              </a:extrusionClr>
              <a:contourClr>
                <a:srgbClr val="99CC00"/>
              </a:contourClr>
            </a:sp3d>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flatTx/>
            </a:bodyPr>
            <a:lstStyle/>
            <a:p>
              <a:endParaRPr lang="ru-RU"/>
            </a:p>
          </p:txBody>
        </p:sp>
        <p:sp>
          <p:nvSpPr>
            <p:cNvPr id="255" name="Text Box 10"/>
            <p:cNvSpPr txBox="1">
              <a:spLocks noChangeArrowheads="1"/>
            </p:cNvSpPr>
            <p:nvPr/>
          </p:nvSpPr>
          <p:spPr bwMode="gray">
            <a:xfrm>
              <a:off x="2256" y="2072"/>
              <a:ext cx="69" cy="29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l"/>
              <a:endParaRPr lang="en-US" sz="2400" dirty="0">
                <a:solidFill>
                  <a:srgbClr val="000000"/>
                </a:solidFill>
              </a:endParaRPr>
            </a:p>
          </p:txBody>
        </p:sp>
        <p:sp>
          <p:nvSpPr>
            <p:cNvPr id="256" name="Text Box 11"/>
            <p:cNvSpPr txBox="1">
              <a:spLocks noChangeArrowheads="1"/>
            </p:cNvSpPr>
            <p:nvPr/>
          </p:nvSpPr>
          <p:spPr bwMode="gray">
            <a:xfrm>
              <a:off x="1296" y="2044"/>
              <a:ext cx="126" cy="29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ru-RU" sz="2400" b="1" dirty="0" smtClean="0">
                  <a:solidFill>
                    <a:srgbClr val="FFFFFF"/>
                  </a:solidFill>
                </a:rPr>
                <a:t>6</a:t>
              </a:r>
              <a:endParaRPr lang="en-US" sz="2400" b="1" dirty="0">
                <a:solidFill>
                  <a:srgbClr val="FFFFFF"/>
                </a:solidFill>
              </a:endParaRPr>
            </a:p>
          </p:txBody>
        </p:sp>
      </p:grpSp>
      <p:grpSp>
        <p:nvGrpSpPr>
          <p:cNvPr id="5" name="Group 12"/>
          <p:cNvGrpSpPr>
            <a:grpSpLocks/>
          </p:cNvGrpSpPr>
          <p:nvPr/>
        </p:nvGrpSpPr>
        <p:grpSpPr bwMode="auto">
          <a:xfrm>
            <a:off x="-34192" y="1328673"/>
            <a:ext cx="8506986" cy="533400"/>
            <a:chOff x="1289" y="2654"/>
            <a:chExt cx="3175" cy="336"/>
          </a:xfrm>
        </p:grpSpPr>
        <p:sp>
          <p:nvSpPr>
            <p:cNvPr id="258" name="Line 13"/>
            <p:cNvSpPr>
              <a:spLocks noChangeShapeType="1"/>
            </p:cNvSpPr>
            <p:nvPr/>
          </p:nvSpPr>
          <p:spPr bwMode="gray">
            <a:xfrm>
              <a:off x="1440" y="2990"/>
              <a:ext cx="3024" cy="0"/>
            </a:xfrm>
            <a:prstGeom prst="line">
              <a:avLst/>
            </a:prstGeom>
            <a:noFill/>
            <a:ln w="25400">
              <a:solidFill>
                <a:srgbClr val="969696"/>
              </a:solidFill>
              <a:prstDash val="sysDot"/>
              <a:round/>
              <a:headEnd/>
              <a:tailEnd type="oval"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259" name="Rectangle 14"/>
            <p:cNvSpPr>
              <a:spLocks noChangeArrowheads="1"/>
            </p:cNvSpPr>
            <p:nvPr/>
          </p:nvSpPr>
          <p:spPr bwMode="gray">
            <a:xfrm rot="3419336">
              <a:off x="1205" y="2772"/>
              <a:ext cx="294" cy="126"/>
            </a:xfrm>
            <a:prstGeom prst="rect">
              <a:avLst/>
            </a:prstGeom>
            <a:gradFill rotWithShape="1">
              <a:gsLst>
                <a:gs pos="0">
                  <a:srgbClr val="006699"/>
                </a:gs>
                <a:gs pos="100000">
                  <a:srgbClr val="006699">
                    <a:gamma/>
                    <a:shade val="46275"/>
                    <a:invGamma/>
                  </a:srgb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rgbClr val="006699"/>
              </a:extrusionClr>
              <a:contourClr>
                <a:srgbClr val="006699"/>
              </a:contourClr>
            </a:sp3d>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flatTx/>
            </a:bodyPr>
            <a:lstStyle/>
            <a:p>
              <a:endParaRPr lang="ru-RU"/>
            </a:p>
          </p:txBody>
        </p:sp>
        <p:sp>
          <p:nvSpPr>
            <p:cNvPr id="260" name="Text Box 15"/>
            <p:cNvSpPr txBox="1">
              <a:spLocks noChangeArrowheads="1"/>
            </p:cNvSpPr>
            <p:nvPr/>
          </p:nvSpPr>
          <p:spPr bwMode="gray">
            <a:xfrm>
              <a:off x="2256" y="2682"/>
              <a:ext cx="116" cy="29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l"/>
              <a:endParaRPr lang="en-US" sz="2400" dirty="0">
                <a:solidFill>
                  <a:srgbClr val="000000"/>
                </a:solidFill>
              </a:endParaRPr>
            </a:p>
          </p:txBody>
        </p:sp>
        <p:sp>
          <p:nvSpPr>
            <p:cNvPr id="261" name="Text Box 16"/>
            <p:cNvSpPr txBox="1">
              <a:spLocks noChangeArrowheads="1"/>
            </p:cNvSpPr>
            <p:nvPr/>
          </p:nvSpPr>
          <p:spPr bwMode="gray">
            <a:xfrm>
              <a:off x="1296" y="2654"/>
              <a:ext cx="223" cy="2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US" sz="2400" b="1" dirty="0">
                  <a:solidFill>
                    <a:srgbClr val="FFFFFF"/>
                  </a:solidFill>
                </a:rPr>
                <a:t>2</a:t>
              </a:r>
            </a:p>
          </p:txBody>
        </p:sp>
      </p:grpSp>
      <p:grpSp>
        <p:nvGrpSpPr>
          <p:cNvPr id="6" name="Group 17"/>
          <p:cNvGrpSpPr>
            <a:grpSpLocks/>
          </p:cNvGrpSpPr>
          <p:nvPr/>
        </p:nvGrpSpPr>
        <p:grpSpPr bwMode="auto">
          <a:xfrm>
            <a:off x="0" y="1985933"/>
            <a:ext cx="7616472" cy="533400"/>
            <a:chOff x="1294" y="3244"/>
            <a:chExt cx="3170" cy="336"/>
          </a:xfrm>
        </p:grpSpPr>
        <p:sp>
          <p:nvSpPr>
            <p:cNvPr id="263" name="Line 18"/>
            <p:cNvSpPr>
              <a:spLocks noChangeShapeType="1"/>
            </p:cNvSpPr>
            <p:nvPr/>
          </p:nvSpPr>
          <p:spPr bwMode="gray">
            <a:xfrm>
              <a:off x="1441" y="3579"/>
              <a:ext cx="3023" cy="1"/>
            </a:xfrm>
            <a:prstGeom prst="line">
              <a:avLst/>
            </a:prstGeom>
            <a:noFill/>
            <a:ln w="25400">
              <a:solidFill>
                <a:srgbClr val="969696"/>
              </a:solidFill>
              <a:prstDash val="sysDot"/>
              <a:round/>
              <a:headEnd/>
              <a:tailEnd type="oval"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264" name="Rectangle 19"/>
            <p:cNvSpPr>
              <a:spLocks noChangeArrowheads="1"/>
            </p:cNvSpPr>
            <p:nvPr/>
          </p:nvSpPr>
          <p:spPr bwMode="gray">
            <a:xfrm rot="3419336">
              <a:off x="1230" y="3329"/>
              <a:ext cx="268" cy="140"/>
            </a:xfrm>
            <a:prstGeom prst="rect">
              <a:avLst/>
            </a:prstGeom>
            <a:gradFill rotWithShape="1">
              <a:gsLst>
                <a:gs pos="0">
                  <a:srgbClr val="FF9933"/>
                </a:gs>
                <a:gs pos="100000">
                  <a:srgbClr val="FF9933">
                    <a:gamma/>
                    <a:shade val="46275"/>
                    <a:invGamma/>
                  </a:srgb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rgbClr val="FF9933"/>
              </a:extrusionClr>
              <a:contourClr>
                <a:srgbClr val="FF9933"/>
              </a:contourClr>
            </a:sp3d>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flatTx/>
            </a:bodyPr>
            <a:lstStyle/>
            <a:p>
              <a:endParaRPr lang="ru-RU"/>
            </a:p>
          </p:txBody>
        </p:sp>
        <p:sp>
          <p:nvSpPr>
            <p:cNvPr id="265" name="Text Box 20"/>
            <p:cNvSpPr txBox="1">
              <a:spLocks noChangeArrowheads="1"/>
            </p:cNvSpPr>
            <p:nvPr/>
          </p:nvSpPr>
          <p:spPr bwMode="gray">
            <a:xfrm>
              <a:off x="2256" y="3272"/>
              <a:ext cx="77" cy="29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l"/>
              <a:endParaRPr lang="en-US" sz="2400" dirty="0">
                <a:solidFill>
                  <a:srgbClr val="000000"/>
                </a:solidFill>
              </a:endParaRPr>
            </a:p>
          </p:txBody>
        </p:sp>
        <p:sp>
          <p:nvSpPr>
            <p:cNvPr id="266" name="Text Box 21"/>
            <p:cNvSpPr txBox="1">
              <a:spLocks noChangeArrowheads="1"/>
            </p:cNvSpPr>
            <p:nvPr/>
          </p:nvSpPr>
          <p:spPr bwMode="gray">
            <a:xfrm>
              <a:off x="1296" y="3244"/>
              <a:ext cx="223" cy="2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US" sz="2400" b="1" dirty="0">
                  <a:solidFill>
                    <a:srgbClr val="FFFFFF"/>
                  </a:solidFill>
                </a:rPr>
                <a:t>3</a:t>
              </a:r>
            </a:p>
          </p:txBody>
        </p:sp>
      </p:grpSp>
      <p:grpSp>
        <p:nvGrpSpPr>
          <p:cNvPr id="7" name="Group 22"/>
          <p:cNvGrpSpPr>
            <a:grpSpLocks/>
          </p:cNvGrpSpPr>
          <p:nvPr/>
        </p:nvGrpSpPr>
        <p:grpSpPr bwMode="auto">
          <a:xfrm>
            <a:off x="0" y="3218205"/>
            <a:ext cx="7402733" cy="557213"/>
            <a:chOff x="1296" y="3244"/>
            <a:chExt cx="3168" cy="351"/>
          </a:xfrm>
        </p:grpSpPr>
        <p:sp>
          <p:nvSpPr>
            <p:cNvPr id="268" name="Line 23"/>
            <p:cNvSpPr>
              <a:spLocks noChangeShapeType="1"/>
            </p:cNvSpPr>
            <p:nvPr/>
          </p:nvSpPr>
          <p:spPr bwMode="gray">
            <a:xfrm>
              <a:off x="1440" y="3580"/>
              <a:ext cx="3024" cy="0"/>
            </a:xfrm>
            <a:prstGeom prst="line">
              <a:avLst/>
            </a:prstGeom>
            <a:noFill/>
            <a:ln w="25400">
              <a:solidFill>
                <a:srgbClr val="969696"/>
              </a:solidFill>
              <a:prstDash val="sysDot"/>
              <a:round/>
              <a:headEnd/>
              <a:tailEnd type="oval"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269" name="Rectangle 24"/>
            <p:cNvSpPr>
              <a:spLocks noChangeArrowheads="1"/>
            </p:cNvSpPr>
            <p:nvPr/>
          </p:nvSpPr>
          <p:spPr bwMode="gray">
            <a:xfrm rot="3419336">
              <a:off x="1196" y="3401"/>
              <a:ext cx="302" cy="85"/>
            </a:xfrm>
            <a:prstGeom prst="rect">
              <a:avLst/>
            </a:prstGeom>
            <a:gradFill rotWithShape="1">
              <a:gsLst>
                <a:gs pos="0">
                  <a:srgbClr val="990099"/>
                </a:gs>
                <a:gs pos="100000">
                  <a:srgbClr val="990099">
                    <a:gamma/>
                    <a:shade val="46275"/>
                    <a:invGamma/>
                  </a:srgb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rgbClr val="990099"/>
              </a:extrusionClr>
              <a:contourClr>
                <a:srgbClr val="990099"/>
              </a:contourClr>
            </a:sp3d>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flatTx/>
            </a:bodyPr>
            <a:lstStyle/>
            <a:p>
              <a:endParaRPr lang="ru-RU"/>
            </a:p>
          </p:txBody>
        </p:sp>
        <p:sp>
          <p:nvSpPr>
            <p:cNvPr id="270" name="Text Box 25"/>
            <p:cNvSpPr txBox="1">
              <a:spLocks noChangeArrowheads="1"/>
            </p:cNvSpPr>
            <p:nvPr/>
          </p:nvSpPr>
          <p:spPr bwMode="gray">
            <a:xfrm>
              <a:off x="2256" y="3272"/>
              <a:ext cx="79" cy="29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l"/>
              <a:endParaRPr lang="en-US" sz="2400" dirty="0">
                <a:solidFill>
                  <a:srgbClr val="000000"/>
                </a:solidFill>
              </a:endParaRPr>
            </a:p>
          </p:txBody>
        </p:sp>
        <p:sp>
          <p:nvSpPr>
            <p:cNvPr id="271" name="Text Box 26"/>
            <p:cNvSpPr txBox="1">
              <a:spLocks noChangeArrowheads="1"/>
            </p:cNvSpPr>
            <p:nvPr/>
          </p:nvSpPr>
          <p:spPr bwMode="gray">
            <a:xfrm>
              <a:off x="1296" y="3244"/>
              <a:ext cx="223" cy="2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US" sz="2400" b="1" dirty="0">
                  <a:solidFill>
                    <a:srgbClr val="FFFFFF"/>
                  </a:solidFill>
                </a:rPr>
                <a:t>5</a:t>
              </a:r>
            </a:p>
          </p:txBody>
        </p:sp>
      </p:grpSp>
      <p:sp>
        <p:nvSpPr>
          <p:cNvPr id="30" name="Прямоугольник 29"/>
          <p:cNvSpPr/>
          <p:nvPr/>
        </p:nvSpPr>
        <p:spPr>
          <a:xfrm>
            <a:off x="666484" y="1737610"/>
            <a:ext cx="7646277" cy="369332"/>
          </a:xfrm>
          <a:prstGeom prst="rect">
            <a:avLst/>
          </a:prstGeom>
        </p:spPr>
        <p:txBody>
          <a:bodyPr wrap="square">
            <a:spAutoFit/>
          </a:bodyPr>
          <a:lstStyle/>
          <a:p>
            <a:endParaRPr lang="ru-RU" dirty="0" smtClean="0"/>
          </a:p>
        </p:txBody>
      </p:sp>
      <p:grpSp>
        <p:nvGrpSpPr>
          <p:cNvPr id="31" name="Group 7"/>
          <p:cNvGrpSpPr>
            <a:grpSpLocks/>
          </p:cNvGrpSpPr>
          <p:nvPr/>
        </p:nvGrpSpPr>
        <p:grpSpPr bwMode="auto">
          <a:xfrm>
            <a:off x="0" y="658777"/>
            <a:ext cx="8564239" cy="533400"/>
            <a:chOff x="1286" y="2044"/>
            <a:chExt cx="3178" cy="336"/>
          </a:xfrm>
        </p:grpSpPr>
        <p:sp>
          <p:nvSpPr>
            <p:cNvPr id="32" name="Line 8"/>
            <p:cNvSpPr>
              <a:spLocks noChangeShapeType="1"/>
            </p:cNvSpPr>
            <p:nvPr/>
          </p:nvSpPr>
          <p:spPr bwMode="gray">
            <a:xfrm>
              <a:off x="1440" y="2380"/>
              <a:ext cx="3024" cy="0"/>
            </a:xfrm>
            <a:prstGeom prst="line">
              <a:avLst/>
            </a:prstGeom>
            <a:noFill/>
            <a:ln w="25400">
              <a:solidFill>
                <a:srgbClr val="969696"/>
              </a:solidFill>
              <a:prstDash val="sysDot"/>
              <a:round/>
              <a:headEnd/>
              <a:tailEnd type="oval"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33" name="Rectangle 9"/>
            <p:cNvSpPr>
              <a:spLocks noChangeArrowheads="1"/>
            </p:cNvSpPr>
            <p:nvPr/>
          </p:nvSpPr>
          <p:spPr bwMode="gray">
            <a:xfrm rot="3419336">
              <a:off x="1216" y="2145"/>
              <a:ext cx="269" cy="130"/>
            </a:xfrm>
            <a:prstGeom prst="rect">
              <a:avLst/>
            </a:prstGeom>
            <a:gradFill rotWithShape="1">
              <a:gsLst>
                <a:gs pos="0">
                  <a:srgbClr val="99CC00"/>
                </a:gs>
                <a:gs pos="100000">
                  <a:srgbClr val="99CC00">
                    <a:gamma/>
                    <a:shade val="46275"/>
                    <a:invGamma/>
                  </a:srgb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rgbClr val="99CC00"/>
              </a:extrusionClr>
              <a:contourClr>
                <a:srgbClr val="99CC00"/>
              </a:contourClr>
            </a:sp3d>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flatTx/>
            </a:bodyPr>
            <a:lstStyle/>
            <a:p>
              <a:endParaRPr lang="ru-RU"/>
            </a:p>
          </p:txBody>
        </p:sp>
        <p:sp>
          <p:nvSpPr>
            <p:cNvPr id="34" name="Text Box 10"/>
            <p:cNvSpPr txBox="1">
              <a:spLocks noChangeArrowheads="1"/>
            </p:cNvSpPr>
            <p:nvPr/>
          </p:nvSpPr>
          <p:spPr bwMode="gray">
            <a:xfrm>
              <a:off x="2256" y="2072"/>
              <a:ext cx="69" cy="29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l"/>
              <a:endParaRPr lang="en-US" sz="2400" dirty="0">
                <a:solidFill>
                  <a:srgbClr val="000000"/>
                </a:solidFill>
              </a:endParaRPr>
            </a:p>
          </p:txBody>
        </p:sp>
        <p:sp>
          <p:nvSpPr>
            <p:cNvPr id="35" name="Text Box 11"/>
            <p:cNvSpPr txBox="1">
              <a:spLocks noChangeArrowheads="1"/>
            </p:cNvSpPr>
            <p:nvPr/>
          </p:nvSpPr>
          <p:spPr bwMode="gray">
            <a:xfrm>
              <a:off x="1296" y="2044"/>
              <a:ext cx="223" cy="2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US" sz="2400" b="1" dirty="0">
                  <a:solidFill>
                    <a:srgbClr val="FFFFFF"/>
                  </a:solidFill>
                </a:rPr>
                <a:t>1</a:t>
              </a:r>
            </a:p>
          </p:txBody>
        </p:sp>
      </p:grpSp>
      <p:grpSp>
        <p:nvGrpSpPr>
          <p:cNvPr id="36" name="Group 12"/>
          <p:cNvGrpSpPr>
            <a:grpSpLocks/>
          </p:cNvGrpSpPr>
          <p:nvPr/>
        </p:nvGrpSpPr>
        <p:grpSpPr bwMode="auto">
          <a:xfrm>
            <a:off x="0" y="4602483"/>
            <a:ext cx="8506986" cy="533400"/>
            <a:chOff x="1289" y="2654"/>
            <a:chExt cx="3175" cy="336"/>
          </a:xfrm>
        </p:grpSpPr>
        <p:sp>
          <p:nvSpPr>
            <p:cNvPr id="37" name="Line 13"/>
            <p:cNvSpPr>
              <a:spLocks noChangeShapeType="1"/>
            </p:cNvSpPr>
            <p:nvPr/>
          </p:nvSpPr>
          <p:spPr bwMode="gray">
            <a:xfrm>
              <a:off x="1440" y="2990"/>
              <a:ext cx="3024" cy="0"/>
            </a:xfrm>
            <a:prstGeom prst="line">
              <a:avLst/>
            </a:prstGeom>
            <a:noFill/>
            <a:ln w="25400">
              <a:solidFill>
                <a:srgbClr val="969696"/>
              </a:solidFill>
              <a:prstDash val="sysDot"/>
              <a:round/>
              <a:headEnd/>
              <a:tailEnd type="oval"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38" name="Rectangle 14"/>
            <p:cNvSpPr>
              <a:spLocks noChangeArrowheads="1"/>
            </p:cNvSpPr>
            <p:nvPr/>
          </p:nvSpPr>
          <p:spPr bwMode="gray">
            <a:xfrm rot="3419336">
              <a:off x="1205" y="2772"/>
              <a:ext cx="294" cy="126"/>
            </a:xfrm>
            <a:prstGeom prst="rect">
              <a:avLst/>
            </a:prstGeom>
            <a:gradFill rotWithShape="1">
              <a:gsLst>
                <a:gs pos="0">
                  <a:srgbClr val="006699"/>
                </a:gs>
                <a:gs pos="100000">
                  <a:srgbClr val="006699">
                    <a:gamma/>
                    <a:shade val="46275"/>
                    <a:invGamma/>
                  </a:srgb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rgbClr val="006699"/>
              </a:extrusionClr>
              <a:contourClr>
                <a:srgbClr val="006699"/>
              </a:contourClr>
            </a:sp3d>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flatTx/>
            </a:bodyPr>
            <a:lstStyle/>
            <a:p>
              <a:endParaRPr lang="ru-RU"/>
            </a:p>
          </p:txBody>
        </p:sp>
        <p:sp>
          <p:nvSpPr>
            <p:cNvPr id="39" name="Text Box 15"/>
            <p:cNvSpPr txBox="1">
              <a:spLocks noChangeArrowheads="1"/>
            </p:cNvSpPr>
            <p:nvPr/>
          </p:nvSpPr>
          <p:spPr bwMode="gray">
            <a:xfrm>
              <a:off x="2256" y="2682"/>
              <a:ext cx="116" cy="29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l"/>
              <a:endParaRPr lang="en-US" sz="2400" dirty="0">
                <a:solidFill>
                  <a:srgbClr val="000000"/>
                </a:solidFill>
              </a:endParaRPr>
            </a:p>
          </p:txBody>
        </p:sp>
        <p:sp>
          <p:nvSpPr>
            <p:cNvPr id="40" name="Text Box 16"/>
            <p:cNvSpPr txBox="1">
              <a:spLocks noChangeArrowheads="1"/>
            </p:cNvSpPr>
            <p:nvPr/>
          </p:nvSpPr>
          <p:spPr bwMode="gray">
            <a:xfrm>
              <a:off x="1296" y="2654"/>
              <a:ext cx="127" cy="29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ru-RU" sz="2400" b="1" dirty="0" smtClean="0">
                  <a:solidFill>
                    <a:srgbClr val="FFFFFF"/>
                  </a:solidFill>
                </a:rPr>
                <a:t>7</a:t>
              </a:r>
              <a:endParaRPr lang="en-US" sz="2400" b="1" dirty="0">
                <a:solidFill>
                  <a:srgbClr val="FFFFFF"/>
                </a:solidFill>
              </a:endParaRPr>
            </a:p>
          </p:txBody>
        </p:sp>
      </p:grpSp>
      <p:sp>
        <p:nvSpPr>
          <p:cNvPr id="41" name="Text Box 11"/>
          <p:cNvSpPr txBox="1">
            <a:spLocks noChangeArrowheads="1"/>
          </p:cNvSpPr>
          <p:nvPr/>
        </p:nvSpPr>
        <p:spPr bwMode="gray">
          <a:xfrm>
            <a:off x="550981" y="2476958"/>
            <a:ext cx="7034409" cy="113877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p>
            <a:endParaRPr lang="ru-RU" sz="2400" dirty="0" smtClean="0">
              <a:latin typeface="Arial" pitchFamily="34" charset="0"/>
              <a:cs typeface="Arial" pitchFamily="34" charset="0"/>
            </a:endParaRPr>
          </a:p>
          <a:p>
            <a:endParaRPr lang="ru-RU" sz="2400" i="1" dirty="0" smtClean="0">
              <a:latin typeface="Times New Roman" pitchFamily="18" charset="0"/>
            </a:endParaRPr>
          </a:p>
          <a:p>
            <a:r>
              <a:rPr lang="ru-RU" sz="2000" b="1" dirty="0" smtClean="0">
                <a:solidFill>
                  <a:srgbClr val="FFFFFF"/>
                </a:solidFill>
              </a:rPr>
              <a:t> </a:t>
            </a:r>
            <a:r>
              <a:rPr lang="ru-RU" sz="2000" dirty="0" smtClean="0"/>
              <a:t>Рей </a:t>
            </a:r>
            <a:r>
              <a:rPr lang="ru-RU" sz="2000" dirty="0" err="1" smtClean="0"/>
              <a:t>Бредберри</a:t>
            </a:r>
            <a:r>
              <a:rPr lang="ru-RU" sz="2000" dirty="0" smtClean="0"/>
              <a:t> «451 градус по Фаренгейту»</a:t>
            </a:r>
            <a:endParaRPr lang="en-US" sz="2000" b="1" dirty="0">
              <a:solidFill>
                <a:srgbClr val="FFFFFF"/>
              </a:solidFill>
            </a:endParaRPr>
          </a:p>
        </p:txBody>
      </p:sp>
      <p:sp>
        <p:nvSpPr>
          <p:cNvPr id="42" name="Прямоугольник 41"/>
          <p:cNvSpPr/>
          <p:nvPr/>
        </p:nvSpPr>
        <p:spPr>
          <a:xfrm>
            <a:off x="573784" y="726792"/>
            <a:ext cx="8509112" cy="646331"/>
          </a:xfrm>
          <a:prstGeom prst="rect">
            <a:avLst/>
          </a:prstGeom>
        </p:spPr>
        <p:txBody>
          <a:bodyPr wrap="square">
            <a:spAutoFit/>
          </a:bodyPr>
          <a:lstStyle/>
          <a:p>
            <a:pPr>
              <a:lnSpc>
                <a:spcPct val="90000"/>
              </a:lnSpc>
            </a:pPr>
            <a:r>
              <a:rPr lang="ru-RU" sz="2000" dirty="0" err="1" smtClean="0">
                <a:latin typeface="Arial" pitchFamily="34" charset="0"/>
                <a:cs typeface="Arial" pitchFamily="34" charset="0"/>
              </a:rPr>
              <a:t>Ф.М.Достоевский</a:t>
            </a:r>
            <a:r>
              <a:rPr lang="ru-RU" sz="2000" dirty="0" smtClean="0">
                <a:latin typeface="Arial" pitchFamily="34" charset="0"/>
                <a:cs typeface="Arial" pitchFamily="34" charset="0"/>
              </a:rPr>
              <a:t>. «Преступление и наказание». </a:t>
            </a:r>
          </a:p>
          <a:p>
            <a:pPr>
              <a:lnSpc>
                <a:spcPct val="90000"/>
              </a:lnSpc>
            </a:pPr>
            <a:r>
              <a:rPr lang="ru-RU" sz="2000" dirty="0" smtClean="0">
                <a:latin typeface="Arial" pitchFamily="34" charset="0"/>
                <a:cs typeface="Arial" pitchFamily="34" charset="0"/>
              </a:rPr>
              <a:t>                                                        ( Раскольников, Соня Мармеладова)</a:t>
            </a:r>
          </a:p>
        </p:txBody>
      </p:sp>
      <p:sp>
        <p:nvSpPr>
          <p:cNvPr id="43" name="Прямоугольник 42"/>
          <p:cNvSpPr/>
          <p:nvPr/>
        </p:nvSpPr>
        <p:spPr>
          <a:xfrm>
            <a:off x="573784" y="1250161"/>
            <a:ext cx="8465317" cy="707886"/>
          </a:xfrm>
          <a:prstGeom prst="rect">
            <a:avLst/>
          </a:prstGeom>
        </p:spPr>
        <p:txBody>
          <a:bodyPr wrap="square">
            <a:spAutoFit/>
          </a:bodyPr>
          <a:lstStyle/>
          <a:p>
            <a:r>
              <a:rPr lang="ru-RU" altLang="ru-RU" sz="2000" dirty="0" smtClean="0">
                <a:latin typeface="Arial" pitchFamily="34" charset="0"/>
                <a:cs typeface="Arial" pitchFamily="34" charset="0"/>
              </a:rPr>
              <a:t>А.С. Пушкин «Капитанская дочка»</a:t>
            </a:r>
          </a:p>
          <a:p>
            <a:r>
              <a:rPr lang="ru-RU" altLang="ru-RU" sz="2000" dirty="0" smtClean="0">
                <a:latin typeface="Arial" pitchFamily="34" charset="0"/>
                <a:cs typeface="Arial" pitchFamily="34" charset="0"/>
              </a:rPr>
              <a:t>                                    (Гринёв</a:t>
            </a:r>
            <a:r>
              <a:rPr lang="en-US" altLang="ru-RU" sz="2000" dirty="0" smtClean="0">
                <a:latin typeface="Arial" pitchFamily="34" charset="0"/>
                <a:cs typeface="Arial" pitchFamily="34" charset="0"/>
              </a:rPr>
              <a:t>,</a:t>
            </a:r>
            <a:r>
              <a:rPr lang="ru-RU" altLang="ru-RU" sz="2000" dirty="0" smtClean="0">
                <a:latin typeface="Arial" pitchFamily="34" charset="0"/>
                <a:cs typeface="Arial" pitchFamily="34" charset="0"/>
              </a:rPr>
              <a:t> Швабрин</a:t>
            </a:r>
            <a:r>
              <a:rPr lang="en-US" altLang="ru-RU" sz="2000" dirty="0" smtClean="0">
                <a:latin typeface="Arial" pitchFamily="34" charset="0"/>
                <a:cs typeface="Arial" pitchFamily="34" charset="0"/>
              </a:rPr>
              <a:t>,</a:t>
            </a:r>
            <a:r>
              <a:rPr lang="ru-RU" altLang="ru-RU" sz="2000" dirty="0" smtClean="0">
                <a:latin typeface="Arial" pitchFamily="34" charset="0"/>
                <a:cs typeface="Arial" pitchFamily="34" charset="0"/>
              </a:rPr>
              <a:t> Пугачёв )</a:t>
            </a:r>
            <a:endParaRPr lang="ru-RU" sz="2000" dirty="0">
              <a:latin typeface="Arial" pitchFamily="34" charset="0"/>
              <a:cs typeface="Arial" pitchFamily="34" charset="0"/>
            </a:endParaRPr>
          </a:p>
        </p:txBody>
      </p:sp>
      <p:grpSp>
        <p:nvGrpSpPr>
          <p:cNvPr id="45" name="Group 17"/>
          <p:cNvGrpSpPr>
            <a:grpSpLocks/>
          </p:cNvGrpSpPr>
          <p:nvPr/>
        </p:nvGrpSpPr>
        <p:grpSpPr bwMode="auto">
          <a:xfrm>
            <a:off x="0" y="5417110"/>
            <a:ext cx="7616472" cy="533400"/>
            <a:chOff x="1294" y="3244"/>
            <a:chExt cx="3170" cy="336"/>
          </a:xfrm>
        </p:grpSpPr>
        <p:sp>
          <p:nvSpPr>
            <p:cNvPr id="46" name="Line 18"/>
            <p:cNvSpPr>
              <a:spLocks noChangeShapeType="1"/>
            </p:cNvSpPr>
            <p:nvPr/>
          </p:nvSpPr>
          <p:spPr bwMode="gray">
            <a:xfrm>
              <a:off x="1441" y="3579"/>
              <a:ext cx="3023" cy="1"/>
            </a:xfrm>
            <a:prstGeom prst="line">
              <a:avLst/>
            </a:prstGeom>
            <a:noFill/>
            <a:ln w="25400">
              <a:solidFill>
                <a:srgbClr val="969696"/>
              </a:solidFill>
              <a:prstDash val="sysDot"/>
              <a:round/>
              <a:headEnd/>
              <a:tailEnd type="oval"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47" name="Rectangle 19"/>
            <p:cNvSpPr>
              <a:spLocks noChangeArrowheads="1"/>
            </p:cNvSpPr>
            <p:nvPr/>
          </p:nvSpPr>
          <p:spPr bwMode="gray">
            <a:xfrm rot="3419336">
              <a:off x="1230" y="3329"/>
              <a:ext cx="268" cy="140"/>
            </a:xfrm>
            <a:prstGeom prst="rect">
              <a:avLst/>
            </a:prstGeom>
            <a:gradFill rotWithShape="1">
              <a:gsLst>
                <a:gs pos="0">
                  <a:srgbClr val="FF9933"/>
                </a:gs>
                <a:gs pos="100000">
                  <a:srgbClr val="FF9933">
                    <a:gamma/>
                    <a:shade val="46275"/>
                    <a:invGamma/>
                  </a:srgb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rgbClr val="FF9933"/>
              </a:extrusionClr>
              <a:contourClr>
                <a:srgbClr val="FF9933"/>
              </a:contourClr>
            </a:sp3d>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flatTx/>
            </a:bodyPr>
            <a:lstStyle/>
            <a:p>
              <a:endParaRPr lang="ru-RU"/>
            </a:p>
          </p:txBody>
        </p:sp>
        <p:sp>
          <p:nvSpPr>
            <p:cNvPr id="48" name="Text Box 20"/>
            <p:cNvSpPr txBox="1">
              <a:spLocks noChangeArrowheads="1"/>
            </p:cNvSpPr>
            <p:nvPr/>
          </p:nvSpPr>
          <p:spPr bwMode="gray">
            <a:xfrm>
              <a:off x="2256" y="3272"/>
              <a:ext cx="77" cy="29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l"/>
              <a:endParaRPr lang="en-US" sz="2400" dirty="0">
                <a:solidFill>
                  <a:srgbClr val="000000"/>
                </a:solidFill>
              </a:endParaRPr>
            </a:p>
          </p:txBody>
        </p:sp>
        <p:sp>
          <p:nvSpPr>
            <p:cNvPr id="49" name="Text Box 21"/>
            <p:cNvSpPr txBox="1">
              <a:spLocks noChangeArrowheads="1"/>
            </p:cNvSpPr>
            <p:nvPr/>
          </p:nvSpPr>
          <p:spPr bwMode="gray">
            <a:xfrm>
              <a:off x="1296" y="3244"/>
              <a:ext cx="142" cy="29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ru-RU" sz="2400" b="1" dirty="0" smtClean="0">
                  <a:solidFill>
                    <a:srgbClr val="FFFFFF"/>
                  </a:solidFill>
                </a:rPr>
                <a:t>8</a:t>
              </a:r>
              <a:endParaRPr lang="en-US" sz="2400" b="1" dirty="0">
                <a:solidFill>
                  <a:srgbClr val="FFFFFF"/>
                </a:solidFill>
              </a:endParaRPr>
            </a:p>
          </p:txBody>
        </p:sp>
      </p:grpSp>
      <p:sp>
        <p:nvSpPr>
          <p:cNvPr id="55" name="Прямоугольник 54"/>
          <p:cNvSpPr/>
          <p:nvPr/>
        </p:nvSpPr>
        <p:spPr>
          <a:xfrm>
            <a:off x="493551" y="1938198"/>
            <a:ext cx="7924467" cy="646331"/>
          </a:xfrm>
          <a:prstGeom prst="rect">
            <a:avLst/>
          </a:prstGeom>
        </p:spPr>
        <p:txBody>
          <a:bodyPr wrap="square">
            <a:spAutoFit/>
          </a:bodyPr>
          <a:lstStyle/>
          <a:p>
            <a:pPr>
              <a:lnSpc>
                <a:spcPct val="90000"/>
              </a:lnSpc>
            </a:pPr>
            <a:r>
              <a:rPr lang="ru-RU" sz="2000" dirty="0" smtClean="0">
                <a:latin typeface="Arial" pitchFamily="34" charset="0"/>
                <a:cs typeface="Arial" pitchFamily="34" charset="0"/>
              </a:rPr>
              <a:t>А.И Солженицын «Матренин Двор»</a:t>
            </a:r>
            <a:br>
              <a:rPr lang="ru-RU" sz="2000" dirty="0" smtClean="0">
                <a:latin typeface="Arial" pitchFamily="34" charset="0"/>
                <a:cs typeface="Arial" pitchFamily="34" charset="0"/>
              </a:rPr>
            </a:br>
            <a:r>
              <a:rPr lang="ru-RU" sz="2000" dirty="0" smtClean="0">
                <a:latin typeface="Arial" pitchFamily="34" charset="0"/>
                <a:cs typeface="Arial" pitchFamily="34" charset="0"/>
              </a:rPr>
              <a:t>                                                   (Матрёна)</a:t>
            </a:r>
          </a:p>
        </p:txBody>
      </p:sp>
      <p:sp>
        <p:nvSpPr>
          <p:cNvPr id="9" name="TextBox 8"/>
          <p:cNvSpPr txBox="1"/>
          <p:nvPr/>
        </p:nvSpPr>
        <p:spPr>
          <a:xfrm>
            <a:off x="633743" y="2558914"/>
            <a:ext cx="6669488" cy="707886"/>
          </a:xfrm>
          <a:prstGeom prst="rect">
            <a:avLst/>
          </a:prstGeom>
          <a:noFill/>
        </p:spPr>
        <p:txBody>
          <a:bodyPr wrap="square" rtlCol="0">
            <a:spAutoFit/>
          </a:bodyPr>
          <a:lstStyle/>
          <a:p>
            <a:r>
              <a:rPr lang="ru-RU" sz="2000" dirty="0" smtClean="0">
                <a:latin typeface="Arial" panose="020B0604020202020204" pitchFamily="34" charset="0"/>
                <a:cs typeface="Arial" panose="020B0604020202020204" pitchFamily="34" charset="0"/>
              </a:rPr>
              <a:t>Н.В Гоголь «Мёртвые души», Шинель</a:t>
            </a:r>
            <a:br>
              <a:rPr lang="ru-RU" sz="2000" dirty="0" smtClean="0">
                <a:latin typeface="Arial" panose="020B0604020202020204" pitchFamily="34" charset="0"/>
                <a:cs typeface="Arial" panose="020B0604020202020204" pitchFamily="34" charset="0"/>
              </a:rPr>
            </a:br>
            <a:endParaRPr lang="ru-RU" sz="2000" dirty="0" smtClean="0">
              <a:latin typeface="Arial" panose="020B0604020202020204" pitchFamily="34" charset="0"/>
              <a:cs typeface="Arial" panose="020B0604020202020204" pitchFamily="34" charset="0"/>
            </a:endParaRPr>
          </a:p>
        </p:txBody>
      </p:sp>
      <p:sp>
        <p:nvSpPr>
          <p:cNvPr id="10" name="TextBox 9"/>
          <p:cNvSpPr txBox="1"/>
          <p:nvPr/>
        </p:nvSpPr>
        <p:spPr>
          <a:xfrm>
            <a:off x="733244" y="3675405"/>
            <a:ext cx="7739549" cy="646331"/>
          </a:xfrm>
          <a:prstGeom prst="rect">
            <a:avLst/>
          </a:prstGeom>
          <a:noFill/>
        </p:spPr>
        <p:txBody>
          <a:bodyPr wrap="square" rtlCol="0">
            <a:spAutoFit/>
          </a:bodyPr>
          <a:lstStyle/>
          <a:p>
            <a:r>
              <a:rPr lang="ru-RU" dirty="0" smtClean="0">
                <a:latin typeface="Arial" panose="020B0604020202020204" pitchFamily="34" charset="0"/>
                <a:cs typeface="Arial" panose="020B0604020202020204" pitchFamily="34" charset="0"/>
              </a:rPr>
              <a:t>М.Ю Лермонтов «Герои нашего времени»</a:t>
            </a:r>
            <a:br>
              <a:rPr lang="ru-RU" dirty="0" smtClean="0">
                <a:latin typeface="Arial" panose="020B0604020202020204" pitchFamily="34" charset="0"/>
                <a:cs typeface="Arial" panose="020B0604020202020204" pitchFamily="34" charset="0"/>
              </a:rPr>
            </a:br>
            <a:r>
              <a:rPr lang="ru-RU" dirty="0" smtClean="0">
                <a:latin typeface="Arial" panose="020B0604020202020204" pitchFamily="34" charset="0"/>
                <a:cs typeface="Arial" panose="020B0604020202020204" pitchFamily="34" charset="0"/>
              </a:rPr>
              <a:t>                                                                         (Печорин)</a:t>
            </a:r>
            <a:endParaRPr lang="ru-RU" dirty="0">
              <a:latin typeface="Arial" panose="020B0604020202020204" pitchFamily="34" charset="0"/>
              <a:cs typeface="Arial" panose="020B0604020202020204" pitchFamily="34" charset="0"/>
            </a:endParaRPr>
          </a:p>
        </p:txBody>
      </p:sp>
      <p:sp>
        <p:nvSpPr>
          <p:cNvPr id="12" name="TextBox 11"/>
          <p:cNvSpPr txBox="1"/>
          <p:nvPr/>
        </p:nvSpPr>
        <p:spPr>
          <a:xfrm>
            <a:off x="729902" y="4446397"/>
            <a:ext cx="6573329" cy="1631216"/>
          </a:xfrm>
          <a:prstGeom prst="rect">
            <a:avLst/>
          </a:prstGeom>
          <a:noFill/>
        </p:spPr>
        <p:txBody>
          <a:bodyPr wrap="square" rtlCol="0">
            <a:spAutoFit/>
          </a:bodyPr>
          <a:lstStyle/>
          <a:p>
            <a:r>
              <a:rPr lang="ru-RU" sz="2000" dirty="0" smtClean="0">
                <a:latin typeface="Arial" panose="020B0604020202020204" pitchFamily="34" charset="0"/>
                <a:cs typeface="Arial" panose="020B0604020202020204" pitchFamily="34" charset="0"/>
              </a:rPr>
              <a:t>Л.Н Толстой «Война и Мир»</a:t>
            </a:r>
            <a:br>
              <a:rPr lang="ru-RU" sz="2000" dirty="0" smtClean="0">
                <a:latin typeface="Arial" panose="020B0604020202020204" pitchFamily="34" charset="0"/>
                <a:cs typeface="Arial" panose="020B0604020202020204" pitchFamily="34" charset="0"/>
              </a:rPr>
            </a:br>
            <a:r>
              <a:rPr lang="ru-RU" sz="2000" dirty="0" smtClean="0">
                <a:latin typeface="Arial" panose="020B0604020202020204" pitchFamily="34" charset="0"/>
                <a:cs typeface="Arial" panose="020B0604020202020204" pitchFamily="34" charset="0"/>
              </a:rPr>
              <a:t>                                                    (Наполеон)</a:t>
            </a:r>
          </a:p>
          <a:p>
            <a:r>
              <a:rPr lang="ru-RU" sz="2000" dirty="0" err="1" smtClean="0">
                <a:latin typeface="Arial" panose="020B0604020202020204" pitchFamily="34" charset="0"/>
                <a:cs typeface="Arial" panose="020B0604020202020204" pitchFamily="34" charset="0"/>
              </a:rPr>
              <a:t>Н.С.Лесков</a:t>
            </a:r>
            <a:r>
              <a:rPr lang="ru-RU" sz="2000" dirty="0" smtClean="0">
                <a:latin typeface="Arial" panose="020B0604020202020204" pitchFamily="34" charset="0"/>
                <a:cs typeface="Arial" panose="020B0604020202020204" pitchFamily="34" charset="0"/>
              </a:rPr>
              <a:t> «Леди Макбет </a:t>
            </a:r>
            <a:r>
              <a:rPr lang="ru-RU" sz="2000" dirty="0" err="1" smtClean="0">
                <a:latin typeface="Arial" panose="020B0604020202020204" pitchFamily="34" charset="0"/>
                <a:cs typeface="Arial" panose="020B0604020202020204" pitchFamily="34" charset="0"/>
              </a:rPr>
              <a:t>Мценского</a:t>
            </a:r>
            <a:r>
              <a:rPr lang="ru-RU" sz="2000" dirty="0" smtClean="0">
                <a:latin typeface="Arial" panose="020B0604020202020204" pitchFamily="34" charset="0"/>
                <a:cs typeface="Arial" panose="020B0604020202020204" pitchFamily="34" charset="0"/>
              </a:rPr>
              <a:t> Уезда»</a:t>
            </a:r>
            <a:br>
              <a:rPr lang="ru-RU" sz="2000" dirty="0" smtClean="0">
                <a:latin typeface="Arial" panose="020B0604020202020204" pitchFamily="34" charset="0"/>
                <a:cs typeface="Arial" panose="020B0604020202020204" pitchFamily="34" charset="0"/>
              </a:rPr>
            </a:br>
            <a:r>
              <a:rPr lang="ru-RU" sz="2000" dirty="0"/>
              <a:t>М. А.  Булгаков «Мастер и Маргарита</a:t>
            </a:r>
            <a:r>
              <a:rPr lang="ru-RU" sz="2000" dirty="0" smtClean="0"/>
              <a:t>»</a:t>
            </a:r>
          </a:p>
          <a:p>
            <a:r>
              <a:rPr lang="ru-RU" sz="2000" dirty="0" err="1" smtClean="0">
                <a:latin typeface="Arial" panose="020B0604020202020204" pitchFamily="34" charset="0"/>
                <a:cs typeface="Arial" panose="020B0604020202020204" pitchFamily="34" charset="0"/>
              </a:rPr>
              <a:t>А.П.Чехов</a:t>
            </a:r>
            <a:r>
              <a:rPr lang="ru-RU" sz="2000" dirty="0" smtClean="0">
                <a:latin typeface="Arial" panose="020B0604020202020204" pitchFamily="34" charset="0"/>
                <a:cs typeface="Arial" panose="020B0604020202020204" pitchFamily="34" charset="0"/>
              </a:rPr>
              <a:t> «Вишневый Сад», «Крыжовник»</a:t>
            </a:r>
            <a:endParaRPr lang="ru-RU" sz="2000" dirty="0">
              <a:latin typeface="Arial" panose="020B0604020202020204" pitchFamily="34" charset="0"/>
              <a:cs typeface="Arial" panose="020B0604020202020204" pitchFamily="34" charset="0"/>
            </a:endParaRPr>
          </a:p>
        </p:txBody>
      </p:sp>
    </p:spTree>
    <p:extLst>
      <p:ext uri="{BB962C8B-B14F-4D97-AF65-F5344CB8AC3E}">
        <p14:creationId xmlns="" xmlns:p14="http://schemas.microsoft.com/office/powerpoint/2010/main" val="17242523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359" y="0"/>
            <a:ext cx="9147359" cy="898895"/>
          </a:xfrm>
        </p:spPr>
        <p:txBody>
          <a:bodyPr>
            <a:noAutofit/>
          </a:bodyPr>
          <a:lstStyle/>
          <a:p>
            <a:pPr algn="ctr"/>
            <a:r>
              <a:rPr lang="ru-RU" sz="3600" b="1" dirty="0" smtClean="0">
                <a:ln/>
                <a:solidFill>
                  <a:srgbClr val="C00000"/>
                </a:solidFill>
                <a:effectLst>
                  <a:outerShdw blurRad="38100" dist="19050" dir="2700000" algn="tl" rotWithShape="0">
                    <a:schemeClr val="dk1">
                      <a:lumMod val="50000"/>
                      <a:alpha val="40000"/>
                    </a:schemeClr>
                  </a:outerShdw>
                </a:effectLst>
                <a:latin typeface="Rupster Script Free"/>
                <a:cs typeface="Arial" pitchFamily="34" charset="0"/>
              </a:rPr>
              <a:t>Тезис</a:t>
            </a:r>
            <a:endParaRPr lang="ru-RU" sz="3600" b="1" dirty="0">
              <a:ln/>
              <a:solidFill>
                <a:srgbClr val="C00000"/>
              </a:solidFill>
              <a:effectLst>
                <a:outerShdw blurRad="38100" dist="19050" dir="2700000" algn="tl" rotWithShape="0">
                  <a:schemeClr val="dk1">
                    <a:lumMod val="50000"/>
                    <a:alpha val="40000"/>
                  </a:schemeClr>
                </a:outerShdw>
              </a:effectLst>
              <a:latin typeface="Rupster Script Free"/>
              <a:cs typeface="Arial" pitchFamily="34" charset="0"/>
            </a:endParaRPr>
          </a:p>
        </p:txBody>
      </p:sp>
      <p:sp>
        <p:nvSpPr>
          <p:cNvPr id="28" name="Прямоугольник 27"/>
          <p:cNvSpPr/>
          <p:nvPr/>
        </p:nvSpPr>
        <p:spPr>
          <a:xfrm>
            <a:off x="248194" y="1327679"/>
            <a:ext cx="7981405" cy="3416320"/>
          </a:xfrm>
          <a:prstGeom prst="rect">
            <a:avLst/>
          </a:prstGeom>
        </p:spPr>
        <p:txBody>
          <a:bodyPr wrap="square">
            <a:spAutoFit/>
          </a:bodyPr>
          <a:lstStyle/>
          <a:p>
            <a:pPr algn="just"/>
            <a:r>
              <a:rPr lang="ru-RU" dirty="0"/>
              <a:t/>
            </a:r>
            <a:br>
              <a:rPr lang="ru-RU" dirty="0"/>
            </a:br>
            <a:r>
              <a:rPr lang="ru-RU" dirty="0" smtClean="0"/>
              <a:t>Данные понятия(цель и средства) </a:t>
            </a:r>
            <a:r>
              <a:rPr lang="ru-RU" dirty="0"/>
              <a:t>взаимосвязаны и позволяют задуматься о жизненных устремлениях человека, важности осмысленного целеполагания, умении правильно соотносить цель и средства ее достижения, а также об этической оценке действий человека. Во многих литературных произведениях представлены персонажи, намеренно или ошибочно избравшие негодные средства для реализации своих планов. И нередко оказывается, что благая цель служит лишь прикрытием истинных (низменных) планов. Таким персонажам противопоставлены герои, для которых средства достижения высокой цели неотделимы от требований </a:t>
            </a:r>
            <a:r>
              <a:rPr lang="ru-RU" dirty="0" smtClean="0"/>
              <a:t>морали</a:t>
            </a:r>
          </a:p>
          <a:p>
            <a:pPr algn="just"/>
            <a:endParaRPr lang="ru-RU" dirty="0" smtClean="0">
              <a:latin typeface="Arial" pitchFamily="34" charset="0"/>
              <a:cs typeface="Arial" pitchFamily="34" charset="0"/>
            </a:endParaRPr>
          </a:p>
          <a:p>
            <a:pPr algn="just"/>
            <a:r>
              <a:rPr lang="ru-RU" dirty="0" smtClean="0">
                <a:latin typeface="Arial" pitchFamily="34" charset="0"/>
                <a:cs typeface="Arial" pitchFamily="34" charset="0"/>
              </a:rPr>
              <a:t>МНОГО СЛОВ</a:t>
            </a:r>
            <a:endParaRPr lang="ru-RU" dirty="0">
              <a:latin typeface="Arial" pitchFamily="34" charset="0"/>
              <a:cs typeface="Arial" pitchFamily="34" charset="0"/>
            </a:endParaRPr>
          </a:p>
        </p:txBody>
      </p:sp>
    </p:spTree>
    <p:extLst>
      <p:ext uri="{BB962C8B-B14F-4D97-AF65-F5344CB8AC3E}">
        <p14:creationId xmlns="" xmlns:p14="http://schemas.microsoft.com/office/powerpoint/2010/main" val="1724252341"/>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1784</TotalTime>
  <Words>788</Words>
  <Application>Microsoft Office PowerPoint</Application>
  <PresentationFormat>Экран (4:3)</PresentationFormat>
  <Paragraphs>88</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 Методический конструктор  по направлению  «Цель и средства»  итогового сочинения - 2017/2018</vt:lpstr>
      <vt:lpstr>«Цель и средства»</vt:lpstr>
      <vt:lpstr>Цель работы:</vt:lpstr>
      <vt:lpstr>Значение слова «Цель»</vt:lpstr>
      <vt:lpstr>Значение слова «Средства»</vt:lpstr>
      <vt:lpstr>Примерные темы итогового сочинения </vt:lpstr>
      <vt:lpstr>Высказывания известных людей о цели и средствах </vt:lpstr>
      <vt:lpstr>Литература:</vt:lpstr>
      <vt:lpstr>Тезис</vt:lpstr>
      <vt:lpstr>Универсальное вступление.</vt:lpstr>
      <vt:lpstr> Уникальное вступление  «Оправдывает ли цель средства?» </vt:lpstr>
      <vt:lpstr>Универсальное заключение.</vt:lpstr>
      <vt:lpstr>Уникальное заключение  Оправдывает ли цель средства?</vt:lpstr>
      <vt:lpstr>Слайд 14</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presentation</dc:title>
  <dc:creator>Павел</dc:creator>
  <cp:lastModifiedBy>37</cp:lastModifiedBy>
  <cp:revision>93</cp:revision>
  <dcterms:created xsi:type="dcterms:W3CDTF">2014-11-21T11:00:06Z</dcterms:created>
  <dcterms:modified xsi:type="dcterms:W3CDTF">2017-10-14T04:40:50Z</dcterms:modified>
</cp:coreProperties>
</file>