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57" r:id="rId4"/>
    <p:sldId id="258" r:id="rId5"/>
    <p:sldId id="259" r:id="rId6"/>
    <p:sldId id="260" r:id="rId7"/>
    <p:sldId id="261" r:id="rId8"/>
    <p:sldId id="263" r:id="rId9"/>
    <p:sldId id="262" r:id="rId10"/>
    <p:sldId id="264" r:id="rId11"/>
    <p:sldId id="265" r:id="rId12"/>
    <p:sldId id="266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99FF33"/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10C19-5146-4E5A-A900-1C3CDBDAEB0B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7B32E-7FCE-4CDA-9597-AFCB36113F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10C19-5146-4E5A-A900-1C3CDBDAEB0B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7B32E-7FCE-4CDA-9597-AFCB36113F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10C19-5146-4E5A-A900-1C3CDBDAEB0B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7B32E-7FCE-4CDA-9597-AFCB36113F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10C19-5146-4E5A-A900-1C3CDBDAEB0B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7B32E-7FCE-4CDA-9597-AFCB36113F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10C19-5146-4E5A-A900-1C3CDBDAEB0B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7B32E-7FCE-4CDA-9597-AFCB36113F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10C19-5146-4E5A-A900-1C3CDBDAEB0B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7B32E-7FCE-4CDA-9597-AFCB36113F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10C19-5146-4E5A-A900-1C3CDBDAEB0B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7B32E-7FCE-4CDA-9597-AFCB36113F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10C19-5146-4E5A-A900-1C3CDBDAEB0B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7B32E-7FCE-4CDA-9597-AFCB36113F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10C19-5146-4E5A-A900-1C3CDBDAEB0B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7B32E-7FCE-4CDA-9597-AFCB36113F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10C19-5146-4E5A-A900-1C3CDBDAEB0B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7B32E-7FCE-4CDA-9597-AFCB36113F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10C19-5146-4E5A-A900-1C3CDBDAEB0B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7B32E-7FCE-4CDA-9597-AFCB36113F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C10C19-5146-4E5A-A900-1C3CDBDAEB0B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57B32E-7FCE-4CDA-9597-AFCB36113F1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heel spokes="3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gif"/><Relationship Id="rId5" Type="http://schemas.openxmlformats.org/officeDocument/2006/relationships/image" Target="../media/image7.gif"/><Relationship Id="rId4" Type="http://schemas.openxmlformats.org/officeDocument/2006/relationships/image" Target="../media/image6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928662" y="2285992"/>
            <a:ext cx="71438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i="1" dirty="0" smtClean="0">
                <a:ln/>
                <a:solidFill>
                  <a:srgbClr val="008000"/>
                </a:solidFill>
                <a:latin typeface="Georgia" pitchFamily="18" charset="0"/>
              </a:rPr>
              <a:t>Ваш ребенок –</a:t>
            </a:r>
          </a:p>
          <a:p>
            <a:pPr algn="ctr"/>
            <a:r>
              <a:rPr lang="ru-RU" sz="5400" b="1" i="1" dirty="0" smtClean="0">
                <a:ln/>
                <a:solidFill>
                  <a:srgbClr val="008000"/>
                </a:solidFill>
                <a:latin typeface="Georgia" pitchFamily="18" charset="0"/>
              </a:rPr>
              <a:t> третьеклассник</a:t>
            </a:r>
            <a:endParaRPr lang="ru-RU" sz="5400" b="1" i="1" cap="none" spc="0" dirty="0">
              <a:ln/>
              <a:solidFill>
                <a:srgbClr val="008000"/>
              </a:solidFill>
              <a:effectLst/>
              <a:latin typeface="Georgia" pitchFamily="18" charset="0"/>
            </a:endParaRP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1571604" y="5929330"/>
            <a:ext cx="603511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i="1" dirty="0" err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Бодлева</a:t>
            </a:r>
            <a:r>
              <a:rPr lang="ru-RU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нна </a:t>
            </a:r>
            <a:r>
              <a:rPr lang="ru-RU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лександровна</a:t>
            </a:r>
            <a:r>
              <a:rPr lang="ru-RU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классов,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МБОУ «</a:t>
            </a:r>
            <a:r>
              <a:rPr lang="ru-RU" i="1" dirty="0" err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Чамеревская</a:t>
            </a:r>
            <a:r>
              <a:rPr lang="ru-RU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СОШ», Владимирская область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8699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i="1" dirty="0">
                <a:solidFill>
                  <a:srgbClr val="C00000"/>
                </a:solidFill>
              </a:rPr>
              <a:t>Плюсы и минусы развивающегося интеллекта.</a:t>
            </a: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1357298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>
                <a:solidFill>
                  <a:srgbClr val="0033CC"/>
                </a:solidFill>
              </a:rPr>
              <a:t>У девятилетних школьников в самом пике развития находится  стадия конкретных операций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572000" y="207167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0033CC"/>
                </a:solidFill>
              </a:rPr>
              <a:t>На </a:t>
            </a:r>
            <a:r>
              <a:rPr lang="ru-RU" dirty="0">
                <a:solidFill>
                  <a:srgbClr val="0033CC"/>
                </a:solidFill>
              </a:rPr>
              <a:t>смену эмоциональной открытости приходит логика.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143108" y="2786058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 </a:t>
            </a:r>
            <a:r>
              <a:rPr lang="ru-RU" sz="2000" dirty="0">
                <a:solidFill>
                  <a:srgbClr val="0033CC"/>
                </a:solidFill>
              </a:rPr>
              <a:t>Наиболее распространённым защитным механизмом является избегание.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286248" y="4429132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>
                <a:solidFill>
                  <a:srgbClr val="0033CC"/>
                </a:solidFill>
              </a:rPr>
              <a:t>Благодаря усвоенным логическим способам мышления они отмечают, что наблюдаемые ими явления весьма противоречивы.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0" y="3857628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>
                <a:solidFill>
                  <a:srgbClr val="0033CC"/>
                </a:solidFill>
              </a:rPr>
              <a:t>Н</a:t>
            </a:r>
            <a:r>
              <a:rPr lang="ru-RU" sz="2000" dirty="0" smtClean="0">
                <a:solidFill>
                  <a:srgbClr val="0033CC"/>
                </a:solidFill>
              </a:rPr>
              <a:t>равится </a:t>
            </a:r>
            <a:r>
              <a:rPr lang="ru-RU" sz="2000" dirty="0">
                <a:solidFill>
                  <a:srgbClr val="0033CC"/>
                </a:solidFill>
              </a:rPr>
              <a:t>процесс использования логических схем для объяснений.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000100" y="5715016"/>
            <a:ext cx="550072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33CC"/>
                </a:solidFill>
              </a:rPr>
              <a:t>Они тонко подмечают те особенности родительского поведения, которые сами родители стараются не замечать.</a:t>
            </a: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8699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>
                <a:solidFill>
                  <a:srgbClr val="C00000"/>
                </a:solidFill>
              </a:rPr>
              <a:t>Влюблённость как форма жизни.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1285860"/>
            <a:ext cx="557216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33CC"/>
                </a:solidFill>
              </a:rPr>
              <a:t>Ч</a:t>
            </a:r>
            <a:r>
              <a:rPr lang="ru-RU" sz="2000" dirty="0" smtClean="0">
                <a:solidFill>
                  <a:srgbClr val="0033CC"/>
                </a:solidFill>
              </a:rPr>
              <a:t>увства</a:t>
            </a:r>
            <a:r>
              <a:rPr lang="ru-RU" sz="2000" dirty="0">
                <a:solidFill>
                  <a:srgbClr val="0033CC"/>
                </a:solidFill>
              </a:rPr>
              <a:t>, восторг, глубина переживаний – это всё настоящее.  Но всё же любовь пока второстепенна.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000496" y="2357430"/>
            <a:ext cx="48436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>
                <a:solidFill>
                  <a:srgbClr val="0033CC"/>
                </a:solidFill>
              </a:rPr>
              <a:t>Дружба – вот настоящая тема отношений.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2786058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>
                <a:solidFill>
                  <a:srgbClr val="0033CC"/>
                </a:solidFill>
              </a:rPr>
              <a:t>Друзья для него – это уже не просто знакомые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4500570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>
                <a:solidFill>
                  <a:srgbClr val="0033CC"/>
                </a:solidFill>
              </a:rPr>
              <a:t>Появляется представление об обязательствах в человеческих отношениях, и дети начинают оценивать действия друг друга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286248" y="5500702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>
                <a:solidFill>
                  <a:srgbClr val="0033CC"/>
                </a:solidFill>
              </a:rPr>
              <a:t>В</a:t>
            </a:r>
            <a:r>
              <a:rPr lang="ru-RU" sz="2000" dirty="0" smtClean="0">
                <a:solidFill>
                  <a:srgbClr val="0033CC"/>
                </a:solidFill>
              </a:rPr>
              <a:t>озникающей </a:t>
            </a:r>
            <a:r>
              <a:rPr lang="ru-RU" sz="2000" dirty="0">
                <a:solidFill>
                  <a:srgbClr val="0033CC"/>
                </a:solidFill>
              </a:rPr>
              <a:t>в этот период потребностью занять определённое положение в группе сверстников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857620" y="3429000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>
                <a:solidFill>
                  <a:srgbClr val="0033CC"/>
                </a:solidFill>
              </a:rPr>
              <a:t>У</a:t>
            </a:r>
            <a:r>
              <a:rPr lang="ru-RU" sz="2000" dirty="0" smtClean="0">
                <a:solidFill>
                  <a:srgbClr val="0033CC"/>
                </a:solidFill>
              </a:rPr>
              <a:t>спехи </a:t>
            </a:r>
            <a:r>
              <a:rPr lang="ru-RU" sz="2000" dirty="0">
                <a:solidFill>
                  <a:srgbClr val="0033CC"/>
                </a:solidFill>
              </a:rPr>
              <a:t>в учёбе у третьеклассников становятся менее значимыми и отходят на второй план.</a:t>
            </a: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8699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Что </a:t>
            </a:r>
            <a:r>
              <a:rPr lang="ru-RU" b="1" i="1" dirty="0">
                <a:solidFill>
                  <a:srgbClr val="C00000"/>
                </a:solidFill>
              </a:rPr>
              <a:t>же нужно третьекласснику?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286380" y="1500174"/>
            <a:ext cx="30003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33CC"/>
                </a:solidFill>
              </a:rPr>
              <a:t>Пространство</a:t>
            </a:r>
          </a:p>
          <a:p>
            <a:r>
              <a:rPr lang="ru-RU" sz="2800" b="1" i="1" dirty="0" smtClean="0">
                <a:solidFill>
                  <a:srgbClr val="0033CC"/>
                </a:solidFill>
              </a:rPr>
              <a:t> </a:t>
            </a:r>
            <a:endParaRPr lang="ru-RU" sz="2800" dirty="0">
              <a:solidFill>
                <a:srgbClr val="0033CC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86446" y="3214686"/>
            <a:ext cx="20267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smtClean="0">
                <a:solidFill>
                  <a:srgbClr val="0033CC"/>
                </a:solidFill>
              </a:rPr>
              <a:t>Структура</a:t>
            </a:r>
            <a:endParaRPr lang="ru-RU" sz="2800" dirty="0">
              <a:solidFill>
                <a:srgbClr val="0033CC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071934" y="5572140"/>
            <a:ext cx="50772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>
                <a:solidFill>
                  <a:srgbClr val="0033CC"/>
                </a:solidFill>
              </a:rPr>
              <a:t>Чтение хорошей литературы</a:t>
            </a:r>
            <a:endParaRPr lang="ru-RU" sz="2800" dirty="0">
              <a:solidFill>
                <a:srgbClr val="0033CC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2071678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i="1" dirty="0">
                <a:solidFill>
                  <a:srgbClr val="0033CC"/>
                </a:solidFill>
              </a:rPr>
              <a:t>Уважение к их собственному мнению, чутью, решениям</a:t>
            </a:r>
            <a:endParaRPr lang="ru-RU" sz="2800" dirty="0">
              <a:solidFill>
                <a:srgbClr val="0033CC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28662" y="4143380"/>
            <a:ext cx="57999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>
                <a:solidFill>
                  <a:srgbClr val="0033CC"/>
                </a:solidFill>
              </a:rPr>
              <a:t>Искренность со стороны взрослых</a:t>
            </a:r>
            <a:endParaRPr lang="ru-RU" sz="2800" dirty="0">
              <a:solidFill>
                <a:srgbClr val="0033CC"/>
              </a:solidFill>
            </a:endParaRP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8699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071538" y="1857364"/>
            <a:ext cx="7429552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Активно развивается и способность ребенка произвольно управлять своими психическими процессами,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он учится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владеть своим вниманием, памятью, мышлением.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Georgia" pitchFamily="18" charset="0"/>
            </a:endParaRP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8699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Georgia" pitchFamily="18" charset="0"/>
              </a:rPr>
              <a:t>Для успешности в учебе </a:t>
            </a:r>
            <a:br>
              <a:rPr lang="ru-RU" dirty="0" smtClean="0">
                <a:solidFill>
                  <a:srgbClr val="C00000"/>
                </a:solidFill>
                <a:latin typeface="Georgia" pitchFamily="18" charset="0"/>
              </a:rPr>
            </a:br>
            <a:r>
              <a:rPr lang="ru-RU" dirty="0" smtClean="0">
                <a:solidFill>
                  <a:srgbClr val="C00000"/>
                </a:solidFill>
                <a:latin typeface="Georgia" pitchFamily="18" charset="0"/>
              </a:rPr>
              <a:t>необходимо: </a:t>
            </a:r>
            <a:br>
              <a:rPr lang="ru-RU" dirty="0" smtClean="0">
                <a:solidFill>
                  <a:srgbClr val="C00000"/>
                </a:solidFill>
                <a:latin typeface="Georgia" pitchFamily="18" charset="0"/>
              </a:rPr>
            </a:br>
            <a:endParaRPr lang="ru-RU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42976" y="1857364"/>
            <a:ext cx="68868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0033CC"/>
                </a:solidFill>
                <a:latin typeface="Georgia" pitchFamily="18" charset="0"/>
              </a:rPr>
              <a:t>Хорошо развитые свойства внимания</a:t>
            </a:r>
            <a:r>
              <a:rPr lang="ru-RU" sz="2400" dirty="0" smtClean="0">
                <a:solidFill>
                  <a:srgbClr val="0033CC"/>
                </a:solidFill>
                <a:latin typeface="Georgia" pitchFamily="18" charset="0"/>
              </a:rPr>
              <a:t> </a:t>
            </a:r>
            <a:endParaRPr lang="ru-RU" sz="2400" dirty="0">
              <a:solidFill>
                <a:srgbClr val="0033CC"/>
              </a:solidFill>
              <a:latin typeface="Georgia" pitchFamily="18" charset="0"/>
            </a:endParaRPr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1142976" y="2786058"/>
            <a:ext cx="757242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i="1" dirty="0" smtClean="0">
                <a:solidFill>
                  <a:srgbClr val="0033CC"/>
                </a:solidFill>
                <a:latin typeface="Georgia" pitchFamily="18" charset="0"/>
                <a:ea typeface="Times New Roman" pitchFamily="18" charset="0"/>
                <a:cs typeface="Arial" pitchFamily="34" charset="0"/>
              </a:rPr>
              <a:t>Р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азвивать память</a:t>
            </a: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rgbClr val="0033CC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младших школьников</a:t>
            </a:r>
            <a:r>
              <a:rPr kumimoji="0" lang="ru-RU" sz="1000" b="1" i="1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800" b="1" i="1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Georg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214414" y="3571876"/>
            <a:ext cx="650082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0033CC"/>
                </a:solidFill>
                <a:latin typeface="Georgia" pitchFamily="18" charset="0"/>
              </a:rPr>
              <a:t>Развитие</a:t>
            </a:r>
            <a:r>
              <a:rPr lang="ru-RU" sz="2400" dirty="0" smtClean="0">
                <a:solidFill>
                  <a:srgbClr val="0033CC"/>
                </a:solidFill>
                <a:latin typeface="Georgia" pitchFamily="18" charset="0"/>
              </a:rPr>
              <a:t> </a:t>
            </a:r>
            <a:r>
              <a:rPr lang="ru-RU" sz="2400" b="1" i="1" dirty="0" smtClean="0">
                <a:solidFill>
                  <a:srgbClr val="0033CC"/>
                </a:solidFill>
                <a:latin typeface="Georgia" pitchFamily="18" charset="0"/>
              </a:rPr>
              <a:t>их мыслительных способностей.</a:t>
            </a:r>
            <a:r>
              <a:rPr lang="ru-RU" sz="2400" dirty="0" smtClean="0">
                <a:solidFill>
                  <a:srgbClr val="0033CC"/>
                </a:solidFill>
                <a:latin typeface="Georgia" pitchFamily="18" charset="0"/>
              </a:rPr>
              <a:t> </a:t>
            </a:r>
            <a:endParaRPr lang="ru-RU" sz="2400" dirty="0">
              <a:solidFill>
                <a:srgbClr val="0033CC"/>
              </a:solidFill>
              <a:latin typeface="Georg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285852" y="4572008"/>
            <a:ext cx="678661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0033CC"/>
                </a:solidFill>
                <a:latin typeface="Georgia" pitchFamily="18" charset="0"/>
              </a:rPr>
              <a:t>Развитие у школьников</a:t>
            </a:r>
            <a:r>
              <a:rPr lang="ru-RU" sz="2400" dirty="0" smtClean="0">
                <a:solidFill>
                  <a:srgbClr val="0033CC"/>
                </a:solidFill>
                <a:latin typeface="Georgia" pitchFamily="18" charset="0"/>
              </a:rPr>
              <a:t> </a:t>
            </a:r>
            <a:r>
              <a:rPr lang="ru-RU" sz="2400" b="1" i="1" dirty="0" smtClean="0">
                <a:solidFill>
                  <a:srgbClr val="0033CC"/>
                </a:solidFill>
                <a:latin typeface="Georgia" pitchFamily="18" charset="0"/>
              </a:rPr>
              <a:t>интереса к чтению</a:t>
            </a:r>
            <a:r>
              <a:rPr lang="ru-RU" sz="2400" dirty="0" smtClean="0">
                <a:solidFill>
                  <a:srgbClr val="0033CC"/>
                </a:solidFill>
                <a:latin typeface="Georgia" pitchFamily="18" charset="0"/>
              </a:rPr>
              <a:t>.</a:t>
            </a:r>
            <a:endParaRPr lang="ru-RU" sz="2400" dirty="0">
              <a:solidFill>
                <a:srgbClr val="0033CC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8699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9736702">
            <a:off x="490837" y="2969419"/>
            <a:ext cx="8229600" cy="114300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Georgia" pitchFamily="18" charset="0"/>
              </a:rPr>
              <a:t>СОВЕТУЮ ВАМ… </a:t>
            </a:r>
            <a:r>
              <a:rPr lang="ru-RU" dirty="0" smtClean="0">
                <a:solidFill>
                  <a:srgbClr val="C00000"/>
                </a:solidFill>
                <a:latin typeface="Georgia" pitchFamily="18" charset="0"/>
              </a:rPr>
              <a:t/>
            </a:r>
            <a:br>
              <a:rPr lang="ru-RU" dirty="0" smtClean="0">
                <a:solidFill>
                  <a:srgbClr val="C00000"/>
                </a:solidFill>
                <a:latin typeface="Georgia" pitchFamily="18" charset="0"/>
              </a:rPr>
            </a:br>
            <a:endParaRPr lang="ru-RU" dirty="0">
              <a:solidFill>
                <a:srgbClr val="C00000"/>
              </a:solidFill>
              <a:latin typeface="Georgia" pitchFamily="18" charset="0"/>
            </a:endParaRPr>
          </a:p>
        </p:txBody>
      </p:sp>
      <p:pic>
        <p:nvPicPr>
          <p:cNvPr id="1026" name="Picture 2" descr="D:\Фото\У нас в гостях\Люди\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29454" y="1928802"/>
            <a:ext cx="1500198" cy="1344517"/>
          </a:xfrm>
          <a:prstGeom prst="rect">
            <a:avLst/>
          </a:prstGeom>
          <a:noFill/>
        </p:spPr>
      </p:pic>
      <p:pic>
        <p:nvPicPr>
          <p:cNvPr id="1027" name="Picture 3" descr="D:\Фото\У нас в гостях\Люди\1f3768f89f77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1928802"/>
            <a:ext cx="1592144" cy="1171578"/>
          </a:xfrm>
          <a:prstGeom prst="rect">
            <a:avLst/>
          </a:prstGeom>
          <a:noFill/>
        </p:spPr>
      </p:pic>
      <p:pic>
        <p:nvPicPr>
          <p:cNvPr id="1028" name="Picture 4" descr="D:\Фото\У нас в гостях\Люди\24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29256" y="4714884"/>
            <a:ext cx="1828800" cy="1257300"/>
          </a:xfrm>
          <a:prstGeom prst="rect">
            <a:avLst/>
          </a:prstGeom>
          <a:noFill/>
        </p:spPr>
      </p:pic>
      <p:pic>
        <p:nvPicPr>
          <p:cNvPr id="1029" name="Picture 5" descr="D:\Фото\У нас в гостях\Люди\132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14348" y="4786322"/>
            <a:ext cx="1287069" cy="111919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1142976" y="1714488"/>
            <a:ext cx="657229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i="1" dirty="0" smtClean="0">
                <a:solidFill>
                  <a:srgbClr val="0033CC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Слишком послушные сыновья никогда не достигают многого.</a:t>
            </a:r>
            <a:endParaRPr lang="ru-RU" sz="4000" b="1" i="1" dirty="0" smtClean="0">
              <a:solidFill>
                <a:srgbClr val="0033CC"/>
              </a:solidFill>
              <a:latin typeface="Georgia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000" b="1" i="1" dirty="0" err="1" smtClean="0">
                <a:solidFill>
                  <a:srgbClr val="0033CC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Абрахам</a:t>
            </a:r>
            <a:r>
              <a:rPr lang="ru-RU" sz="4000" b="1" i="1" dirty="0" smtClean="0">
                <a:solidFill>
                  <a:srgbClr val="0033CC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000" b="1" i="1" dirty="0" err="1" smtClean="0">
                <a:solidFill>
                  <a:srgbClr val="0033CC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Брилл</a:t>
            </a:r>
            <a:endParaRPr lang="ru-RU" sz="4000" b="1" i="1" dirty="0" smtClean="0">
              <a:solidFill>
                <a:srgbClr val="0033CC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Мои документы\ВСЕ ДЛЯ ПРЕЗЕНТАЦИИ\126 фоны для презентаций\notebook_bg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9959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285728"/>
            <a:ext cx="5429288" cy="657227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Georgia" pitchFamily="18" charset="0"/>
              </a:rPr>
              <a:t>Миф 1.</a:t>
            </a:r>
            <a:r>
              <a:rPr lang="ru-RU" sz="3600" b="1" dirty="0" smtClean="0">
                <a:latin typeface="Georgia" pitchFamily="18" charset="0"/>
              </a:rPr>
              <a:t/>
            </a:r>
            <a:br>
              <a:rPr lang="ru-RU" sz="3600" b="1" dirty="0" smtClean="0">
                <a:latin typeface="Georgia" pitchFamily="18" charset="0"/>
              </a:rPr>
            </a:br>
            <a:r>
              <a:rPr lang="ru-RU" sz="3600" b="1" dirty="0" smtClean="0">
                <a:solidFill>
                  <a:srgbClr val="0033CC"/>
                </a:solidFill>
                <a:latin typeface="Georgia" pitchFamily="18" charset="0"/>
              </a:rPr>
              <a:t>Девятилетних </a:t>
            </a:r>
            <a:r>
              <a:rPr lang="ru-RU" sz="3600" b="1" dirty="0">
                <a:solidFill>
                  <a:srgbClr val="0033CC"/>
                </a:solidFill>
                <a:latin typeface="Georgia" pitchFamily="18" charset="0"/>
              </a:rPr>
              <a:t>детей, третьеклассников считают цельными, гармоничными и доброжелательными людьми, в отличие от первоклассников или подростков.</a:t>
            </a: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:\Мои документы\ВСЕ ДЛЯ ПРЕЗЕНТАЦИИ\126 фоны для презентаций\notebook_bg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99592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928794" y="642918"/>
            <a:ext cx="5214974" cy="5715040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Georgia" pitchFamily="18" charset="0"/>
              </a:rPr>
              <a:t>Реальность</a:t>
            </a:r>
            <a:r>
              <a:rPr lang="ru-RU" sz="3200" b="1" dirty="0" smtClean="0">
                <a:solidFill>
                  <a:srgbClr val="FF0000"/>
                </a:solidFill>
                <a:latin typeface="Georgia" pitchFamily="18" charset="0"/>
              </a:rPr>
              <a:t>:</a:t>
            </a:r>
            <a:r>
              <a:rPr lang="ru-RU" sz="3200" b="1" dirty="0" smtClean="0">
                <a:latin typeface="Georgia" pitchFamily="18" charset="0"/>
              </a:rPr>
              <a:t/>
            </a:r>
            <a:br>
              <a:rPr lang="ru-RU" sz="3200" b="1" dirty="0" smtClean="0">
                <a:latin typeface="Georgia" pitchFamily="18" charset="0"/>
              </a:rPr>
            </a:br>
            <a:r>
              <a:rPr lang="ru-RU" sz="3200" b="1" dirty="0" smtClean="0">
                <a:latin typeface="Georgia" pitchFamily="18" charset="0"/>
              </a:rPr>
              <a:t> </a:t>
            </a:r>
            <a:r>
              <a:rPr lang="ru-RU" sz="3200" b="1" dirty="0">
                <a:solidFill>
                  <a:srgbClr val="0033CC"/>
                </a:solidFill>
                <a:latin typeface="Georgia" pitchFamily="18" charset="0"/>
              </a:rPr>
              <a:t>Многие из них – довольно злые критики. Именно на девятом году жизни начинается кратковременный период, когда дети обесценивают авторитет взрослых, становясь циниками. </a:t>
            </a: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:\Мои документы\ВСЕ ДЛЯ ПРЕЗЕНТАЦИИ\126 фоны для презентаций\notebook_bg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9959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8860" y="785794"/>
            <a:ext cx="5000660" cy="5572164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Georgia" pitchFamily="18" charset="0"/>
              </a:rPr>
              <a:t>Миф 2.</a:t>
            </a:r>
            <a:r>
              <a:rPr lang="ru-RU" sz="4000" b="1" dirty="0" smtClean="0">
                <a:latin typeface="Georgia" pitchFamily="18" charset="0"/>
              </a:rPr>
              <a:t/>
            </a:r>
            <a:br>
              <a:rPr lang="ru-RU" sz="4000" b="1" dirty="0" smtClean="0">
                <a:latin typeface="Georgia" pitchFamily="18" charset="0"/>
              </a:rPr>
            </a:br>
            <a:r>
              <a:rPr lang="ru-RU" sz="4000" b="1" dirty="0" smtClean="0">
                <a:latin typeface="Georgia" pitchFamily="18" charset="0"/>
              </a:rPr>
              <a:t> </a:t>
            </a:r>
            <a:r>
              <a:rPr lang="ru-RU" sz="4000" b="1" dirty="0">
                <a:solidFill>
                  <a:srgbClr val="0033CC"/>
                </a:solidFill>
                <a:latin typeface="Georgia" pitchFamily="18" charset="0"/>
              </a:rPr>
              <a:t>Самооценка детей данного возраста зависит от успехов в учёбе, ведь учёба – это их ведущая деятельность, как утверждают многие психологи.</a:t>
            </a:r>
            <a:r>
              <a:rPr lang="ru-RU" dirty="0">
                <a:solidFill>
                  <a:srgbClr val="0033CC"/>
                </a:solidFill>
              </a:rPr>
              <a:t/>
            </a:r>
            <a:br>
              <a:rPr lang="ru-RU" dirty="0">
                <a:solidFill>
                  <a:srgbClr val="0033CC"/>
                </a:solidFill>
              </a:rPr>
            </a:br>
            <a:endParaRPr lang="ru-RU" dirty="0">
              <a:solidFill>
                <a:srgbClr val="0033CC"/>
              </a:solidFill>
            </a:endParaRP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:\Мои документы\ВСЕ ДЛЯ ПРЕЗЕНТАЦИИ\126 фоны для презентаций\notebook_bg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9959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714356"/>
            <a:ext cx="6215106" cy="6143644"/>
          </a:xfrm>
        </p:spPr>
        <p:txBody>
          <a:bodyPr>
            <a:normAutofit fontScale="90000"/>
          </a:bodyPr>
          <a:lstStyle/>
          <a:p>
            <a:r>
              <a:rPr lang="ru-RU" sz="3600" dirty="0">
                <a:solidFill>
                  <a:srgbClr val="FF0000"/>
                </a:solidFill>
                <a:latin typeface="Georgia" pitchFamily="18" charset="0"/>
              </a:rPr>
              <a:t>Реальность</a:t>
            </a:r>
            <a:r>
              <a:rPr lang="ru-RU" sz="3600" dirty="0" smtClean="0">
                <a:solidFill>
                  <a:srgbClr val="FF0000"/>
                </a:solidFill>
                <a:latin typeface="Georgia" pitchFamily="18" charset="0"/>
              </a:rPr>
              <a:t>:</a:t>
            </a:r>
            <a:r>
              <a:rPr lang="ru-RU" sz="3600" dirty="0" smtClean="0">
                <a:latin typeface="Georgia" pitchFamily="18" charset="0"/>
              </a:rPr>
              <a:t/>
            </a:r>
            <a:br>
              <a:rPr lang="ru-RU" sz="3600" dirty="0" smtClean="0">
                <a:latin typeface="Georgia" pitchFamily="18" charset="0"/>
              </a:rPr>
            </a:br>
            <a:r>
              <a:rPr lang="ru-RU" sz="3600" dirty="0" smtClean="0">
                <a:latin typeface="Georgia" pitchFamily="18" charset="0"/>
              </a:rPr>
              <a:t> </a:t>
            </a:r>
            <a:r>
              <a:rPr lang="ru-RU" sz="3600" b="1" dirty="0">
                <a:solidFill>
                  <a:srgbClr val="0033CC"/>
                </a:solidFill>
                <a:latin typeface="Georgia" pitchFamily="18" charset="0"/>
              </a:rPr>
              <a:t>У детей в возрасте девяти лет, в отличие от следующего периода (10-12 лет), самооценка по-прежнему в значительной степени определяется отношением родителей. Чем сильнее дети чувствуют критику и отвержение с нашей стороны, тем хуже они о себе </a:t>
            </a:r>
            <a:r>
              <a:rPr lang="ru-RU" sz="3600" b="1" dirty="0" smtClean="0">
                <a:solidFill>
                  <a:srgbClr val="0033CC"/>
                </a:solidFill>
                <a:latin typeface="Georgia" pitchFamily="18" charset="0"/>
              </a:rPr>
              <a:t>думают.</a:t>
            </a:r>
            <a:r>
              <a:rPr lang="ru-RU" dirty="0">
                <a:latin typeface="Script" pitchFamily="2" charset="0"/>
              </a:rPr>
              <a:t/>
            </a:r>
            <a:br>
              <a:rPr lang="ru-RU" dirty="0">
                <a:latin typeface="Script" pitchFamily="2" charset="0"/>
              </a:rPr>
            </a:br>
            <a:endParaRPr lang="ru-RU" dirty="0">
              <a:latin typeface="Script" pitchFamily="2" charset="0"/>
            </a:endParaRP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357166"/>
            <a:ext cx="8215370" cy="6215106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33CC"/>
                </a:solidFill>
                <a:latin typeface="Georgia" pitchFamily="18" charset="0"/>
              </a:rPr>
              <a:t>Какие </a:t>
            </a:r>
            <a:r>
              <a:rPr lang="ru-RU" b="1" i="1" dirty="0">
                <a:solidFill>
                  <a:srgbClr val="0033CC"/>
                </a:solidFill>
                <a:latin typeface="Georgia" pitchFamily="18" charset="0"/>
              </a:rPr>
              <a:t>они, эти загадочные </a:t>
            </a:r>
            <a:r>
              <a:rPr lang="ru-RU" b="1" i="1" dirty="0" err="1">
                <a:solidFill>
                  <a:srgbClr val="0033CC"/>
                </a:solidFill>
                <a:latin typeface="Georgia" pitchFamily="18" charset="0"/>
              </a:rPr>
              <a:t>девятилетки</a:t>
            </a:r>
            <a:r>
              <a:rPr lang="ru-RU" b="1" i="1" dirty="0">
                <a:solidFill>
                  <a:srgbClr val="0033CC"/>
                </a:solidFill>
                <a:latin typeface="Georgia" pitchFamily="18" charset="0"/>
              </a:rPr>
              <a:t>? </a:t>
            </a: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8699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i="1" dirty="0">
                <a:solidFill>
                  <a:srgbClr val="C00000"/>
                </a:solidFill>
              </a:rPr>
              <a:t>О душе и личности ребёнка.</a:t>
            </a: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1357298"/>
            <a:ext cx="58256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 smtClean="0">
                <a:solidFill>
                  <a:srgbClr val="0033CC"/>
                </a:solidFill>
                <a:latin typeface="Georgia" pitchFamily="18" charset="0"/>
              </a:rPr>
              <a:t>Доступ </a:t>
            </a:r>
            <a:r>
              <a:rPr lang="ru-RU" sz="2800" i="1" dirty="0">
                <a:solidFill>
                  <a:srgbClr val="0033CC"/>
                </a:solidFill>
                <a:latin typeface="Georgia" pitchFamily="18" charset="0"/>
              </a:rPr>
              <a:t>к душе широко </a:t>
            </a:r>
            <a:r>
              <a:rPr lang="ru-RU" sz="2800" i="1" dirty="0" smtClean="0">
                <a:solidFill>
                  <a:srgbClr val="0033CC"/>
                </a:solidFill>
                <a:latin typeface="Georgia" pitchFamily="18" charset="0"/>
              </a:rPr>
              <a:t>открыт.</a:t>
            </a:r>
            <a:endParaRPr lang="ru-RU" sz="2800" i="1" dirty="0">
              <a:solidFill>
                <a:srgbClr val="0033CC"/>
              </a:solidFill>
              <a:latin typeface="Georg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03427" y="2285992"/>
            <a:ext cx="65405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 smtClean="0">
                <a:solidFill>
                  <a:srgbClr val="0033CC"/>
                </a:solidFill>
                <a:latin typeface="Georgia" pitchFamily="18" charset="0"/>
              </a:rPr>
              <a:t>Душа </a:t>
            </a:r>
            <a:r>
              <a:rPr lang="ru-RU" sz="2800" i="1" dirty="0">
                <a:solidFill>
                  <a:srgbClr val="0033CC"/>
                </a:solidFill>
                <a:latin typeface="Georgia" pitchFamily="18" charset="0"/>
              </a:rPr>
              <a:t>ещё не защищена сильным «Я»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3286124"/>
            <a:ext cx="41601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 smtClean="0">
                <a:solidFill>
                  <a:srgbClr val="0033CC"/>
                </a:solidFill>
                <a:latin typeface="Georgia" pitchFamily="18" charset="0"/>
              </a:rPr>
              <a:t>Она </a:t>
            </a:r>
            <a:r>
              <a:rPr lang="ru-RU" sz="2800" i="1" dirty="0">
                <a:solidFill>
                  <a:srgbClr val="0033CC"/>
                </a:solidFill>
                <a:latin typeface="Georgia" pitchFamily="18" charset="0"/>
              </a:rPr>
              <a:t>уязвима и </a:t>
            </a:r>
            <a:r>
              <a:rPr lang="ru-RU" sz="2800" i="1" dirty="0" smtClean="0">
                <a:solidFill>
                  <a:srgbClr val="0033CC"/>
                </a:solidFill>
                <a:latin typeface="Georgia" pitchFamily="18" charset="0"/>
              </a:rPr>
              <a:t>ранима.</a:t>
            </a:r>
            <a:endParaRPr lang="ru-RU" sz="2800" i="1" dirty="0">
              <a:solidFill>
                <a:srgbClr val="0033CC"/>
              </a:solidFill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14546" y="4357694"/>
            <a:ext cx="535781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i="1" dirty="0" smtClean="0">
                <a:solidFill>
                  <a:srgbClr val="0033CC"/>
                </a:solidFill>
                <a:latin typeface="Georgia" pitchFamily="18" charset="0"/>
              </a:rPr>
              <a:t>Ей </a:t>
            </a:r>
            <a:r>
              <a:rPr lang="ru-RU" sz="2800" i="1" dirty="0">
                <a:solidFill>
                  <a:srgbClr val="0033CC"/>
                </a:solidFill>
                <a:latin typeface="Georgia" pitchFamily="18" charset="0"/>
              </a:rPr>
              <a:t>свойственны и сила чувств, и впечатлительность, и фантазии, и желания</a:t>
            </a: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8699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Прямоугольник 1"/>
          <p:cNvSpPr/>
          <p:nvPr/>
        </p:nvSpPr>
        <p:spPr>
          <a:xfrm>
            <a:off x="785786" y="1071547"/>
            <a:ext cx="778674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>
                <a:solidFill>
                  <a:srgbClr val="0033CC"/>
                </a:solidFill>
                <a:latin typeface="Georgia" pitchFamily="18" charset="0"/>
              </a:rPr>
              <a:t>Немецкий антропософ Рудольф Штайнер называл детей маленькими ангелами, которые год за годом всё ближе спускаются к земле. В девять лет, говорил он, эти ангелы окончательно падают на землю, теряя свои крылышки.</a:t>
            </a: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334</Words>
  <Application>Microsoft Office PowerPoint</Application>
  <PresentationFormat>Экран (4:3)</PresentationFormat>
  <Paragraphs>45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Миф 1. Девятилетних детей, третьеклассников считают цельными, гармоничными и доброжелательными людьми, в отличие от первоклассников или подростков.</vt:lpstr>
      <vt:lpstr>Реальность:  Многие из них – довольно злые критики. Именно на девятом году жизни начинается кратковременный период, когда дети обесценивают авторитет взрослых, становясь циниками. </vt:lpstr>
      <vt:lpstr>Миф 2.  Самооценка детей данного возраста зависит от успехов в учёбе, ведь учёба – это их ведущая деятельность, как утверждают многие психологи. </vt:lpstr>
      <vt:lpstr>Реальность:  У детей в возрасте девяти лет, в отличие от следующего периода (10-12 лет), самооценка по-прежнему в значительной степени определяется отношением родителей. Чем сильнее дети чувствуют критику и отвержение с нашей стороны, тем хуже они о себе думают. </vt:lpstr>
      <vt:lpstr>Какие они, эти загадочные девятилетки? </vt:lpstr>
      <vt:lpstr>О душе и личности ребёнка. </vt:lpstr>
      <vt:lpstr>Слайд 9</vt:lpstr>
      <vt:lpstr>Плюсы и минусы развивающегося интеллекта. </vt:lpstr>
      <vt:lpstr>Влюблённость как форма жизни.</vt:lpstr>
      <vt:lpstr>Что же нужно третьекласснику?</vt:lpstr>
      <vt:lpstr>Слайд 13</vt:lpstr>
      <vt:lpstr>Для успешности в учебе  необходимо:  </vt:lpstr>
      <vt:lpstr>СОВЕТУЮ ВАМ…  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19</cp:revision>
  <dcterms:created xsi:type="dcterms:W3CDTF">2012-09-26T19:52:47Z</dcterms:created>
  <dcterms:modified xsi:type="dcterms:W3CDTF">2012-11-11T20:58:45Z</dcterms:modified>
</cp:coreProperties>
</file>