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5" r:id="rId2"/>
    <p:sldId id="270" r:id="rId3"/>
    <p:sldId id="269" r:id="rId4"/>
    <p:sldId id="260" r:id="rId5"/>
    <p:sldId id="257" r:id="rId6"/>
    <p:sldId id="258" r:id="rId7"/>
    <p:sldId id="272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785926"/>
            <a:ext cx="75438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А. </a:t>
            </a:r>
            <a:r>
              <a:rPr lang="ru-RU" b="1" dirty="0" err="1" smtClean="0">
                <a:solidFill>
                  <a:srgbClr val="7030A0"/>
                </a:solidFill>
                <a:latin typeface="Georgia" pitchFamily="18" charset="0"/>
              </a:rPr>
              <a:t>Даржайны</a:t>
            </a:r>
            <a:r>
              <a:rPr lang="ru-RU" sz="4600" b="1" dirty="0" err="1" smtClean="0">
                <a:solidFill>
                  <a:srgbClr val="7030A0"/>
                </a:solidFill>
                <a:latin typeface="Georgia" pitchFamily="18" charset="0"/>
                <a:cs typeface="Times New Roman"/>
              </a:rPr>
              <a:t>ң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  <a:latin typeface="Georgia" pitchFamily="18" charset="0"/>
              </a:rPr>
              <a:t>Авамга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Georgia" pitchFamily="18" charset="0"/>
              </a:rPr>
              <a:t>чечээм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»</a:t>
            </a:r>
            <a:b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(</a:t>
            </a:r>
            <a:r>
              <a:rPr lang="ru-RU" b="1" i="1" dirty="0" err="1" smtClean="0">
                <a:solidFill>
                  <a:srgbClr val="0070C0"/>
                </a:solidFill>
                <a:latin typeface="Monotype Corsiva" pitchFamily="66" charset="0"/>
              </a:rPr>
              <a:t>Боодал</a:t>
            </a:r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 сонет)</a:t>
            </a:r>
            <a:endParaRPr lang="ru-RU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97152"/>
            <a:ext cx="7543800" cy="13096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Доос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Сайлыкмаа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Малчын-ооловна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</a:p>
          <a:p>
            <a:pPr algn="ctr">
              <a:buNone/>
            </a:pP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тыва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дыл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болгаш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чогаал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башкызы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14779" t="15985" r="18162" b="30330"/>
          <a:stretch>
            <a:fillRect/>
          </a:stretch>
        </p:blipFill>
        <p:spPr bwMode="auto">
          <a:xfrm>
            <a:off x="4429124" y="285728"/>
            <a:ext cx="4500594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28604"/>
            <a:ext cx="371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Александр Александрович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Даржай</a:t>
            </a:r>
            <a:endParaRPr lang="ru-RU" sz="28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5429264"/>
            <a:ext cx="4643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1942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чылды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ң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ноябрь 3-те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Сүт-Хөл кожууннуң Суг-Аксынга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төрүттүнген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.</a:t>
            </a:r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000240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Шүлүкчү, тоожучу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шиичи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очулдурукчу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Тываның Күрүне шаңналының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лауреады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хүндүлүг аттың эдилекчизи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Украинаның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Ровно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облазының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комсомол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шаңналының эдилекчизи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Тываның улустуң чогаалчызы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А.Даржай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вектиң тергиин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кижилери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киир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бижиттинген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андрей\Desktop\уч.года. разработки\darzha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784887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331640" y="5733256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А.Даржай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вектиң тергиин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кижилери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номче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киир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бижиттинген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C:\Documents and Settings\Admin\Рабочий стол\Изображение 040.jpg"/>
          <p:cNvPicPr>
            <a:picLocks noChangeAspect="1" noChangeArrowheads="1"/>
          </p:cNvPicPr>
          <p:nvPr/>
        </p:nvPicPr>
        <p:blipFill>
          <a:blip r:embed="rId2" cstate="print"/>
          <a:srcRect l="21094" t="32813" r="49609" b="20312"/>
          <a:stretch>
            <a:fillRect/>
          </a:stretch>
        </p:blipFill>
        <p:spPr bwMode="auto">
          <a:xfrm>
            <a:off x="4286248" y="142852"/>
            <a:ext cx="4500594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3929058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 smtClean="0">
                <a:solidFill>
                  <a:srgbClr val="0070C0"/>
                </a:solidFill>
                <a:latin typeface="Georgia" pitchFamily="18" charset="0"/>
              </a:rPr>
              <a:t>Авазы</a:t>
            </a:r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</a:p>
          <a:p>
            <a:pPr algn="r"/>
            <a:r>
              <a:rPr lang="ru-RU" sz="2400" b="1" i="1" dirty="0" smtClean="0">
                <a:solidFill>
                  <a:srgbClr val="0070C0"/>
                </a:solidFill>
                <a:latin typeface="Georgia" pitchFamily="18" charset="0"/>
              </a:rPr>
              <a:t>Екатерина </a:t>
            </a:r>
            <a:r>
              <a:rPr lang="ru-RU" sz="2400" b="1" i="1" dirty="0" err="1" smtClean="0">
                <a:solidFill>
                  <a:srgbClr val="0070C0"/>
                </a:solidFill>
                <a:latin typeface="Georgia" pitchFamily="18" charset="0"/>
              </a:rPr>
              <a:t>Очуровна</a:t>
            </a:r>
            <a:r>
              <a:rPr lang="ru-RU" sz="2400" b="1" i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</a:p>
          <a:p>
            <a:pPr algn="r"/>
            <a:r>
              <a:rPr lang="ru-RU" sz="2500" b="1" i="1" dirty="0" smtClean="0">
                <a:solidFill>
                  <a:srgbClr val="0070C0"/>
                </a:solidFill>
                <a:latin typeface="Georgia" pitchFamily="18" charset="0"/>
              </a:rPr>
              <a:t>ДЕ</a:t>
            </a:r>
            <a:r>
              <a:rPr lang="ru-RU" sz="2400" b="1" i="1" dirty="0" smtClean="0">
                <a:solidFill>
                  <a:srgbClr val="0070C0"/>
                </a:solidFill>
                <a:latin typeface="Georgia" pitchFamily="18" charset="0"/>
                <a:cs typeface="Times New Roman"/>
              </a:rPr>
              <a:t>ҢЗИВАА</a:t>
            </a:r>
            <a:endParaRPr lang="ru-RU" sz="2400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714488"/>
            <a:ext cx="371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Сенден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артык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угаанныг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сенден-даа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чараш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буянныг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херээжен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кайы-даа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шагда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сая-сая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чылдар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тургузунда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бөмбүрзээниң кайы-даа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булуңунга төрүттүнүп көрбээн, моон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соңгаар кажан-даа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төрүттүнмес, чүге дизе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сен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мээң дың чаңгыс хайыралыг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авам-дыр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  <a:p>
            <a:pPr algn="r"/>
            <a:r>
              <a:rPr lang="ru-RU" sz="1600" i="1" dirty="0" err="1" smtClean="0">
                <a:solidFill>
                  <a:srgbClr val="0070C0"/>
                </a:solidFill>
              </a:rPr>
              <a:t>А.Даржай</a:t>
            </a:r>
            <a:r>
              <a:rPr lang="ru-RU" sz="1600" i="1" dirty="0" smtClean="0">
                <a:solidFill>
                  <a:srgbClr val="0070C0"/>
                </a:solidFill>
              </a:rPr>
              <a:t> «Кара </a:t>
            </a:r>
            <a:r>
              <a:rPr lang="ru-RU" sz="1600" i="1" dirty="0" err="1" smtClean="0">
                <a:solidFill>
                  <a:srgbClr val="0070C0"/>
                </a:solidFill>
              </a:rPr>
              <a:t>угаан-биле</a:t>
            </a:r>
            <a:r>
              <a:rPr lang="ru-RU" sz="1600" i="1" dirty="0" smtClean="0">
                <a:solidFill>
                  <a:srgbClr val="0070C0"/>
                </a:solidFill>
              </a:rPr>
              <a:t> </a:t>
            </a:r>
            <a:r>
              <a:rPr lang="ru-RU" sz="1600" i="1" dirty="0" err="1" smtClean="0">
                <a:solidFill>
                  <a:srgbClr val="0070C0"/>
                </a:solidFill>
              </a:rPr>
              <a:t>бодаарга</a:t>
            </a:r>
            <a:r>
              <a:rPr lang="ru-RU" sz="1600" i="1" dirty="0" smtClean="0">
                <a:solidFill>
                  <a:srgbClr val="0070C0"/>
                </a:solidFill>
              </a:rPr>
              <a:t>».</a:t>
            </a:r>
            <a:endParaRPr lang="ru-RU" sz="16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5" descr="C:\Documents and Settings\Admin\Рабочий стол\Изображение 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500" t="25000" r="27343" b="12499"/>
          <a:stretch>
            <a:fillRect/>
          </a:stretch>
        </p:blipFill>
        <p:spPr bwMode="auto">
          <a:xfrm>
            <a:off x="3428992" y="285728"/>
            <a:ext cx="2143171" cy="3214736"/>
          </a:xfrm>
          <a:prstGeom prst="rect">
            <a:avLst/>
          </a:prstGeom>
          <a:noFill/>
        </p:spPr>
      </p:pic>
      <p:pic>
        <p:nvPicPr>
          <p:cNvPr id="4" name="Picture 26" descr="C:\Documents and Settings\Admin\Рабочий стол\Изображение 034.jpg"/>
          <p:cNvPicPr>
            <a:picLocks noChangeAspect="1" noChangeArrowheads="1"/>
          </p:cNvPicPr>
          <p:nvPr/>
        </p:nvPicPr>
        <p:blipFill>
          <a:blip r:embed="rId3" cstate="print"/>
          <a:srcRect l="37500" t="6250" r="21484" b="9374"/>
          <a:stretch>
            <a:fillRect/>
          </a:stretch>
        </p:blipFill>
        <p:spPr bwMode="auto">
          <a:xfrm rot="20437382">
            <a:off x="845769" y="636181"/>
            <a:ext cx="2174637" cy="2886011"/>
          </a:xfrm>
          <a:prstGeom prst="rect">
            <a:avLst/>
          </a:prstGeom>
          <a:noFill/>
        </p:spPr>
      </p:pic>
      <p:pic>
        <p:nvPicPr>
          <p:cNvPr id="7" name="Picture 23" descr="C:\Documents and Settings\Admin\Рабочий стол\Изображение 017.jpg"/>
          <p:cNvPicPr>
            <a:picLocks noChangeAspect="1" noChangeArrowheads="1"/>
          </p:cNvPicPr>
          <p:nvPr/>
        </p:nvPicPr>
        <p:blipFill>
          <a:blip r:embed="rId4" cstate="print"/>
          <a:srcRect l="17578" t="6250" r="34375" b="7812"/>
          <a:stretch>
            <a:fillRect/>
          </a:stretch>
        </p:blipFill>
        <p:spPr bwMode="auto">
          <a:xfrm rot="865559">
            <a:off x="5528929" y="496210"/>
            <a:ext cx="2240599" cy="3223849"/>
          </a:xfrm>
          <a:prstGeom prst="rect">
            <a:avLst/>
          </a:prstGeom>
          <a:noFill/>
        </p:spPr>
      </p:pic>
      <p:pic>
        <p:nvPicPr>
          <p:cNvPr id="8" name="Picture 22" descr="C:\Documents and Settings\Admin\Рабочий стол\Изображение 021.jpg"/>
          <p:cNvPicPr>
            <a:picLocks noChangeAspect="1" noChangeArrowheads="1"/>
          </p:cNvPicPr>
          <p:nvPr/>
        </p:nvPicPr>
        <p:blipFill>
          <a:blip r:embed="rId5" cstate="print"/>
          <a:srcRect l="10547" t="21875" r="48437"/>
          <a:stretch>
            <a:fillRect/>
          </a:stretch>
        </p:blipFill>
        <p:spPr bwMode="auto">
          <a:xfrm>
            <a:off x="2357422" y="2928934"/>
            <a:ext cx="2143140" cy="2928926"/>
          </a:xfrm>
          <a:prstGeom prst="rect">
            <a:avLst/>
          </a:prstGeom>
          <a:noFill/>
        </p:spPr>
      </p:pic>
      <p:pic>
        <p:nvPicPr>
          <p:cNvPr id="9" name="Picture 21" descr="C:\Documents and Settings\Admin\Рабочий стол\Изображение 025.jpg"/>
          <p:cNvPicPr>
            <a:picLocks noChangeAspect="1" noChangeArrowheads="1"/>
          </p:cNvPicPr>
          <p:nvPr/>
        </p:nvPicPr>
        <p:blipFill>
          <a:blip r:embed="rId6" cstate="print"/>
          <a:srcRect l="29297" t="25000" r="32031" b="9374"/>
          <a:stretch>
            <a:fillRect/>
          </a:stretch>
        </p:blipFill>
        <p:spPr bwMode="auto">
          <a:xfrm rot="21115175">
            <a:off x="410595" y="3207425"/>
            <a:ext cx="2137542" cy="2944210"/>
          </a:xfrm>
          <a:prstGeom prst="rect">
            <a:avLst/>
          </a:prstGeom>
          <a:noFill/>
        </p:spPr>
      </p:pic>
      <p:pic>
        <p:nvPicPr>
          <p:cNvPr id="3074" name="Picture 2" descr="C:\Documents and Settings\Пользователь\Мои документы\Мои рисунки\Изображение\Изображение 001.jpg"/>
          <p:cNvPicPr>
            <a:picLocks noChangeAspect="1" noChangeArrowheads="1"/>
          </p:cNvPicPr>
          <p:nvPr/>
        </p:nvPicPr>
        <p:blipFill>
          <a:blip r:embed="rId7" cstate="print"/>
          <a:srcRect l="26103" t="17940" r="24265" b="25300"/>
          <a:stretch>
            <a:fillRect/>
          </a:stretch>
        </p:blipFill>
        <p:spPr bwMode="auto">
          <a:xfrm rot="1049385">
            <a:off x="6577959" y="3279663"/>
            <a:ext cx="1942744" cy="2949589"/>
          </a:xfrm>
          <a:prstGeom prst="rect">
            <a:avLst/>
          </a:prstGeom>
          <a:noFill/>
        </p:spPr>
      </p:pic>
      <p:pic>
        <p:nvPicPr>
          <p:cNvPr id="10" name="Picture 6" descr="C:\Documents and Settings\Admin\Рабочий стол\Изображение 031.jpg"/>
          <p:cNvPicPr>
            <a:picLocks noChangeAspect="1" noChangeArrowheads="1"/>
          </p:cNvPicPr>
          <p:nvPr/>
        </p:nvPicPr>
        <p:blipFill>
          <a:blip r:embed="rId8" cstate="print"/>
          <a:srcRect l="24610" t="10938" r="23827"/>
          <a:stretch>
            <a:fillRect/>
          </a:stretch>
        </p:blipFill>
        <p:spPr bwMode="auto">
          <a:xfrm rot="529865">
            <a:off x="4425800" y="3078863"/>
            <a:ext cx="2178430" cy="291688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Documents and Settings\Admin\Рабочий стол\Изображение 023.jpg"/>
          <p:cNvPicPr>
            <a:picLocks noChangeAspect="1" noChangeArrowheads="1"/>
          </p:cNvPicPr>
          <p:nvPr/>
        </p:nvPicPr>
        <p:blipFill>
          <a:blip r:embed="rId2" cstate="print"/>
          <a:srcRect l="34610" t="32515" r="28692" b="9084"/>
          <a:stretch>
            <a:fillRect/>
          </a:stretch>
        </p:blipFill>
        <p:spPr bwMode="auto">
          <a:xfrm>
            <a:off x="0" y="0"/>
            <a:ext cx="235742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C:\Documents and Settings\Admin\Рабочий стол\Изображение 028.jpg"/>
          <p:cNvPicPr>
            <a:picLocks noChangeAspect="1" noChangeArrowheads="1"/>
          </p:cNvPicPr>
          <p:nvPr/>
        </p:nvPicPr>
        <p:blipFill>
          <a:blip r:embed="rId3" cstate="print"/>
          <a:srcRect l="28125" t="17188" r="29687"/>
          <a:stretch>
            <a:fillRect/>
          </a:stretch>
        </p:blipFill>
        <p:spPr bwMode="auto">
          <a:xfrm>
            <a:off x="1214414" y="1428736"/>
            <a:ext cx="2786082" cy="385762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4218" t="17187" r="33594" b="7812"/>
          <a:stretch>
            <a:fillRect/>
          </a:stretch>
        </p:blipFill>
        <p:spPr bwMode="auto">
          <a:xfrm>
            <a:off x="2857488" y="2763896"/>
            <a:ext cx="2571768" cy="409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C:\Documents and Settings\Admin\Рабочий стол\Изображение 02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33985" t="31250" r="34374" b="10937"/>
          <a:stretch>
            <a:fillRect/>
          </a:stretch>
        </p:blipFill>
        <p:spPr bwMode="auto">
          <a:xfrm>
            <a:off x="5000628" y="1428736"/>
            <a:ext cx="2786091" cy="4000528"/>
          </a:xfrm>
          <a:prstGeom prst="rect">
            <a:avLst/>
          </a:prstGeom>
          <a:noFill/>
        </p:spPr>
      </p:pic>
      <p:pic>
        <p:nvPicPr>
          <p:cNvPr id="7" name="Picture 13" descr="C:\Documents and Settings\Admin\Рабочий стол\Изображение 036.jpg"/>
          <p:cNvPicPr>
            <a:picLocks noChangeAspect="1" noChangeArrowheads="1"/>
          </p:cNvPicPr>
          <p:nvPr/>
        </p:nvPicPr>
        <p:blipFill>
          <a:blip r:embed="rId6" cstate="print"/>
          <a:srcRect l="24610" t="3125" r="24999"/>
          <a:stretch>
            <a:fillRect/>
          </a:stretch>
        </p:blipFill>
        <p:spPr bwMode="auto">
          <a:xfrm>
            <a:off x="6429356" y="0"/>
            <a:ext cx="2714644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106104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Сонет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ш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үлүк чогаалыныӊ хевири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cs typeface="Times New Roman"/>
              </a:rPr>
              <a:t>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Сонет 13-кү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Италияга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тывылган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Делегей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литературазында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сонет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жанрыныӊ мастерлери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Данте, Петрарка, Шекспир.</a:t>
            </a:r>
          </a:p>
          <a:p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литературада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бирги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сонет 1949 ч.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Ю.Кюнзегеш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бижээн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Сонеттиӊ эӊ нарын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хевири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сонет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чечээ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сонеттерден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тургустунар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Тыва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литературада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ийи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сонет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чечээ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бар: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В.Серен-оол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Ынакшыл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А.Даржай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Авамга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чечээм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Анаа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шүлүк чогаалындан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ылгалы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одуругдан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тургустунган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болуру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1"/>
            <a:ext cx="8501122" cy="5504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         СОНЕТ</a:t>
            </a:r>
            <a:r>
              <a:rPr lang="ru-RU" sz="4000" dirty="0" smtClean="0">
                <a:solidFill>
                  <a:srgbClr val="7030A0"/>
                </a:solidFill>
              </a:rPr>
              <a:t> –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одуруглуг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ш</a:t>
            </a:r>
            <a:r>
              <a:rPr lang="ru-RU" sz="3600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үлүк  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(4+4+3+3)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75656" y="836712"/>
            <a:ext cx="7272808" cy="58326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Признаюсь я, что двое мы с тобой,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Хотя в любви мы существо одно.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Я не хочу, чтоб мой порог любой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На честь твою ложился, как пятно.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10000"/>
                </a:schemeClr>
              </a:solidFill>
              <a:effectLst/>
              <a:latin typeface="Georgia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Пусть нас в любви одна </a:t>
            </a:r>
            <a:r>
              <a:rPr lang="ru-RU" sz="1600" b="1" dirty="0" err="1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связует</a:t>
            </a: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 нить,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Но в жизни горечь разная у нас.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Она любовь не может изменить,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Но у любви крадет за часом час.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10000"/>
                </a:schemeClr>
              </a:solidFill>
              <a:effectLst/>
              <a:latin typeface="Georgia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Как осужденный, права я лишен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Тебя при всех открыто узнавать,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И ты принять не можешь мой поклон,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10000"/>
                </a:schemeClr>
              </a:solidFill>
              <a:effectLst/>
              <a:latin typeface="Georgia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Чтоб не легла на честь твою печать.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Ну что ж, пускай!.. Я так тебя люблю.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Что весь я твой и честь твою делю!</a:t>
            </a:r>
          </a:p>
          <a:p>
            <a:pPr algn="r">
              <a:buNone/>
            </a:pPr>
            <a:r>
              <a:rPr lang="ru-RU" sz="1600" b="1" i="1" dirty="0" smtClean="0">
                <a:solidFill>
                  <a:schemeClr val="tx2">
                    <a:lumMod val="10000"/>
                  </a:schemeClr>
                </a:solidFill>
                <a:effectLst/>
                <a:latin typeface="Georgia" pitchFamily="18" charset="0"/>
              </a:rPr>
              <a:t>Вильям Шекспир.</a:t>
            </a:r>
            <a:endParaRPr lang="ru-RU" sz="1600" b="1" i="1" dirty="0">
              <a:solidFill>
                <a:schemeClr val="tx2">
                  <a:lumMod val="10000"/>
                </a:schemeClr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297</TotalTime>
  <Words>242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А. Даржайның «Авамга чечээм» (Боодал сонет)</vt:lpstr>
      <vt:lpstr>Слайд 2</vt:lpstr>
      <vt:lpstr>Слайд 3</vt:lpstr>
      <vt:lpstr>Слайд 4</vt:lpstr>
      <vt:lpstr>Слайд 5</vt:lpstr>
      <vt:lpstr>Слайд 6</vt:lpstr>
      <vt:lpstr>Сонет – шүлүк чогаалыныӊ хевири. </vt:lpstr>
      <vt:lpstr>         СОНЕТ – 14 одуруглуг шүлүк   (4+4+3+3)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андрей</cp:lastModifiedBy>
  <cp:revision>53</cp:revision>
  <dcterms:modified xsi:type="dcterms:W3CDTF">2011-04-12T10:53:54Z</dcterms:modified>
</cp:coreProperties>
</file>