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56" r:id="rId3"/>
    <p:sldId id="257" r:id="rId4"/>
    <p:sldId id="258" r:id="rId5"/>
    <p:sldId id="259" r:id="rId6"/>
    <p:sldId id="261" r:id="rId7"/>
    <p:sldId id="266" r:id="rId8"/>
    <p:sldId id="274" r:id="rId9"/>
    <p:sldId id="277" r:id="rId10"/>
    <p:sldId id="280" r:id="rId11"/>
    <p:sldId id="303" r:id="rId12"/>
    <p:sldId id="283" r:id="rId13"/>
    <p:sldId id="306" r:id="rId14"/>
    <p:sldId id="304" r:id="rId15"/>
    <p:sldId id="286" r:id="rId16"/>
    <p:sldId id="305" r:id="rId17"/>
    <p:sldId id="307" r:id="rId18"/>
    <p:sldId id="300" r:id="rId19"/>
    <p:sldId id="29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EFF430"/>
    <a:srgbClr val="FFFF00"/>
    <a:srgbClr val="006600"/>
    <a:srgbClr val="800000"/>
    <a:srgbClr val="790717"/>
    <a:srgbClr val="7C044B"/>
    <a:srgbClr val="710F6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0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F42D4-4FAC-4AFC-AE72-3CD8E61E22E9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5456F-C04C-48AF-B40B-60B0FB368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C12D6-A83E-4E2A-AA3F-2BCFC46228C5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FAB1C-6A1C-4C3A-BAF2-C4F465942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BACCF-CDD0-45F1-8383-765D01DE8FB6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F80C6-6D6D-4F8C-A847-33BFF6DC1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A2A19-8997-4168-9FA6-AEBFBBA365CE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1EF0-CA70-44C2-A240-EF0082B87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03A0D-DA86-4A79-A39F-28D3CC41CF48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30205-E518-49FB-854E-27A87500E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E3844-263E-4205-877E-89F2C6942D73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739BC-3928-4F3A-A08B-85368552B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8CA60-578B-49C8-AAA2-7A0A13155F14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FEB8A-83B9-415A-A159-31396A6B8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17B61-276F-4E2E-B29D-8CA1A344EB2D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09E99-2512-46CF-B361-37E5D3FF2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B3CF7-8384-4842-8E98-95DBCA83D323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BECFA-AB2D-4907-A44E-D75033E28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F158F-77CF-437E-A48F-D18B9E3750DF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45FF0-817F-42D8-88C1-D3775AA71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1FDE8-2118-4E4B-97C6-1615730185AD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7C949-805B-4479-82C7-F074E5DB8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885F00-9932-42D7-A314-EB3111AE0620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EDE033-8423-4F9F-BE87-F08BA2988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1" r:id="rId2"/>
    <p:sldLayoutId id="2147483720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21" r:id="rId9"/>
    <p:sldLayoutId id="2147483717" r:id="rId10"/>
    <p:sldLayoutId id="214748371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58216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dirty="0" smtClean="0"/>
              <a:t>«Разнообразие форм работы </a:t>
            </a:r>
            <a:br>
              <a:rPr lang="ru-RU" sz="4000" dirty="0" smtClean="0"/>
            </a:br>
            <a:r>
              <a:rPr lang="ru-RU" sz="4000" dirty="0" smtClean="0"/>
              <a:t>во внеурочной деятельности  по экологическому  воспитанию детей младшего школьного возраста»</a:t>
            </a:r>
            <a:endParaRPr lang="ru-RU" sz="4000" dirty="0"/>
          </a:p>
        </p:txBody>
      </p:sp>
      <p:sp>
        <p:nvSpPr>
          <p:cNvPr id="5123" name="TextBox 9"/>
          <p:cNvSpPr txBox="1">
            <a:spLocks noChangeArrowheads="1"/>
          </p:cNvSpPr>
          <p:nvPr/>
        </p:nvSpPr>
        <p:spPr bwMode="auto">
          <a:xfrm>
            <a:off x="6143625" y="5143500"/>
            <a:ext cx="2571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mtClean="0">
                <a:solidFill>
                  <a:schemeClr val="tx2"/>
                </a:solidFill>
                <a:latin typeface="Constantia" pitchFamily="18" charset="0"/>
              </a:rPr>
              <a:t> </a:t>
            </a:r>
            <a:endParaRPr lang="ru-RU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8029575" cy="1162050"/>
          </a:xfrm>
        </p:spPr>
        <p:txBody>
          <a:bodyPr/>
          <a:lstStyle/>
          <a:p>
            <a:pPr algn="ctr"/>
            <a:r>
              <a:rPr lang="ru-RU" sz="4000" smtClean="0">
                <a:solidFill>
                  <a:srgbClr val="FF0000"/>
                </a:solidFill>
              </a:rPr>
              <a:t>«Жалобная книга» природы</a:t>
            </a:r>
          </a:p>
        </p:txBody>
      </p:sp>
      <p:sp>
        <p:nvSpPr>
          <p:cNvPr id="17411" name="Текст 7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886075" cy="4572000"/>
          </a:xfrm>
        </p:spPr>
        <p:txBody>
          <a:bodyPr/>
          <a:lstStyle/>
          <a:p>
            <a:r>
              <a:rPr lang="ru-RU" sz="1600" smtClean="0">
                <a:solidFill>
                  <a:srgbClr val="002060"/>
                </a:solidFill>
              </a:rPr>
              <a:t>Цель проекта- записать в книгу  жалобы, поступающие от растений и  животных, на определённой территории.</a:t>
            </a:r>
          </a:p>
          <a:p>
            <a:r>
              <a:rPr lang="en-US" sz="1600" smtClean="0">
                <a:solidFill>
                  <a:srgbClr val="002060"/>
                </a:solidFill>
              </a:rPr>
              <a:t> I </a:t>
            </a:r>
            <a:r>
              <a:rPr lang="ru-RU" sz="1600" smtClean="0">
                <a:solidFill>
                  <a:srgbClr val="002060"/>
                </a:solidFill>
              </a:rPr>
              <a:t>этап</a:t>
            </a:r>
          </a:p>
          <a:p>
            <a:r>
              <a:rPr lang="ru-RU" sz="1600" smtClean="0">
                <a:solidFill>
                  <a:srgbClr val="002060"/>
                </a:solidFill>
              </a:rPr>
              <a:t>*прогулка-путешествие</a:t>
            </a:r>
          </a:p>
          <a:p>
            <a:r>
              <a:rPr lang="ru-RU" sz="1600" smtClean="0">
                <a:solidFill>
                  <a:srgbClr val="002060"/>
                </a:solidFill>
              </a:rPr>
              <a:t>*наблюдение за состоянием окружающей среды</a:t>
            </a:r>
          </a:p>
          <a:p>
            <a:r>
              <a:rPr lang="en-US" sz="1600" smtClean="0">
                <a:solidFill>
                  <a:srgbClr val="002060"/>
                </a:solidFill>
              </a:rPr>
              <a:t>*</a:t>
            </a:r>
            <a:r>
              <a:rPr lang="ru-RU" sz="1600" smtClean="0">
                <a:solidFill>
                  <a:srgbClr val="002060"/>
                </a:solidFill>
              </a:rPr>
              <a:t>составление жалобы от имени животного или растения</a:t>
            </a:r>
          </a:p>
          <a:p>
            <a:r>
              <a:rPr lang="en-US" sz="1600" smtClean="0">
                <a:solidFill>
                  <a:srgbClr val="002060"/>
                </a:solidFill>
              </a:rPr>
              <a:t>II </a:t>
            </a:r>
            <a:r>
              <a:rPr lang="ru-RU" sz="1600" smtClean="0">
                <a:solidFill>
                  <a:srgbClr val="002060"/>
                </a:solidFill>
              </a:rPr>
              <a:t>этап</a:t>
            </a:r>
          </a:p>
          <a:p>
            <a:r>
              <a:rPr lang="ru-RU" sz="1600" smtClean="0">
                <a:solidFill>
                  <a:srgbClr val="002060"/>
                </a:solidFill>
              </a:rPr>
              <a:t>*обсуждение  поступающих жалоб и ответ на них.</a:t>
            </a:r>
          </a:p>
        </p:txBody>
      </p:sp>
      <p:pic>
        <p:nvPicPr>
          <p:cNvPr id="17412" name="Содержимое 12" descr="Жалоб.книг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5050" y="1785938"/>
            <a:ext cx="5111750" cy="398462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66CC"/>
                </a:solidFill>
              </a:rPr>
              <a:t>М</a:t>
            </a:r>
            <a:r>
              <a:rPr lang="ru-RU" dirty="0" smtClean="0">
                <a:solidFill>
                  <a:srgbClr val="2A2AD6"/>
                </a:solidFill>
              </a:rPr>
              <a:t>ы</a:t>
            </a:r>
            <a:r>
              <a:rPr lang="ru-RU" dirty="0" smtClean="0">
                <a:solidFill>
                  <a:srgbClr val="25525B"/>
                </a:solidFill>
              </a:rPr>
              <a:t> </a:t>
            </a:r>
            <a:r>
              <a:rPr lang="ru-RU" dirty="0" smtClean="0">
                <a:solidFill>
                  <a:srgbClr val="00B0F0"/>
                </a:solidFill>
              </a:rPr>
              <a:t>н</a:t>
            </a:r>
            <a:r>
              <a:rPr lang="ru-RU" dirty="0" smtClean="0">
                <a:solidFill>
                  <a:srgbClr val="FF66CC"/>
                </a:solidFill>
              </a:rPr>
              <a:t>а</a:t>
            </a:r>
            <a:r>
              <a:rPr lang="ru-RU" dirty="0" smtClean="0">
                <a:solidFill>
                  <a:srgbClr val="FFFF00"/>
                </a:solidFill>
              </a:rPr>
              <a:t>ш</a:t>
            </a:r>
            <a:r>
              <a:rPr lang="ru-RU" dirty="0" smtClean="0">
                <a:solidFill>
                  <a:srgbClr val="4A23F1"/>
                </a:solidFill>
              </a:rPr>
              <a:t>л</a:t>
            </a:r>
            <a:r>
              <a:rPr lang="ru-RU" dirty="0" smtClean="0">
                <a:solidFill>
                  <a:srgbClr val="00B050"/>
                </a:solidFill>
              </a:rPr>
              <a:t>и</a:t>
            </a:r>
            <a:r>
              <a:rPr lang="ru-RU" dirty="0" smtClean="0">
                <a:solidFill>
                  <a:srgbClr val="25525B"/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dirty="0" smtClean="0">
                <a:solidFill>
                  <a:srgbClr val="FF66FF"/>
                </a:solidFill>
              </a:rPr>
              <a:t>о</a:t>
            </a:r>
            <a:r>
              <a:rPr lang="ru-RU" dirty="0" smtClean="0">
                <a:solidFill>
                  <a:srgbClr val="FFFF00"/>
                </a:solidFill>
              </a:rPr>
              <a:t>и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х </a:t>
            </a:r>
            <a:r>
              <a:rPr lang="ru-RU" dirty="0" smtClean="0">
                <a:solidFill>
                  <a:srgbClr val="25525B"/>
                </a:solidFill>
              </a:rPr>
              <a:t> </a:t>
            </a:r>
            <a:r>
              <a:rPr lang="ru-RU" dirty="0" smtClean="0">
                <a:solidFill>
                  <a:srgbClr val="FF66FF"/>
                </a:solidFill>
              </a:rPr>
              <a:t>хозяев</a:t>
            </a:r>
            <a:r>
              <a:rPr lang="ru-RU" dirty="0" smtClean="0">
                <a:solidFill>
                  <a:srgbClr val="25525B"/>
                </a:solidFill>
              </a:rPr>
              <a:t> !</a:t>
            </a:r>
            <a:endParaRPr lang="ru-RU" dirty="0">
              <a:solidFill>
                <a:srgbClr val="25525B"/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114800" cy="4433888"/>
          </a:xfrm>
        </p:spPr>
        <p:txBody>
          <a:bodyPr/>
          <a:lstStyle/>
          <a:p>
            <a:r>
              <a:rPr lang="ru-RU" sz="1800" smtClean="0">
                <a:solidFill>
                  <a:srgbClr val="790717"/>
                </a:solidFill>
              </a:rPr>
              <a:t>Найти людей,  которые подобрали бездомных  кошек  и собак.</a:t>
            </a:r>
          </a:p>
          <a:p>
            <a:r>
              <a:rPr lang="ru-RU" sz="1800" smtClean="0">
                <a:solidFill>
                  <a:srgbClr val="790717"/>
                </a:solidFill>
              </a:rPr>
              <a:t>Составить  рассказ   о  людях и их подопечных.</a:t>
            </a:r>
          </a:p>
          <a:p>
            <a:r>
              <a:rPr lang="ru-RU" sz="1800" smtClean="0">
                <a:solidFill>
                  <a:srgbClr val="790717"/>
                </a:solidFill>
              </a:rPr>
              <a:t>Выпустить  газету.</a:t>
            </a:r>
          </a:p>
          <a:p>
            <a:endParaRPr lang="ru-RU" sz="1800" smtClean="0">
              <a:solidFill>
                <a:srgbClr val="790717"/>
              </a:solidFill>
            </a:endParaRPr>
          </a:p>
          <a:p>
            <a:endParaRPr lang="ru-RU" sz="1800" smtClean="0">
              <a:solidFill>
                <a:srgbClr val="790717"/>
              </a:solidFill>
            </a:endParaRPr>
          </a:p>
        </p:txBody>
      </p:sp>
      <p:pic>
        <p:nvPicPr>
          <p:cNvPr id="5" name="Содержимое 4" descr="дом.жив.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000240"/>
            <a:ext cx="4038600" cy="4286280"/>
          </a:xfr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z="5400" smtClean="0"/>
              <a:t>Птичья  « столовая»</a:t>
            </a:r>
          </a:p>
        </p:txBody>
      </p:sp>
      <p:pic>
        <p:nvPicPr>
          <p:cNvPr id="22531" name="Содержимое 8" descr="крош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8050" y="1920875"/>
            <a:ext cx="3136900" cy="4433888"/>
          </a:xfrm>
        </p:spPr>
      </p:pic>
      <p:sp>
        <p:nvSpPr>
          <p:cNvPr id="22532" name="Текст 7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2941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z="1600" smtClean="0">
              <a:solidFill>
                <a:srgbClr val="800000"/>
              </a:solidFill>
            </a:endParaRPr>
          </a:p>
          <a:p>
            <a:r>
              <a:rPr lang="ru-RU" sz="1600" smtClean="0">
                <a:solidFill>
                  <a:srgbClr val="800000"/>
                </a:solidFill>
              </a:rPr>
              <a:t>изготовление кормушек</a:t>
            </a:r>
          </a:p>
          <a:p>
            <a:r>
              <a:rPr lang="ru-RU" sz="1600" smtClean="0">
                <a:solidFill>
                  <a:srgbClr val="800000"/>
                </a:solidFill>
              </a:rPr>
              <a:t>сбор корма для птиц</a:t>
            </a:r>
          </a:p>
          <a:p>
            <a:r>
              <a:rPr lang="ru-RU" sz="1600" smtClean="0">
                <a:solidFill>
                  <a:srgbClr val="800000"/>
                </a:solidFill>
              </a:rPr>
              <a:t>открытие  птичьей  «столовой»  в школьном  саду. </a:t>
            </a:r>
          </a:p>
          <a:p>
            <a:r>
              <a:rPr lang="ru-RU" sz="1600" smtClean="0">
                <a:solidFill>
                  <a:srgbClr val="800000"/>
                </a:solidFill>
              </a:rPr>
              <a:t>организовать  наблюдение  за «столовой»  и   дежурство   в  ней.</a:t>
            </a:r>
          </a:p>
          <a:p>
            <a:endParaRPr lang="ru-RU" sz="1600" smtClean="0">
              <a:solidFill>
                <a:srgbClr val="800000"/>
              </a:solidFill>
            </a:endParaRPr>
          </a:p>
          <a:p>
            <a:endParaRPr lang="ru-RU" sz="1600" smtClean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Поможем нашим пернатым друзьям</a:t>
            </a:r>
          </a:p>
        </p:txBody>
      </p:sp>
      <p:pic>
        <p:nvPicPr>
          <p:cNvPr id="5" name="Содержимое 4" descr="2525844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590724"/>
            <a:ext cx="4038600" cy="309418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7" name="Текс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algn="ctr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  Кормушки смастерили мы для птиц,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Чтоб подкормить воробушек, синиц,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Чтоб лютые морозы птахам пережить.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Уход за комнатными растениями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3829050" cy="4433888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Цель  проекта- увеличить  численность растений  в  наших  домах;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*ознакомиться с правилами  ухода  за различными видами комнатных растений.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*выращивание  комнатных  растений;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*распространение  рассады  среди одноклассников;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600" dirty="0"/>
          </a:p>
        </p:txBody>
      </p:sp>
      <p:pic>
        <p:nvPicPr>
          <p:cNvPr id="24580" name="Содержимое 5" descr="дом.раст.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000250"/>
            <a:ext cx="4038600" cy="4143375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a0bf397d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3929063" y="214313"/>
            <a:ext cx="2357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tx2"/>
                </a:solidFill>
                <a:latin typeface="Constantia" pitchFamily="18" charset="0"/>
              </a:rPr>
              <a:t>Чтобы дольше жили книжки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Праздничное  настроение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3794125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Цель проекта -подарить людям праздничное  настроение.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*организовать  типографию  по выпуску листовок  и поздравительных  открыток;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*поздравить  ветеранов  Великой        Отечественной  войны в День Победы.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8676" name="Содержимое 4" descr="74034253_tmpmtkr4p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0" y="1928813"/>
            <a:ext cx="4395788" cy="3786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Экологическая  акция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B050"/>
                </a:solidFill>
              </a:rPr>
              <a:t>«Только вместе, только дружно, помогать природе нужно!»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solidFill>
                  <a:srgbClr val="00B050"/>
                </a:solidFill>
              </a:rPr>
              <a:t>«Давайте друзья, везде, где живём,</a:t>
            </a:r>
            <a:br>
              <a:rPr lang="ru-RU" sz="2200" dirty="0" smtClean="0">
                <a:solidFill>
                  <a:srgbClr val="00B050"/>
                </a:solidFill>
              </a:rPr>
            </a:br>
            <a:r>
              <a:rPr lang="ru-RU" sz="2200" dirty="0" smtClean="0">
                <a:solidFill>
                  <a:srgbClr val="00B050"/>
                </a:solidFill>
              </a:rPr>
              <a:t>Деревья посадим, сады разведём.</a:t>
            </a:r>
            <a:br>
              <a:rPr lang="ru-RU" sz="2200" dirty="0" smtClean="0">
                <a:solidFill>
                  <a:srgbClr val="00B050"/>
                </a:solidFill>
              </a:rPr>
            </a:br>
            <a:r>
              <a:rPr lang="ru-RU" sz="2200" dirty="0" smtClean="0">
                <a:solidFill>
                  <a:srgbClr val="00B050"/>
                </a:solidFill>
              </a:rPr>
              <a:t>Давайте будем к тому стремиться, </a:t>
            </a:r>
            <a:br>
              <a:rPr lang="ru-RU" sz="2200" dirty="0" smtClean="0">
                <a:solidFill>
                  <a:srgbClr val="00B050"/>
                </a:solidFill>
              </a:rPr>
            </a:br>
            <a:r>
              <a:rPr lang="ru-RU" sz="2200" dirty="0" smtClean="0">
                <a:solidFill>
                  <a:srgbClr val="00B050"/>
                </a:solidFill>
              </a:rPr>
              <a:t>Чтоб нас любили и зверь и птица,</a:t>
            </a:r>
            <a:br>
              <a:rPr lang="ru-RU" sz="2200" dirty="0" smtClean="0">
                <a:solidFill>
                  <a:srgbClr val="00B050"/>
                </a:solidFill>
              </a:rPr>
            </a:br>
            <a:r>
              <a:rPr lang="ru-RU" sz="2200" dirty="0" smtClean="0">
                <a:solidFill>
                  <a:srgbClr val="00B050"/>
                </a:solidFill>
              </a:rPr>
              <a:t>И доверяли повсюду нам,</a:t>
            </a:r>
            <a:br>
              <a:rPr lang="ru-RU" sz="2200" dirty="0" smtClean="0">
                <a:solidFill>
                  <a:srgbClr val="00B050"/>
                </a:solidFill>
              </a:rPr>
            </a:br>
            <a:r>
              <a:rPr lang="ru-RU" sz="2200" dirty="0" smtClean="0">
                <a:solidFill>
                  <a:srgbClr val="00B050"/>
                </a:solidFill>
              </a:rPr>
              <a:t>Как самым лучшим своим друзьям!».</a:t>
            </a:r>
            <a:endParaRPr lang="ru-RU" sz="2200" dirty="0">
              <a:solidFill>
                <a:srgbClr val="00B050"/>
              </a:solidFill>
            </a:endParaRPr>
          </a:p>
        </p:txBody>
      </p:sp>
      <p:pic>
        <p:nvPicPr>
          <p:cNvPr id="12290" name="Picture 2" descr="C:\Users\1\Desktop\фото 2 Г\IMG-20170510-WA00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94792" y="2808288"/>
            <a:ext cx="3545416" cy="2659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85725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Маленький принц</a:t>
            </a:r>
            <a:endParaRPr lang="ru-RU" sz="54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645025" y="1643063"/>
            <a:ext cx="4041775" cy="1928812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Желтый  цвет - тёплое  солнышко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err="1" smtClean="0">
                <a:solidFill>
                  <a:srgbClr val="0070C0"/>
                </a:solidFill>
              </a:rPr>
              <a:t>Голубой</a:t>
            </a:r>
            <a:r>
              <a:rPr lang="ru-RU" dirty="0" smtClean="0">
                <a:solidFill>
                  <a:srgbClr val="0070C0"/>
                </a:solidFill>
              </a:rPr>
              <a:t>  -  чистая  вода  и воздух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rgbClr val="006600"/>
                </a:solidFill>
              </a:rPr>
              <a:t>Основной  цвет-зелёный-цвет жизни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36868" name="Содержимое 10" descr="prins5_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98538" y="2514600"/>
            <a:ext cx="2957512" cy="3846513"/>
          </a:xfrm>
        </p:spPr>
      </p:pic>
      <p:pic>
        <p:nvPicPr>
          <p:cNvPr id="36869" name="Содержимое 9" descr="DSC03527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6613" y="3571875"/>
            <a:ext cx="4038600" cy="2786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 descr="i (2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214282" y="1676400"/>
            <a:ext cx="3000396" cy="2609856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Смотрю на глобус –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Шар земной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Такой прекрасный и родной!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И шепчут губы на ветру: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- Я сберегу вас, сберегу!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581400"/>
          </a:xfrm>
        </p:spPr>
        <p:txBody>
          <a:bodyPr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Актуальность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Экологическое </a:t>
            </a:r>
            <a:r>
              <a:rPr lang="ru-RU" sz="2400" dirty="0"/>
              <a:t>воспитание младших школьников является </a:t>
            </a:r>
            <a:r>
              <a:rPr lang="ru-RU" sz="2400" dirty="0" smtClean="0"/>
              <a:t> одной  из важнейших задач </a:t>
            </a:r>
            <a:r>
              <a:rPr lang="ru-RU" sz="2400" dirty="0"/>
              <a:t>учителя начальных классов и предполагает использование различных форм и методов экологического воспитания </a:t>
            </a:r>
            <a:r>
              <a:rPr lang="ru-RU" sz="2400" dirty="0" smtClean="0"/>
              <a:t> на  уроках  и во внеурочное  время.</a:t>
            </a:r>
            <a:endParaRPr lang="ru-RU" sz="2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928813"/>
            <a:ext cx="8786813" cy="3709987"/>
          </a:xfrm>
        </p:spPr>
        <p:txBody>
          <a:bodyPr/>
          <a:lstStyle/>
          <a:p>
            <a:r>
              <a:rPr lang="ru-RU" sz="2800" smtClean="0"/>
              <a:t>Организация внеурочной деятельности в классе  с целью формирования  экологической культуры личности.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Задачи: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/>
              <a:t>Развитие эмоционально-чувственной сферы личности как одного из компонентов экологической культуры</a:t>
            </a:r>
          </a:p>
          <a:p>
            <a:r>
              <a:rPr lang="ru-RU" sz="2400" smtClean="0"/>
              <a:t>Формирование позитивного опыта взаимодействия ребёнка с окружающим миром , умений и навыков практической экологически  ориентированной деятельности.</a:t>
            </a:r>
          </a:p>
          <a:p>
            <a:r>
              <a:rPr lang="ru-RU" sz="2400" smtClean="0"/>
              <a:t>Формирование активной нравственно-экологической позиции личности по отношению к окружающему (природной  и социальной  среде , людям  ,самим себе)</a:t>
            </a:r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smtClean="0"/>
              <a:t>Создавать разнообразные формы активности школьников , реализуемые  через  правила  и игровые действия  в интеллектуальные  силы учащихся.</a:t>
            </a:r>
          </a:p>
          <a:p>
            <a:r>
              <a:rPr lang="ru-RU" sz="2000" smtClean="0"/>
              <a:t> Научить ведению поисковой работы  по сбору  интересных  материалов  о животных  и растениях.</a:t>
            </a:r>
          </a:p>
          <a:p>
            <a:r>
              <a:rPr lang="ru-RU" sz="2000" smtClean="0"/>
              <a:t>Систематизировать  знания  учащихся  в области  охраны  природы.</a:t>
            </a:r>
          </a:p>
          <a:p>
            <a:r>
              <a:rPr lang="ru-RU" sz="2000" smtClean="0"/>
              <a:t>Обеспечить  надёжные  основы  экологической  ответственности  младших школьников</a:t>
            </a:r>
            <a:r>
              <a:rPr lang="ru-RU" sz="1800" smtClean="0"/>
              <a:t>.</a:t>
            </a:r>
          </a:p>
          <a:p>
            <a:r>
              <a:rPr lang="ru-RU" sz="2000" smtClean="0"/>
              <a:t>Знакомство с природой родного края, воспитание любви к родине.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  <a:solidFill>
            <a:schemeClr val="bg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bg2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1000125" y="2643188"/>
          <a:ext cx="428628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</a:tblGrid>
              <a:tr h="80616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048009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80616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pic>
        <p:nvPicPr>
          <p:cNvPr id="5" name="Содержимое 4" descr="Tfetk0MkCn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15074" y="2643182"/>
            <a:ext cx="1928826" cy="143411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8" name="Прямоугольник 7"/>
          <p:cNvSpPr/>
          <p:nvPr/>
        </p:nvSpPr>
        <p:spPr>
          <a:xfrm>
            <a:off x="6500826" y="2071678"/>
            <a:ext cx="142876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Герб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428860" y="1643050"/>
            <a:ext cx="214314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Флаг</a:t>
            </a:r>
          </a:p>
        </p:txBody>
      </p:sp>
      <p:pic>
        <p:nvPicPr>
          <p:cNvPr id="11280" name="Рисунок 16" descr="prevyu-shablon-leto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85750"/>
            <a:ext cx="835818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1" name="Рисунок 17" descr="mI5R-XqkJhI[1]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214313"/>
            <a:ext cx="83581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prekrasnye_letnie_cvety-1366x768[1]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1714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20" name="Прямоугольник 19"/>
          <p:cNvSpPr/>
          <p:nvPr/>
        </p:nvSpPr>
        <p:spPr>
          <a:xfrm>
            <a:off x="0" y="142852"/>
            <a:ext cx="91440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err="1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Экоград</a:t>
            </a:r>
            <a:endParaRPr lang="ru-RU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2" name="Рисунок 21" descr="1639097187.jpg"/>
          <p:cNvPicPr>
            <a:picLocks noChangeAspect="1"/>
          </p:cNvPicPr>
          <p:nvPr/>
        </p:nvPicPr>
        <p:blipFill>
          <a:blip r:embed="rId6"/>
          <a:srcRect l="2878" r="-5785" b="74692"/>
          <a:stretch>
            <a:fillRect/>
          </a:stretch>
        </p:blipFill>
        <p:spPr>
          <a:xfrm>
            <a:off x="-1" y="0"/>
            <a:ext cx="10438215" cy="1785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85" name="TextBox 22"/>
          <p:cNvSpPr txBox="1">
            <a:spLocks noChangeArrowheads="1"/>
          </p:cNvSpPr>
          <p:nvPr/>
        </p:nvSpPr>
        <p:spPr bwMode="auto">
          <a:xfrm>
            <a:off x="1857375" y="357188"/>
            <a:ext cx="6643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>
                <a:solidFill>
                  <a:srgbClr val="6666FF"/>
                </a:solidFill>
                <a:latin typeface="Times New Roman" pitchFamily="18" charset="0"/>
                <a:cs typeface="Times New Roman" pitchFamily="18" charset="0"/>
              </a:rPr>
              <a:t>Экоград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экоград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4786346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2"/>
                </a:solidFill>
              </a:rPr>
              <a:t/>
            </a:r>
            <a:br>
              <a:rPr lang="ru-RU" sz="3200" dirty="0" smtClean="0">
                <a:solidFill>
                  <a:schemeClr val="bg2"/>
                </a:solidFill>
              </a:rPr>
            </a:br>
            <a:r>
              <a:rPr lang="ru-RU" sz="3200" dirty="0" smtClean="0">
                <a:solidFill>
                  <a:schemeClr val="bg2"/>
                </a:solidFill>
              </a:rPr>
              <a:t/>
            </a:r>
            <a:br>
              <a:rPr lang="ru-RU" sz="3200" dirty="0" smtClean="0">
                <a:solidFill>
                  <a:schemeClr val="bg2"/>
                </a:solidFill>
              </a:rPr>
            </a:br>
            <a:r>
              <a:rPr lang="ru-RU" sz="3200" dirty="0" smtClean="0">
                <a:solidFill>
                  <a:schemeClr val="bg2"/>
                </a:solidFill>
              </a:rPr>
              <a:t>Правила  жителей  </a:t>
            </a:r>
            <a:r>
              <a:rPr lang="ru-RU" sz="3200" dirty="0" err="1" smtClean="0">
                <a:solidFill>
                  <a:schemeClr val="bg2"/>
                </a:solidFill>
              </a:rPr>
              <a:t>Экограда</a:t>
            </a:r>
            <a:r>
              <a:rPr lang="ru-RU" sz="3200" dirty="0" smtClean="0">
                <a:solidFill>
                  <a:schemeClr val="bg2"/>
                </a:solidFill>
              </a:rPr>
              <a:t/>
            </a:r>
            <a:br>
              <a:rPr lang="ru-RU" sz="3200" dirty="0" smtClean="0">
                <a:solidFill>
                  <a:schemeClr val="bg2"/>
                </a:solidFill>
              </a:rPr>
            </a:br>
            <a:r>
              <a:rPr lang="ru-RU" sz="3200" dirty="0" smtClean="0">
                <a:solidFill>
                  <a:schemeClr val="bg2"/>
                </a:solidFill>
              </a:rPr>
              <a:t/>
            </a:r>
            <a:br>
              <a:rPr lang="ru-RU" sz="3200" dirty="0" smtClean="0">
                <a:solidFill>
                  <a:schemeClr val="bg2"/>
                </a:solidFill>
              </a:rPr>
            </a:br>
            <a:r>
              <a:rPr lang="ru-RU" sz="2400" dirty="0" smtClean="0">
                <a:solidFill>
                  <a:schemeClr val="bg2"/>
                </a:solidFill>
              </a:rPr>
              <a:t>1.Встал  поутру ,умылся, оделся , привёл  себя  в порядок и сразу  приведи  в  порядок  свою  планету.</a:t>
            </a:r>
            <a:br>
              <a:rPr lang="ru-RU" sz="2400" dirty="0" smtClean="0">
                <a:solidFill>
                  <a:schemeClr val="bg2"/>
                </a:solidFill>
              </a:rPr>
            </a:br>
            <a:r>
              <a:rPr lang="ru-RU" sz="2400" dirty="0" smtClean="0">
                <a:solidFill>
                  <a:schemeClr val="bg2"/>
                </a:solidFill>
              </a:rPr>
              <a:t/>
            </a:r>
            <a:br>
              <a:rPr lang="ru-RU" sz="2400" dirty="0" smtClean="0">
                <a:solidFill>
                  <a:schemeClr val="bg2"/>
                </a:solidFill>
              </a:rPr>
            </a:br>
            <a:r>
              <a:rPr lang="ru-RU" sz="2400" dirty="0" smtClean="0">
                <a:solidFill>
                  <a:schemeClr val="bg2"/>
                </a:solidFill>
              </a:rPr>
              <a:t>2.Искать  надо  сердцем, самого  главного  глазами  не  увидишь.</a:t>
            </a:r>
            <a:br>
              <a:rPr lang="ru-RU" sz="2400" dirty="0" smtClean="0">
                <a:solidFill>
                  <a:schemeClr val="bg2"/>
                </a:solidFill>
              </a:rPr>
            </a:br>
            <a:r>
              <a:rPr lang="ru-RU" sz="2400" dirty="0">
                <a:solidFill>
                  <a:schemeClr val="bg2"/>
                </a:solidFill>
              </a:rPr>
              <a:t/>
            </a:r>
            <a:br>
              <a:rPr lang="ru-RU" sz="2400" dirty="0">
                <a:solidFill>
                  <a:schemeClr val="bg2"/>
                </a:solidFill>
              </a:rPr>
            </a:br>
            <a:r>
              <a:rPr lang="ru-RU" sz="2400" dirty="0" smtClean="0">
                <a:solidFill>
                  <a:schemeClr val="bg2"/>
                </a:solidFill>
              </a:rPr>
              <a:t>3.Судить  надо  не  по  словам ,а  по  делам.</a:t>
            </a:r>
            <a:br>
              <a:rPr lang="ru-RU" sz="2400" dirty="0" smtClean="0">
                <a:solidFill>
                  <a:schemeClr val="bg2"/>
                </a:solidFill>
              </a:rPr>
            </a:br>
            <a:r>
              <a:rPr lang="ru-RU" sz="2400" dirty="0">
                <a:solidFill>
                  <a:schemeClr val="bg2"/>
                </a:solidFill>
              </a:rPr>
              <a:t/>
            </a:r>
            <a:br>
              <a:rPr lang="ru-RU" sz="2400" dirty="0">
                <a:solidFill>
                  <a:schemeClr val="bg2"/>
                </a:solidFill>
              </a:rPr>
            </a:br>
            <a:r>
              <a:rPr lang="ru-RU" sz="2400" dirty="0" smtClean="0">
                <a:solidFill>
                  <a:schemeClr val="bg2"/>
                </a:solidFill>
              </a:rPr>
              <a:t>4.Ты  навсегда  в  ответе  за   всех, приручил.</a:t>
            </a: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715250" y="5286375"/>
            <a:ext cx="57150" cy="352425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endParaRPr lang="ru-RU" sz="2000" smtClean="0"/>
          </a:p>
          <a:p>
            <a:pPr marR="0">
              <a:lnSpc>
                <a:spcPct val="80000"/>
              </a:lnSpc>
            </a:pPr>
            <a:endParaRPr lang="ru-RU" sz="2000" smtClean="0"/>
          </a:p>
          <a:p>
            <a:pPr marR="0">
              <a:lnSpc>
                <a:spcPct val="80000"/>
              </a:lnSpc>
            </a:pPr>
            <a:endParaRPr lang="ru-RU" sz="200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571750" y="2571750"/>
            <a:ext cx="3143250" cy="2357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</a:rPr>
              <a:t>Формы работы</a:t>
            </a:r>
          </a:p>
        </p:txBody>
      </p:sp>
      <p:cxnSp>
        <p:nvCxnSpPr>
          <p:cNvPr id="4" name="Прямая со стрелкой 3"/>
          <p:cNvCxnSpPr>
            <a:stCxn id="2" idx="0"/>
          </p:cNvCxnSpPr>
          <p:nvPr/>
        </p:nvCxnSpPr>
        <p:spPr>
          <a:xfrm rot="5400000" flipH="1" flipV="1">
            <a:off x="3713957" y="2142331"/>
            <a:ext cx="8572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715000" y="3714750"/>
            <a:ext cx="928688" cy="36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4"/>
          </p:cNvCxnSpPr>
          <p:nvPr/>
        </p:nvCxnSpPr>
        <p:spPr>
          <a:xfrm rot="5400000">
            <a:off x="3749675" y="5322888"/>
            <a:ext cx="785813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</p:cNvCxnSpPr>
          <p:nvPr/>
        </p:nvCxnSpPr>
        <p:spPr>
          <a:xfrm rot="10800000" flipV="1">
            <a:off x="1500188" y="3751263"/>
            <a:ext cx="1071562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5286375" y="2143125"/>
            <a:ext cx="1214438" cy="7731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1"/>
          </p:cNvCxnSpPr>
          <p:nvPr/>
        </p:nvCxnSpPr>
        <p:spPr>
          <a:xfrm rot="16200000" flipV="1">
            <a:off x="2272506" y="2156619"/>
            <a:ext cx="630238" cy="889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24" idx="7"/>
          </p:cNvCxnSpPr>
          <p:nvPr/>
        </p:nvCxnSpPr>
        <p:spPr>
          <a:xfrm rot="10800000" flipV="1">
            <a:off x="2635250" y="4643438"/>
            <a:ext cx="650875" cy="561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" idx="5"/>
            <a:endCxn id="2" idx="5"/>
          </p:cNvCxnSpPr>
          <p:nvPr/>
        </p:nvCxnSpPr>
        <p:spPr>
          <a:xfrm rot="5400000">
            <a:off x="5254625" y="4584700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2928938" y="785813"/>
            <a:ext cx="2428875" cy="92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Экологические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акции</a:t>
            </a:r>
          </a:p>
        </p:txBody>
      </p:sp>
      <p:sp>
        <p:nvSpPr>
          <p:cNvPr id="20" name="Овал 19"/>
          <p:cNvSpPr/>
          <p:nvPr/>
        </p:nvSpPr>
        <p:spPr>
          <a:xfrm>
            <a:off x="5857875" y="1571625"/>
            <a:ext cx="1643063" cy="700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Беседы</a:t>
            </a:r>
          </a:p>
        </p:txBody>
      </p:sp>
      <p:sp>
        <p:nvSpPr>
          <p:cNvPr id="21" name="Овал 20"/>
          <p:cNvSpPr/>
          <p:nvPr/>
        </p:nvSpPr>
        <p:spPr>
          <a:xfrm>
            <a:off x="6572250" y="3429000"/>
            <a:ext cx="1785938" cy="714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Экскурсии</a:t>
            </a:r>
          </a:p>
        </p:txBody>
      </p:sp>
      <p:sp>
        <p:nvSpPr>
          <p:cNvPr id="22" name="Овал 21"/>
          <p:cNvSpPr/>
          <p:nvPr/>
        </p:nvSpPr>
        <p:spPr>
          <a:xfrm>
            <a:off x="6072188" y="5072063"/>
            <a:ext cx="1714500" cy="9858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Викторины</a:t>
            </a:r>
          </a:p>
        </p:txBody>
      </p:sp>
      <p:sp>
        <p:nvSpPr>
          <p:cNvPr id="23" name="Овал 22"/>
          <p:cNvSpPr/>
          <p:nvPr/>
        </p:nvSpPr>
        <p:spPr>
          <a:xfrm>
            <a:off x="3571875" y="5715000"/>
            <a:ext cx="1143000" cy="985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КВН</a:t>
            </a:r>
          </a:p>
        </p:txBody>
      </p:sp>
      <p:sp>
        <p:nvSpPr>
          <p:cNvPr id="24" name="Овал 23"/>
          <p:cNvSpPr/>
          <p:nvPr/>
        </p:nvSpPr>
        <p:spPr>
          <a:xfrm>
            <a:off x="928688" y="5072063"/>
            <a:ext cx="2000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Конкурсы</a:t>
            </a:r>
          </a:p>
        </p:txBody>
      </p:sp>
      <p:sp>
        <p:nvSpPr>
          <p:cNvPr id="25" name="Овал 24"/>
          <p:cNvSpPr/>
          <p:nvPr/>
        </p:nvSpPr>
        <p:spPr>
          <a:xfrm>
            <a:off x="214313" y="3143250"/>
            <a:ext cx="1643062" cy="11287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Трудовые  десанты</a:t>
            </a:r>
          </a:p>
        </p:txBody>
      </p:sp>
      <p:sp>
        <p:nvSpPr>
          <p:cNvPr id="26" name="Овал 25"/>
          <p:cNvSpPr/>
          <p:nvPr/>
        </p:nvSpPr>
        <p:spPr>
          <a:xfrm>
            <a:off x="785813" y="1500188"/>
            <a:ext cx="178593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Проекты</a:t>
            </a:r>
          </a:p>
        </p:txBody>
      </p:sp>
      <p:sp>
        <p:nvSpPr>
          <p:cNvPr id="36" name="Облако 35"/>
          <p:cNvSpPr/>
          <p:nvPr/>
        </p:nvSpPr>
        <p:spPr>
          <a:xfrm>
            <a:off x="8229600" y="0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8" name="Прямая со стрелкой 27"/>
          <p:cNvCxnSpPr>
            <a:endCxn id="22" idx="1"/>
          </p:cNvCxnSpPr>
          <p:nvPr/>
        </p:nvCxnSpPr>
        <p:spPr>
          <a:xfrm rot="10800000" flipV="1">
            <a:off x="6323013" y="5072063"/>
            <a:ext cx="392112" cy="1444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" idx="5"/>
            <a:endCxn id="22" idx="1"/>
          </p:cNvCxnSpPr>
          <p:nvPr/>
        </p:nvCxnSpPr>
        <p:spPr>
          <a:xfrm rot="16200000" flipH="1">
            <a:off x="5472906" y="4366419"/>
            <a:ext cx="631825" cy="1068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 rot="5400000" flipH="1" flipV="1">
            <a:off x="4250531" y="2393157"/>
            <a:ext cx="6429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5429250" y="3143250"/>
            <a:ext cx="785813" cy="28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4172744" y="3971131"/>
            <a:ext cx="8001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 flipV="1">
            <a:off x="2928938" y="3143250"/>
            <a:ext cx="785812" cy="428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3429000" y="1143000"/>
            <a:ext cx="2357438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Жалобная книга</a:t>
            </a:r>
          </a:p>
        </p:txBody>
      </p:sp>
      <p:sp>
        <p:nvSpPr>
          <p:cNvPr id="17" name="Овал 16"/>
          <p:cNvSpPr/>
          <p:nvPr/>
        </p:nvSpPr>
        <p:spPr>
          <a:xfrm>
            <a:off x="6215063" y="2643188"/>
            <a:ext cx="21431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Мы  нашли  своих   хозяев</a:t>
            </a:r>
          </a:p>
        </p:txBody>
      </p:sp>
      <p:sp>
        <p:nvSpPr>
          <p:cNvPr id="18" name="Овал 17"/>
          <p:cNvSpPr/>
          <p:nvPr/>
        </p:nvSpPr>
        <p:spPr>
          <a:xfrm>
            <a:off x="3571875" y="4429125"/>
            <a:ext cx="207168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Птичья  столовая</a:t>
            </a:r>
          </a:p>
        </p:txBody>
      </p:sp>
      <p:sp>
        <p:nvSpPr>
          <p:cNvPr id="19" name="Овал 18"/>
          <p:cNvSpPr/>
          <p:nvPr/>
        </p:nvSpPr>
        <p:spPr>
          <a:xfrm>
            <a:off x="1000125" y="2714625"/>
            <a:ext cx="19145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Чтобы  дольше  жили книжки</a:t>
            </a:r>
          </a:p>
        </p:txBody>
      </p:sp>
      <p:cxnSp>
        <p:nvCxnSpPr>
          <p:cNvPr id="14" name="Прямая со стрелкой 13"/>
          <p:cNvCxnSpPr>
            <a:endCxn id="3" idx="7"/>
          </p:cNvCxnSpPr>
          <p:nvPr/>
        </p:nvCxnSpPr>
        <p:spPr>
          <a:xfrm rot="5400000" flipH="1" flipV="1">
            <a:off x="5178425" y="2847975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3643313" y="2714625"/>
            <a:ext cx="19288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Проекты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1953</TotalTime>
  <Words>373</Words>
  <Application>Microsoft Office PowerPoint</Application>
  <PresentationFormat>Экран (4:3)</PresentationFormat>
  <Paragraphs>89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      «Разнообразие форм работы  во внеурочной деятельности  по экологическому  воспитанию детей младшего школьного возраста»</vt:lpstr>
      <vt:lpstr>           Актуальность  Экологическое воспитание младших школьников является  одной  из важнейших задач учителя начальных классов и предполагает использование различных форм и методов экологического воспитания  на  уроках  и во внеурочное  время.</vt:lpstr>
      <vt:lpstr>Цель:</vt:lpstr>
      <vt:lpstr>Задачи:</vt:lpstr>
      <vt:lpstr>Слайд 5</vt:lpstr>
      <vt:lpstr>Слайд 6</vt:lpstr>
      <vt:lpstr>  Правила  жителей  Экограда  1.Встал  поутру ,умылся, оделся , привёл  себя  в порядок и сразу  приведи  в  порядок  свою  планету.  2.Искать  надо  сердцем, самого  главного  глазами  не  увидишь.  3.Судить  надо  не  по  словам ,а  по  делам.  4.Ты  навсегда  в  ответе  за   всех, приручил.</vt:lpstr>
      <vt:lpstr>Слайд 8</vt:lpstr>
      <vt:lpstr>Слайд 9</vt:lpstr>
      <vt:lpstr>«Жалобная книга» природы</vt:lpstr>
      <vt:lpstr>Мы нашли своих  хозяев !</vt:lpstr>
      <vt:lpstr>Птичья  « столовая»</vt:lpstr>
      <vt:lpstr>Поможем нашим пернатым друзьям</vt:lpstr>
      <vt:lpstr>Уход за комнатными растениями</vt:lpstr>
      <vt:lpstr>Слайд 15</vt:lpstr>
      <vt:lpstr>Праздничное  настроение</vt:lpstr>
      <vt:lpstr>Экологическая  акция</vt:lpstr>
      <vt:lpstr>    Маленький принц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«Разнообразие форм работы</dc:title>
  <dc:creator>Зуйкова</dc:creator>
  <cp:lastModifiedBy>Зуйкова</cp:lastModifiedBy>
  <cp:revision>198</cp:revision>
  <dcterms:created xsi:type="dcterms:W3CDTF">2015-12-13T10:50:22Z</dcterms:created>
  <dcterms:modified xsi:type="dcterms:W3CDTF">2017-10-15T17:37:10Z</dcterms:modified>
</cp:coreProperties>
</file>