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1" r:id="rId4"/>
    <p:sldId id="259" r:id="rId5"/>
    <p:sldId id="271" r:id="rId6"/>
    <p:sldId id="285" r:id="rId7"/>
    <p:sldId id="291" r:id="rId8"/>
    <p:sldId id="266" r:id="rId9"/>
    <p:sldId id="286" r:id="rId10"/>
    <p:sldId id="287" r:id="rId11"/>
    <p:sldId id="267" r:id="rId12"/>
    <p:sldId id="272" r:id="rId13"/>
    <p:sldId id="292" r:id="rId14"/>
    <p:sldId id="268" r:id="rId15"/>
    <p:sldId id="260" r:id="rId16"/>
    <p:sldId id="277" r:id="rId17"/>
    <p:sldId id="273" r:id="rId18"/>
    <p:sldId id="275" r:id="rId19"/>
    <p:sldId id="282" r:id="rId20"/>
    <p:sldId id="293" r:id="rId21"/>
    <p:sldId id="274" r:id="rId22"/>
    <p:sldId id="269" r:id="rId23"/>
    <p:sldId id="258" r:id="rId24"/>
    <p:sldId id="288" r:id="rId25"/>
    <p:sldId id="290" r:id="rId26"/>
    <p:sldId id="261" r:id="rId27"/>
    <p:sldId id="264" r:id="rId28"/>
    <p:sldId id="263" r:id="rId29"/>
    <p:sldId id="283" r:id="rId30"/>
    <p:sldId id="284" r:id="rId31"/>
    <p:sldId id="262" r:id="rId32"/>
    <p:sldId id="26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D3F031-65F6-4CEA-AADC-7105443331E8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B882D82-D119-4CB9-9EF7-87E4DB267C9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Педагогическая справедливость</a:t>
            </a:r>
          </a:p>
          <a:p>
            <a:r>
              <a:rPr lang="ru-RU" dirty="0" smtClean="0"/>
              <a:t>Педагогический такт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Этика профессионального поведения педагога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66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      </a:t>
            </a:r>
            <a:r>
              <a:rPr lang="ru-RU" sz="2400" b="1" dirty="0" smtClean="0"/>
              <a:t>Педагогическое </a:t>
            </a:r>
            <a:r>
              <a:rPr lang="ru-RU" sz="2400" b="1" dirty="0"/>
              <a:t>сознание рассматривается как осознание (понимание и принятие) педагогом норм своего поведения, характера взаимоотношений в обществе и ценности качеств человеческой личности, что закрепляется во взглядах, представлениях, чувствах и привычках.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</a:t>
            </a:r>
            <a:r>
              <a:rPr lang="ru-RU" sz="2400" dirty="0"/>
              <a:t>Одним из элементов нравственного сознания является осознание им нравственных ценностей и осмысление того, как осуществляется восприятие этих ценностей его воспитанниками. Основой формирования нравственных взглядов является знание принципов, требований и норм морали и их специфического отражения в педагогической деятельности.</a:t>
            </a:r>
          </a:p>
          <a:p>
            <a:pPr marL="0" indent="0">
              <a:buNone/>
            </a:pPr>
            <a:r>
              <a:rPr lang="ru-RU" sz="2000" b="1" dirty="0" smtClean="0"/>
              <a:t> 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Педагогическое сознание. </a:t>
            </a:r>
          </a:p>
        </p:txBody>
      </p:sp>
    </p:spTree>
    <p:extLst>
      <p:ext uri="{BB962C8B-B14F-4D97-AF65-F5344CB8AC3E}">
        <p14:creationId xmlns:p14="http://schemas.microsoft.com/office/powerpoint/2010/main" val="77877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это </a:t>
            </a:r>
            <a:r>
              <a:rPr lang="ru-RU" sz="2800" dirty="0"/>
              <a:t>его моральный статус в коллективе </a:t>
            </a:r>
            <a:r>
              <a:rPr lang="ru-RU" sz="2800" dirty="0" smtClean="0"/>
              <a:t>воспитанников </a:t>
            </a:r>
            <a:r>
              <a:rPr lang="ru-RU" sz="2800" dirty="0"/>
              <a:t>и коллег;</a:t>
            </a:r>
          </a:p>
          <a:p>
            <a:r>
              <a:rPr lang="ru-RU" sz="2800" dirty="0"/>
              <a:t> это своеобразная форма дисциплины, при помощи которой авторитетный и уважаемый </a:t>
            </a:r>
            <a:r>
              <a:rPr lang="ru-RU" sz="2800" dirty="0" smtClean="0"/>
              <a:t>педагог </a:t>
            </a:r>
            <a:r>
              <a:rPr lang="ru-RU" sz="2800" dirty="0"/>
              <a:t>регулирует поведение воспитуемых, влияет на их </a:t>
            </a:r>
            <a:r>
              <a:rPr lang="ru-RU" sz="2800" dirty="0" smtClean="0"/>
              <a:t>убеждения.</a:t>
            </a:r>
          </a:p>
          <a:p>
            <a:pPr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Профессиональная </a:t>
            </a:r>
            <a:r>
              <a:rPr lang="ru-RU" b="1" dirty="0"/>
              <a:t>честь </a:t>
            </a:r>
            <a:r>
              <a:rPr lang="ru-RU" dirty="0"/>
              <a:t>в педагогике - это </a:t>
            </a:r>
            <a:r>
              <a:rPr lang="ru-RU" dirty="0" smtClean="0"/>
              <a:t>понятие, выражающее </a:t>
            </a:r>
            <a:r>
              <a:rPr lang="ru-RU" dirty="0"/>
              <a:t>не только осознание </a:t>
            </a:r>
            <a:r>
              <a:rPr lang="ru-RU" dirty="0" smtClean="0"/>
              <a:t>педагога </a:t>
            </a:r>
            <a:r>
              <a:rPr lang="ru-RU" dirty="0"/>
              <a:t>своей значимости, но и общественное признание, общественное уважение его моральных заслуг и качеств.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Педагогический</a:t>
            </a:r>
            <a:r>
              <a:rPr lang="ru-RU" sz="4400" b="1" u="sng" dirty="0">
                <a:solidFill>
                  <a:schemeClr val="tx1"/>
                </a:solidFill>
              </a:rPr>
              <a:t> </a:t>
            </a:r>
            <a:r>
              <a:rPr lang="ru-RU" sz="4400" b="1" dirty="0">
                <a:solidFill>
                  <a:schemeClr val="tx1"/>
                </a:solidFill>
              </a:rPr>
              <a:t>авторитет</a:t>
            </a:r>
            <a:r>
              <a:rPr lang="ru-RU" sz="4400" b="1" u="sng" dirty="0">
                <a:solidFill>
                  <a:schemeClr val="tx1"/>
                </a:solidFill>
              </a:rPr>
              <a:t> </a:t>
            </a:r>
            <a:r>
              <a:rPr lang="ru-RU" sz="4400" dirty="0">
                <a:solidFill>
                  <a:schemeClr val="tx1"/>
                </a:solidFill>
              </a:rPr>
              <a:t> –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363272" cy="5073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Педагогическая справедливость характеризует соответствие между достоинствами людей и их общественным признанием, правами и обязанностями. Она имеет специфические черты, представляет собой своеобразное мерило  объективности педагога, уровня его нравственной воспитанности (доброты, принципиальности, человечности), проявляющейся в его оценках поступках воспитанников, их отношениях к совместному делу.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справедливость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23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Справедливость это также нравственное качество воспитателя и оценка мер его взаимодействия с воспитанниками, соответствующая их реальным заслугам перед коллективом.</a:t>
            </a:r>
          </a:p>
          <a:p>
            <a:r>
              <a:rPr lang="ru-RU" sz="2400" dirty="0"/>
              <a:t>  Специфика же педагогической справедливости заключается в том, что оценка действия и ответная реакция на нее находятся на педагога и воспитанника на разных уровнях нравственной зрелости, в связи с тем определены меры объективности в большей степени зависит от педагога.</a:t>
            </a:r>
          </a:p>
          <a:p>
            <a:r>
              <a:rPr lang="ru-RU" sz="2400" dirty="0"/>
              <a:t>    К тому же в общей моральной оценке  подвергается взаимодействие сторон  с неравной самозащитой , вследствие чего педагогически продуманное действие педагога может  и не осознаваться воспитанниками.</a:t>
            </a:r>
          </a:p>
        </p:txBody>
      </p:sp>
    </p:spTree>
    <p:extLst>
      <p:ext uri="{BB962C8B-B14F-4D97-AF65-F5344CB8AC3E}">
        <p14:creationId xmlns:p14="http://schemas.microsoft.com/office/powerpoint/2010/main" val="287618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7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/>
              <a:t>Специфика </a:t>
            </a:r>
            <a:r>
              <a:rPr lang="ru-RU" b="1" u="sng" dirty="0" smtClean="0"/>
              <a:t>педагогической справедливости </a:t>
            </a:r>
            <a:r>
              <a:rPr lang="ru-RU" dirty="0" smtClean="0"/>
              <a:t>заключается в том: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/>
              <a:t>что оценка действия и ответная реакция на неё находятся у педагога и учащихся на разных уровнях нравственной зрелости;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/>
              <a:t> что определение меры объективности зависит от педагога в большей степени; </a:t>
            </a:r>
            <a:endParaRPr lang="ru-RU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/>
              <a:t>что общей моральной оценке подвергается взаимодействие сторон с неравной самозащитой;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/>
              <a:t>что педагогически необходимое, запрограммированное педагогом, может не осознаваться учениками.</a:t>
            </a:r>
          </a:p>
          <a:p>
            <a:pPr algn="just"/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913070"/>
            <a:ext cx="3672408" cy="358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2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73352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Такт </a:t>
            </a:r>
            <a:r>
              <a:rPr lang="ru-RU" dirty="0"/>
              <a:t>– чувство меры, создающее умение вести себя приличным, подобающим образом(словарь С.И. Ожегова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smtClean="0"/>
              <a:t>   Педагогический </a:t>
            </a:r>
            <a:r>
              <a:rPr lang="ru-RU" b="1" dirty="0"/>
              <a:t>такт </a:t>
            </a:r>
            <a:r>
              <a:rPr lang="ru-RU" dirty="0"/>
              <a:t>– принцип меры, который педагог должен соблюдать в процессе общения с детьми; определяется педагогическим мастерством, опытом, уровнем культуры и личностными качествами педагога; выражается в умении найти оптимальные меры воспитательного воздействия в любых ситуациях(в том числе и в конфликтных), не унижая достоинства ребенка и не вызывая у него сопротивления воспитанию(педагогический энциклопедический словарь под ред. Б.М. Бим-</a:t>
            </a:r>
            <a:r>
              <a:rPr lang="ru-RU" dirty="0" err="1"/>
              <a:t>Бада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    Педагогический </a:t>
            </a:r>
            <a:r>
              <a:rPr lang="ru-RU" dirty="0"/>
              <a:t>такт предполагает учет личностных особенностей субъектов общения, соблюдение нравственно-этических профессиональных установок педагога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    Педагогический </a:t>
            </a:r>
            <a:r>
              <a:rPr lang="ru-RU" i="1" dirty="0"/>
              <a:t>такт - профессиональное качество педагога, часть его мастерства.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Педагогический такт </a:t>
            </a:r>
          </a:p>
        </p:txBody>
      </p:sp>
    </p:spTree>
    <p:extLst>
      <p:ext uri="{BB962C8B-B14F-4D97-AF65-F5344CB8AC3E}">
        <p14:creationId xmlns:p14="http://schemas.microsoft.com/office/powerpoint/2010/main" val="95047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7"/>
          <a:stretch/>
        </p:blipFill>
        <p:spPr>
          <a:xfrm>
            <a:off x="1043608" y="404664"/>
            <a:ext cx="7008440" cy="594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2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Уважение к воспитаннику и требовательность к нему;</a:t>
            </a:r>
          </a:p>
          <a:p>
            <a:r>
              <a:rPr lang="ru-RU" dirty="0" smtClean="0"/>
              <a:t>Развитие самостоятельности воспитанника во всех видах деятельности;</a:t>
            </a:r>
          </a:p>
          <a:p>
            <a:r>
              <a:rPr lang="ru-RU" dirty="0" smtClean="0"/>
              <a:t>Внимательность к психическому состоянию воспитанника и разумность требований к нему;</a:t>
            </a:r>
          </a:p>
          <a:p>
            <a:r>
              <a:rPr lang="ru-RU" dirty="0" smtClean="0"/>
              <a:t>Доверие к воспитанникам и систематическое проверка их деятельности;</a:t>
            </a:r>
          </a:p>
          <a:p>
            <a:r>
              <a:rPr lang="ru-RU" dirty="0" smtClean="0"/>
              <a:t>Умение заинтересованно слушать воспитанника и сопереживать ему;</a:t>
            </a:r>
          </a:p>
          <a:p>
            <a:r>
              <a:rPr lang="ru-RU" dirty="0" smtClean="0"/>
              <a:t>Уравновешенность и самообладание, деловой тон в отношениях, принципиальность без упрямства;</a:t>
            </a:r>
          </a:p>
          <a:p>
            <a:r>
              <a:rPr lang="ru-RU" dirty="0" smtClean="0"/>
              <a:t>Внимательность и чуткость по отношению к людям;</a:t>
            </a:r>
          </a:p>
          <a:p>
            <a:r>
              <a:rPr lang="ru-RU" dirty="0" smtClean="0"/>
              <a:t>Педагогически оправданное сочетание делового и эмоционального характера отношений с воспитанника.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Элементы педагогического такта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67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97417"/>
              </p:ext>
            </p:extLst>
          </p:nvPr>
        </p:nvGraphicFramePr>
        <p:xfrm>
          <a:off x="467544" y="620688"/>
          <a:ext cx="8208912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Педагогический такт во многом зависит  от личностных</a:t>
                      </a:r>
                      <a:r>
                        <a:rPr lang="ru-RU" sz="2800" baseline="0" dirty="0" smtClean="0"/>
                        <a:t> качеств педагога , его кругозора, культуры, воли, гражданской позиции и профессионального мастерства.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Он является той основой, на</a:t>
                      </a:r>
                      <a:r>
                        <a:rPr lang="ru-RU" sz="2800" baseline="0" dirty="0" smtClean="0"/>
                        <a:t> которой вырастают доверительные отношения  между педагогом и воспитанником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Отчетливо педагогический</a:t>
                      </a:r>
                      <a:r>
                        <a:rPr lang="ru-RU" sz="2800" baseline="0" dirty="0" smtClean="0"/>
                        <a:t> такт проявляется в контрольно-оценочной деятельности педагога, где крайне важны особая внимательность и справедливость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59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91264" cy="5001344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ru-RU" dirty="0" smtClean="0"/>
              <a:t>Естественность</a:t>
            </a:r>
            <a:r>
              <a:rPr lang="ru-RU" dirty="0"/>
              <a:t>, простота обращения без фамильярности; </a:t>
            </a:r>
            <a:endParaRPr lang="ru-RU" dirty="0" smtClean="0"/>
          </a:p>
          <a:p>
            <a:pPr>
              <a:buClr>
                <a:schemeClr val="tx1"/>
              </a:buClr>
            </a:pPr>
            <a:r>
              <a:rPr lang="ru-RU" dirty="0" smtClean="0"/>
              <a:t>Искренность </a:t>
            </a:r>
            <a:r>
              <a:rPr lang="ru-RU" dirty="0"/>
              <a:t>тона, лишенная всякой фальши</a:t>
            </a:r>
            <a:r>
              <a:rPr lang="ru-RU" dirty="0" smtClean="0"/>
              <a:t>;</a:t>
            </a:r>
          </a:p>
          <a:p>
            <a:pPr>
              <a:buClr>
                <a:schemeClr val="tx1"/>
              </a:buClr>
            </a:pPr>
            <a:r>
              <a:rPr lang="ru-RU" dirty="0" smtClean="0"/>
              <a:t> </a:t>
            </a:r>
            <a:r>
              <a:rPr lang="ru-RU" dirty="0"/>
              <a:t>Доверие к школьнику без попустительства; </a:t>
            </a:r>
            <a:endParaRPr lang="ru-RU" dirty="0" smtClean="0"/>
          </a:p>
          <a:p>
            <a:pPr>
              <a:buClr>
                <a:schemeClr val="tx1"/>
              </a:buClr>
            </a:pPr>
            <a:r>
              <a:rPr lang="ru-RU" dirty="0" smtClean="0"/>
              <a:t>Просьба </a:t>
            </a:r>
            <a:r>
              <a:rPr lang="ru-RU" dirty="0"/>
              <a:t>без упрашивания</a:t>
            </a:r>
            <a:r>
              <a:rPr lang="ru-RU" dirty="0" smtClean="0"/>
              <a:t>;</a:t>
            </a:r>
          </a:p>
          <a:p>
            <a:pPr>
              <a:buClr>
                <a:schemeClr val="tx1"/>
              </a:buClr>
            </a:pPr>
            <a:r>
              <a:rPr lang="ru-RU" dirty="0" smtClean="0"/>
              <a:t> </a:t>
            </a:r>
            <a:r>
              <a:rPr lang="ru-RU" dirty="0"/>
              <a:t>Советы и рекомендации без навязчивости; </a:t>
            </a:r>
            <a:endParaRPr lang="ru-RU" dirty="0" smtClean="0"/>
          </a:p>
          <a:p>
            <a:pPr>
              <a:buClr>
                <a:schemeClr val="tx1"/>
              </a:buClr>
            </a:pPr>
            <a:r>
              <a:rPr lang="ru-RU" dirty="0" smtClean="0"/>
              <a:t>Требования </a:t>
            </a:r>
            <a:r>
              <a:rPr lang="ru-RU" dirty="0"/>
              <a:t>и внушения без подавления самостоятельности воспитанника; 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Основные признаки педагогического такта: </a:t>
            </a:r>
          </a:p>
        </p:txBody>
      </p:sp>
    </p:spTree>
    <p:extLst>
      <p:ext uri="{BB962C8B-B14F-4D97-AF65-F5344CB8AC3E}">
        <p14:creationId xmlns:p14="http://schemas.microsoft.com/office/powerpoint/2010/main" val="160520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- это наука </a:t>
            </a:r>
            <a:r>
              <a:rPr lang="ru-RU" dirty="0"/>
              <a:t>о педагогической </a:t>
            </a:r>
            <a:r>
              <a:rPr lang="ru-RU" dirty="0" smtClean="0"/>
              <a:t>нравственности. Педагогическая </a:t>
            </a:r>
            <a:r>
              <a:rPr lang="ru-RU" dirty="0"/>
              <a:t>этика-наука, изучающая нормы </a:t>
            </a:r>
            <a:r>
              <a:rPr lang="ru-RU" dirty="0" smtClean="0"/>
              <a:t>поведения.</a:t>
            </a:r>
            <a:r>
              <a:rPr lang="ru-RU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Педагогическая </a:t>
            </a:r>
            <a:r>
              <a:rPr lang="ru-RU" dirty="0" smtClean="0"/>
              <a:t>этика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321" y="2780928"/>
            <a:ext cx="4639337" cy="314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7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7129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Серьезность тона без натянутости в отношениях;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Ирония и юмор без уничижающей насмешливости;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Требовательность без мелкой придирчивости;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Деловитость в отношениях без раздражительности, холодности и сухости;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Твердость и последовательность в осуществлении воспитательных воздействий без необоснованной отмены требования;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 Развитие самостоятельности без мелочной опеки;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Быстрота и своевременность воспитательного воздействия без </a:t>
            </a:r>
            <a:r>
              <a:rPr lang="ru-RU" sz="2400" dirty="0" smtClean="0"/>
              <a:t>поспешности </a:t>
            </a:r>
            <a:r>
              <a:rPr lang="ru-RU" sz="2400" dirty="0"/>
              <a:t>опрометчивых решений;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Внимательность к ученику без подчеркивания своего контроля; спокойная сосредоточенность и уравновешенность в общении, исключающая безразличие и излишнюю возбудимость;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Ведение беседы с учащимися без дидактизма и морализирования.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436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r="-11765"/>
          <a:stretch/>
        </p:blipFill>
        <p:spPr>
          <a:xfrm>
            <a:off x="1138119" y="332656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7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/>
              <a:t>    - </a:t>
            </a:r>
            <a:r>
              <a:rPr lang="ru-RU" sz="2800" dirty="0"/>
              <a:t>это система нравственных требований, предъявляемых к </a:t>
            </a:r>
            <a:r>
              <a:rPr lang="ru-RU" sz="2800" dirty="0" smtClean="0"/>
              <a:t>педагогу </a:t>
            </a:r>
            <a:r>
              <a:rPr lang="ru-RU" sz="2800" dirty="0"/>
              <a:t>в его отношении: </a:t>
            </a:r>
          </a:p>
          <a:p>
            <a:r>
              <a:rPr lang="ru-RU" sz="2800" dirty="0"/>
              <a:t>к самому себе,</a:t>
            </a:r>
          </a:p>
          <a:p>
            <a:r>
              <a:rPr lang="ru-RU" sz="2800" dirty="0"/>
              <a:t> к своей профессии,</a:t>
            </a:r>
          </a:p>
          <a:p>
            <a:r>
              <a:rPr lang="ru-RU" sz="2800" dirty="0"/>
              <a:t> к обществу,</a:t>
            </a:r>
          </a:p>
          <a:p>
            <a:r>
              <a:rPr lang="ru-RU" sz="2800" dirty="0"/>
              <a:t> к детям и остальным участникам учебно-воспитательного процесса.</a:t>
            </a:r>
          </a:p>
          <a:p>
            <a:pPr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tx1"/>
                </a:solidFill>
              </a:rPr>
              <a:t>Педагогическая мораль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0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smtClean="0"/>
              <a:t>Честность</a:t>
            </a:r>
          </a:p>
          <a:p>
            <a:r>
              <a:rPr lang="ru-RU" dirty="0" smtClean="0"/>
              <a:t> Доброжелательность</a:t>
            </a:r>
          </a:p>
          <a:p>
            <a:r>
              <a:rPr lang="ru-RU" dirty="0" smtClean="0"/>
              <a:t> </a:t>
            </a:r>
            <a:r>
              <a:rPr lang="ru-RU" dirty="0"/>
              <a:t>Глубокая заинтересованность в успехах своих </a:t>
            </a:r>
            <a:r>
              <a:rPr lang="ru-RU" dirty="0" smtClean="0"/>
              <a:t>воспитанников, </a:t>
            </a:r>
            <a:r>
              <a:rPr lang="ru-RU" dirty="0"/>
              <a:t>уважение к их </a:t>
            </a:r>
            <a:r>
              <a:rPr lang="ru-RU" dirty="0" smtClean="0"/>
              <a:t>личности</a:t>
            </a:r>
          </a:p>
          <a:p>
            <a:r>
              <a:rPr lang="ru-RU" dirty="0" smtClean="0"/>
              <a:t>Чувство </a:t>
            </a:r>
            <a:r>
              <a:rPr lang="ru-RU" dirty="0"/>
              <a:t>ответственности за результаты </a:t>
            </a:r>
            <a:r>
              <a:rPr lang="ru-RU" dirty="0" smtClean="0"/>
              <a:t>труда</a:t>
            </a:r>
          </a:p>
          <a:p>
            <a:r>
              <a:rPr lang="ru-RU" dirty="0" smtClean="0"/>
              <a:t>Соблюдение </a:t>
            </a:r>
            <a:r>
              <a:rPr lang="ru-RU" dirty="0"/>
              <a:t>дисциплины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Некоторые качества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21920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эмоционально окрашенный стереотип восприятия образа педагога в сознании воспитанников, коллег, социального окружения, в массовом сознании. При формировании имиджа педагога реальные качества тесно переплетаются с теми, которые приписываются ему окружающими</a:t>
            </a:r>
            <a:r>
              <a:rPr lang="ru-RU" dirty="0" smtClean="0"/>
              <a:t>. </a:t>
            </a:r>
            <a:r>
              <a:rPr lang="ru-RU" dirty="0"/>
              <a:t>Современный дошкольный воспитатель должен сочетать в себе как черты собственно воспитателя (опека, замена матери) так и черты учителя. Выделим основные составляющие имиджа воспитателя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визуальная привлекательность; </a:t>
            </a:r>
          </a:p>
          <a:p>
            <a:r>
              <a:rPr lang="ru-RU" dirty="0" smtClean="0"/>
              <a:t>вербальное поведение; </a:t>
            </a:r>
          </a:p>
          <a:p>
            <a:r>
              <a:rPr lang="ru-RU" dirty="0" smtClean="0"/>
              <a:t> невербальное поведение; </a:t>
            </a:r>
          </a:p>
          <a:p>
            <a:r>
              <a:rPr lang="ru-RU" dirty="0" smtClean="0"/>
              <a:t> манеры, этикет; </a:t>
            </a:r>
          </a:p>
          <a:p>
            <a:r>
              <a:rPr lang="ru-RU" dirty="0" smtClean="0"/>
              <a:t> обаяние.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Имидж воспитателя </a:t>
            </a:r>
          </a:p>
        </p:txBody>
      </p:sp>
    </p:spTree>
    <p:extLst>
      <p:ext uri="{BB962C8B-B14F-4D97-AF65-F5344CB8AC3E}">
        <p14:creationId xmlns:p14="http://schemas.microsoft.com/office/powerpoint/2010/main" val="14392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12845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 В ДОУ существуют следующие правила: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Волосы </a:t>
            </a:r>
            <a:r>
              <a:rPr lang="ru-RU" sz="2000" dirty="0"/>
              <a:t>должны быть чистыми, аккуратно уложенными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Макияж </a:t>
            </a:r>
            <a:r>
              <a:rPr lang="ru-RU" sz="2000" dirty="0"/>
              <a:t>должен быть сдержанным.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Особое </a:t>
            </a:r>
            <a:r>
              <a:rPr lang="ru-RU" sz="2000" dirty="0"/>
              <a:t>внимание уделяется рукам. Ногти должны быть чистыми, </a:t>
            </a:r>
            <a:r>
              <a:rPr lang="ru-RU" sz="2000" dirty="0" smtClean="0"/>
              <a:t>ухоженными.</a:t>
            </a:r>
          </a:p>
          <a:p>
            <a:pPr marL="342900" indent="-3429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Обувь должна соответствовать правилам по технике безопасности, классической формы. Хождение в шлепках не допускается.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Не </a:t>
            </a:r>
            <a:r>
              <a:rPr lang="ru-RU" sz="2000" dirty="0"/>
              <a:t>допускается использование приторных запахов парфюмерии, короткие юбки, обтягивающие брюки, шорты - слишком вызывающе для сотрудников ДОУ.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В </a:t>
            </a:r>
            <a:r>
              <a:rPr lang="ru-RU" sz="2000" dirty="0"/>
              <a:t>младших группах не допускается длинная бижутерия, кольца с камнями ( в целях безопасности).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Спортивная </a:t>
            </a:r>
            <a:r>
              <a:rPr lang="ru-RU" sz="2000" dirty="0"/>
              <a:t>форма используется воспитателями только при проведении занятий по физической культуре и утренней гимнастики.</a:t>
            </a:r>
          </a:p>
        </p:txBody>
      </p:sp>
    </p:spTree>
    <p:extLst>
      <p:ext uri="{BB962C8B-B14F-4D97-AF65-F5344CB8AC3E}">
        <p14:creationId xmlns:p14="http://schemas.microsoft.com/office/powerpoint/2010/main" val="13008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Модель </a:t>
            </a:r>
            <a:r>
              <a:rPr lang="ru-RU" dirty="0"/>
              <a:t>диктаторская («Монблан»)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/>
              <a:t>«неконтактная» («Китайская стена»)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/>
              <a:t>дифференцированного внимания («Локатор»)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/>
              <a:t>негибкого реагирования («Робот»)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/>
              <a:t>авторитарная («Я сам»)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 err="1"/>
              <a:t>гиперрефлексивная</a:t>
            </a:r>
            <a:r>
              <a:rPr lang="ru-RU" dirty="0"/>
              <a:t> («Гамлет»)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Модель </a:t>
            </a:r>
            <a:r>
              <a:rPr lang="ru-RU" dirty="0" err="1"/>
              <a:t>гипорефлексивная</a:t>
            </a:r>
            <a:r>
              <a:rPr lang="ru-RU" dirty="0"/>
              <a:t> («Тетерев»)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Негативные модели общения педагогов с учащимися</a:t>
            </a:r>
          </a:p>
        </p:txBody>
      </p:sp>
    </p:spTree>
    <p:extLst>
      <p:ext uri="{BB962C8B-B14F-4D97-AF65-F5344CB8AC3E}">
        <p14:creationId xmlns:p14="http://schemas.microsoft.com/office/powerpoint/2010/main" val="198286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Модель </a:t>
            </a:r>
            <a:r>
              <a:rPr lang="ru-RU" dirty="0"/>
              <a:t>активного взаимодействия («Союз»)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Благоприятная модель общения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7254454" cy="408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Чаще </a:t>
            </a:r>
            <a:r>
              <a:rPr lang="ru-RU" dirty="0"/>
              <a:t>улыбайтесь детям. Улыбка при входе </a:t>
            </a:r>
            <a:r>
              <a:rPr lang="ru-RU" dirty="0" smtClean="0"/>
              <a:t>воспитателя </a:t>
            </a:r>
            <a:r>
              <a:rPr lang="ru-RU" dirty="0"/>
              <a:t>в </a:t>
            </a:r>
            <a:r>
              <a:rPr lang="ru-RU" dirty="0" smtClean="0"/>
              <a:t>группу </a:t>
            </a:r>
            <a:r>
              <a:rPr lang="ru-RU" dirty="0"/>
              <a:t>говорит о том, что встреча с </a:t>
            </a:r>
            <a:r>
              <a:rPr lang="ru-RU" dirty="0" smtClean="0"/>
              <a:t>воспитанниками приятна </a:t>
            </a:r>
            <a:r>
              <a:rPr lang="ru-RU" dirty="0"/>
              <a:t>вам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Пусть </a:t>
            </a:r>
            <a:r>
              <a:rPr lang="ru-RU" dirty="0"/>
              <a:t>из ваших уст почаще звучат одобрение, похвала, поощрение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Следует </a:t>
            </a:r>
            <a:r>
              <a:rPr lang="ru-RU" dirty="0"/>
              <a:t>развивать коммуникативную память-это поможет быстро восстановит предыдущую ситуацию общения с </a:t>
            </a:r>
            <a:r>
              <a:rPr lang="ru-RU" dirty="0" smtClean="0"/>
              <a:t>группой, </a:t>
            </a:r>
            <a:r>
              <a:rPr lang="ru-RU" dirty="0"/>
              <a:t>воспроизводить эмоциональную атмосферу общения. Расставлять верные акценты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 </a:t>
            </a:r>
            <a:r>
              <a:rPr lang="ru-RU" dirty="0"/>
              <a:t>забывайте о коммуникативной подготовке к </a:t>
            </a:r>
            <a:r>
              <a:rPr lang="ru-RU" dirty="0" smtClean="0"/>
              <a:t>встрече.</a:t>
            </a:r>
          </a:p>
          <a:p>
            <a:r>
              <a:rPr lang="ru-RU" dirty="0" smtClean="0"/>
              <a:t>Умейте </a:t>
            </a:r>
            <a:r>
              <a:rPr lang="ru-RU" dirty="0"/>
              <a:t>анализировать процесс общения 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Следите </a:t>
            </a:r>
            <a:r>
              <a:rPr lang="ru-RU" dirty="0"/>
              <a:t>за собственной речью! Помните, что она -отражение вашей личности.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Заповеди педагогического общения </a:t>
            </a:r>
          </a:p>
        </p:txBody>
      </p:sp>
    </p:spTree>
    <p:extLst>
      <p:ext uri="{BB962C8B-B14F-4D97-AF65-F5344CB8AC3E}">
        <p14:creationId xmlns:p14="http://schemas.microsoft.com/office/powerpoint/2010/main" val="224328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Вся </a:t>
            </a:r>
            <a:r>
              <a:rPr lang="ru-RU" dirty="0"/>
              <a:t>работа педагога с родителями идет через общение. Каждый день переступают родители порог детского сада, группы и здесь они должны чувствовать что их уважают, ждут, рады встрече с ними, спешат порадовать хорошей новостью, вместе с ними растят их </a:t>
            </a:r>
            <a:r>
              <a:rPr lang="ru-RU" dirty="0" smtClean="0"/>
              <a:t>ребенка.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Вся наша работа, вся педагогическая деятельность состоит из общения с детьми, их родителями. Нужно и важно помнить, что начинать общение следует с доброжелательной улыбки. Улыбайтесь чаще — это золотое правило во время беседы.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Взаимоотношения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35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Важным </a:t>
            </a:r>
            <a:r>
              <a:rPr lang="ru-RU" dirty="0"/>
              <a:t>основанием профессиональной культуры педагога является </a:t>
            </a:r>
            <a:r>
              <a:rPr lang="ru-RU" b="1" dirty="0"/>
              <a:t>педагогическая этика или деонтология</a:t>
            </a:r>
            <a:r>
              <a:rPr lang="ru-RU" dirty="0"/>
              <a:t> (от </a:t>
            </a:r>
            <a:r>
              <a:rPr lang="ru-RU" dirty="0" err="1"/>
              <a:t>греч.deon</a:t>
            </a:r>
            <a:r>
              <a:rPr lang="ru-RU" dirty="0"/>
              <a:t>-долг и </a:t>
            </a:r>
            <a:r>
              <a:rPr lang="ru-RU" dirty="0" err="1"/>
              <a:t>logos</a:t>
            </a:r>
            <a:r>
              <a:rPr lang="ru-RU" dirty="0"/>
              <a:t>-учение), этика (от </a:t>
            </a:r>
            <a:r>
              <a:rPr lang="ru-RU" dirty="0" err="1"/>
              <a:t>греч.ethos</a:t>
            </a:r>
            <a:r>
              <a:rPr lang="ru-RU" dirty="0"/>
              <a:t>-нрав, обычай)-наука о нормах и правилах поведения, взаимоотношений между людьми.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/>
              <a:t>Педагогическая </a:t>
            </a:r>
            <a:r>
              <a:rPr lang="ru-RU" dirty="0"/>
              <a:t>этика на основе общеэтических норм определяет нормативные нравственные позиции, которыми необходимо руководствоваться педагогу в процессе общения с учащимися, их родителями, коллегами.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Педагогическая этика-часть педагогического мастерства. </a:t>
            </a:r>
          </a:p>
        </p:txBody>
      </p:sp>
    </p:spTree>
    <p:extLst>
      <p:ext uri="{BB962C8B-B14F-4D97-AF65-F5344CB8AC3E}">
        <p14:creationId xmlns:p14="http://schemas.microsoft.com/office/powerpoint/2010/main" val="237308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начинать </a:t>
            </a:r>
            <a:r>
              <a:rPr lang="ru-RU" dirty="0"/>
              <a:t>общение с приветствия; </a:t>
            </a:r>
          </a:p>
          <a:p>
            <a:r>
              <a:rPr lang="ru-RU" dirty="0" smtClean="0"/>
              <a:t>проявлять </a:t>
            </a:r>
            <a:r>
              <a:rPr lang="ru-RU" dirty="0"/>
              <a:t>внимательность, тактичность, доброжелательность, желание помочь; </a:t>
            </a:r>
          </a:p>
          <a:p>
            <a:r>
              <a:rPr lang="ru-RU" dirty="0" smtClean="0"/>
              <a:t>выслушивать </a:t>
            </a:r>
            <a:r>
              <a:rPr lang="ru-RU" dirty="0"/>
              <a:t>объяснения или вопросы внимательно, не перебивая говорящего, проявляя доброжелательность и уважение к собеседнику;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высказываться в корректной и убедительной форме; если потребуется, спокойно, без раздражения повторить и разъяснить смысл сказанного; </a:t>
            </a:r>
          </a:p>
          <a:p>
            <a:r>
              <a:rPr lang="ru-RU" dirty="0" smtClean="0"/>
              <a:t>принять </a:t>
            </a:r>
            <a:r>
              <a:rPr lang="ru-RU" dirty="0"/>
              <a:t>решение по существу обращения (при недостатке полномочий сообщить координаты полномочного лица 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Педагогические работники в процессе взаимодействия с родителями воспитанников должны 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980728"/>
            <a:ext cx="2204795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3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  <a:r>
              <a:rPr lang="ru-RU" dirty="0" smtClean="0"/>
              <a:t>Прежде </a:t>
            </a:r>
            <a:r>
              <a:rPr lang="ru-RU" dirty="0"/>
              <a:t>всего следует попытаться овладеть конфликтной ситуацией, а это значит- разрядить обоюдную эмоциональную напряженность. Как? Начать с себя: убрать «лишнее» напряжение, скованность, бесцельные движения. Мимика, жесты. Поза, как мы знаем, не только выражают внутреннее состояние, но и влияют на него. Итак, внешнее спокойствие и выдержка!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Попытаться </a:t>
            </a:r>
            <a:r>
              <a:rPr lang="ru-RU" dirty="0"/>
              <a:t>понять мотивы поведения </a:t>
            </a:r>
            <a:r>
              <a:rPr lang="ru-RU" dirty="0" smtClean="0"/>
              <a:t>воспитанника. </a:t>
            </a:r>
            <a:r>
              <a:rPr lang="ru-RU" dirty="0"/>
              <a:t>Включение мысленного анализа снижает эмоциональное возбуждение. Лучше выразить понимание затруднительного положения: «Я не понимаю твое состояние», передать свое состояние: «Меня огорчает». Итак, не пытайтесь сразу оценивать поступок, стремитесь сначала выразить свое отношение к сложившейся ситуации. 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Своим </a:t>
            </a:r>
            <a:r>
              <a:rPr lang="ru-RU" dirty="0"/>
              <a:t>поведением повлиять на </a:t>
            </a:r>
            <a:r>
              <a:rPr lang="ru-RU" dirty="0" smtClean="0"/>
              <a:t>воспитанника. </a:t>
            </a:r>
            <a:r>
              <a:rPr lang="ru-RU" dirty="0"/>
              <a:t>Снять напряженность помогает молчаливое рассмотрение лица соучастника конфликта, что даст возможность </a:t>
            </a:r>
            <a:r>
              <a:rPr lang="ru-RU" dirty="0" smtClean="0"/>
              <a:t>педагога сосредоточиться</a:t>
            </a:r>
            <a:r>
              <a:rPr lang="ru-RU" dirty="0"/>
              <a:t>, изучить его состояние.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разрешения конфликтов:</a:t>
            </a:r>
          </a:p>
        </p:txBody>
      </p:sp>
    </p:spTree>
    <p:extLst>
      <p:ext uri="{BB962C8B-B14F-4D97-AF65-F5344CB8AC3E}">
        <p14:creationId xmlns:p14="http://schemas.microsoft.com/office/powerpoint/2010/main" val="38050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«Пойми </a:t>
            </a:r>
            <a:r>
              <a:rPr lang="ru-RU" dirty="0" smtClean="0"/>
              <a:t>ребенка»-</a:t>
            </a:r>
            <a:r>
              <a:rPr lang="ru-RU" dirty="0"/>
              <a:t>профессиональная заповедь педагога. Понять - это значит проникнуть во внутреннее, душевное состояние, понять мотивы действий, поступков, переживаний. Общение педагога и </a:t>
            </a:r>
            <a:r>
              <a:rPr lang="ru-RU" dirty="0" smtClean="0"/>
              <a:t>воспитанника </a:t>
            </a:r>
            <a:r>
              <a:rPr lang="ru-RU" dirty="0"/>
              <a:t>порой становится судьбоносным. Умение, слушая, слышать своего собеседника-это мастерство преподавателя и, безусловно, искусство общения.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 </a:t>
            </a:r>
          </a:p>
        </p:txBody>
      </p:sp>
    </p:spTree>
    <p:extLst>
      <p:ext uri="{BB962C8B-B14F-4D97-AF65-F5344CB8AC3E}">
        <p14:creationId xmlns:p14="http://schemas.microsoft.com/office/powerpoint/2010/main" val="8133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smtClean="0"/>
              <a:t>Установка</a:t>
            </a:r>
            <a:r>
              <a:rPr lang="ru-RU" dirty="0"/>
              <a:t>, усиливающая веру в успех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Установление </a:t>
            </a:r>
            <a:r>
              <a:rPr lang="ru-RU" dirty="0"/>
              <a:t>правильных взаимоотношений между </a:t>
            </a:r>
            <a:r>
              <a:rPr lang="ru-RU" dirty="0" smtClean="0"/>
              <a:t>педагогом </a:t>
            </a:r>
            <a:r>
              <a:rPr lang="ru-RU" dirty="0"/>
              <a:t>и </a:t>
            </a:r>
            <a:r>
              <a:rPr lang="ru-RU" dirty="0" smtClean="0"/>
              <a:t>воспитанником.</a:t>
            </a:r>
          </a:p>
          <a:p>
            <a:r>
              <a:rPr lang="ru-RU" dirty="0" smtClean="0"/>
              <a:t> </a:t>
            </a:r>
            <a:r>
              <a:rPr lang="ru-RU" dirty="0"/>
              <a:t>Доброжелательное отношение к каждому обучающемуся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Благоприятное </a:t>
            </a:r>
            <a:r>
              <a:rPr lang="ru-RU" dirty="0"/>
              <a:t>речевое общение с </a:t>
            </a:r>
            <a:r>
              <a:rPr lang="ru-RU" dirty="0" smtClean="0"/>
              <a:t>воспитанниками </a:t>
            </a:r>
            <a:r>
              <a:rPr lang="ru-RU" dirty="0"/>
              <a:t>с самой первой встречи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Облик </a:t>
            </a:r>
            <a:r>
              <a:rPr lang="ru-RU" dirty="0"/>
              <a:t>самого учителя, внешний вид, сама обстановка в классной аудитории.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Требования педагогической этики:</a:t>
            </a:r>
          </a:p>
        </p:txBody>
      </p:sp>
    </p:spTree>
    <p:extLst>
      <p:ext uri="{BB962C8B-B14F-4D97-AF65-F5344CB8AC3E}">
        <p14:creationId xmlns:p14="http://schemas.microsoft.com/office/powerpoint/2010/main" val="154391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2400" dirty="0" smtClean="0"/>
              <a:t>Педагогическая </a:t>
            </a:r>
            <a:r>
              <a:rPr lang="ru-RU" sz="2400" dirty="0"/>
              <a:t>этика </a:t>
            </a:r>
            <a:r>
              <a:rPr lang="ru-RU" sz="2400" dirty="0" smtClean="0"/>
              <a:t>рассматривает сущность </a:t>
            </a:r>
            <a:r>
              <a:rPr lang="ru-RU" sz="2400" dirty="0"/>
              <a:t>основных категорий  </a:t>
            </a:r>
            <a:r>
              <a:rPr lang="ru-RU" sz="2400" dirty="0" smtClean="0"/>
              <a:t>моральных   ценностей </a:t>
            </a:r>
            <a:r>
              <a:rPr lang="ru-RU" sz="2400" dirty="0"/>
              <a:t>и  педагогической морали.</a:t>
            </a:r>
          </a:p>
          <a:p>
            <a:r>
              <a:rPr lang="ru-RU" sz="2400" dirty="0"/>
              <a:t> </a:t>
            </a:r>
            <a:r>
              <a:rPr lang="ru-RU" sz="2400" u="sng" dirty="0"/>
              <a:t>Моральными ценностями </a:t>
            </a:r>
            <a:r>
              <a:rPr lang="ru-RU" sz="2400" dirty="0"/>
              <a:t>можно назвать систему представлений о добре и зле, справедливости и чести, которые выступают своеобразной оценкой характера жизненных явлений, нравственных достоинств и поступков людей и т.п. </a:t>
            </a:r>
          </a:p>
          <a:p>
            <a:r>
              <a:rPr lang="ru-RU" sz="2400" dirty="0"/>
              <a:t>К </a:t>
            </a:r>
            <a:r>
              <a:rPr lang="ru-RU" sz="2400" u="sng" dirty="0"/>
              <a:t>педагогической деятельности </a:t>
            </a:r>
            <a:r>
              <a:rPr lang="ru-RU" sz="2400" dirty="0"/>
              <a:t>применимы все основные моральные понятия: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профессиональный педагогический долг;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педагогическая справедливость;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педагогическая честь;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педагогический </a:t>
            </a:r>
            <a:r>
              <a:rPr lang="ru-RU" sz="2400" dirty="0" smtClean="0"/>
              <a:t>авторитет;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педагогическое сознание.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581128"/>
            <a:ext cx="246126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9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500" dirty="0" smtClean="0"/>
              <a:t>– </a:t>
            </a:r>
            <a:r>
              <a:rPr lang="ru-RU" sz="4500" dirty="0"/>
              <a:t>одна из важнейших категорий педагогической этики. В ней концентрируются представления о совокупности требований и моральных предписаний, предъявляемых обществом к личности педагога, к выполнению им своих профессиональных обязанностей. Они предусматривают осуществление определенных (преимущественно интеллектуальных) трудовых функций, правильное построение взаимоотношений с учащимися, их родителями, коллегами по работе, глубокое осознание своего отношения к выбранной профессии, ученическому и педагогическому коллективу и обществу в целом</a:t>
            </a:r>
            <a:r>
              <a:rPr lang="ru-RU" sz="4500" dirty="0" smtClean="0"/>
              <a:t>.</a:t>
            </a:r>
          </a:p>
          <a:p>
            <a:pPr marL="0" indent="0">
              <a:buNone/>
            </a:pPr>
            <a:r>
              <a:rPr lang="ru-RU" sz="4500" dirty="0"/>
              <a:t> </a:t>
            </a:r>
            <a:r>
              <a:rPr lang="ru-RU" sz="4500" dirty="0" smtClean="0"/>
              <a:t>    </a:t>
            </a:r>
            <a:r>
              <a:rPr lang="ru-RU" sz="4500" dirty="0" smtClean="0"/>
              <a:t>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Педагогический </a:t>
            </a:r>
            <a:r>
              <a:rPr lang="ru-RU" dirty="0" smtClean="0"/>
              <a:t>долг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02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Основой </a:t>
            </a:r>
            <a:r>
              <a:rPr lang="ru-RU" sz="2800" b="1" dirty="0"/>
              <a:t>профессионального педагогического долга являются объективные и актуальные потребности общества в обучении и воспитании подрастающих поколений.</a:t>
            </a:r>
            <a:r>
              <a:rPr lang="ru-RU" sz="2800" dirty="0"/>
              <a:t> В нем также предусмотрена необходимость </a:t>
            </a:r>
            <a:r>
              <a:rPr lang="ru-RU" sz="2400" dirty="0"/>
              <a:t>творческого</a:t>
            </a:r>
            <a:r>
              <a:rPr lang="ru-RU" sz="2800" dirty="0"/>
              <a:t> отношения к своему труду, особая требовательность к себе, стремление к пополнению профессиональных знаний и повышению педагогического мастерства, необходимость уважительного и требовательного отношения к учащимся и их родителям, умение разрешать сложные конфликты профессиональной деятельности.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796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/>
              <a:t>Это значит:</a:t>
            </a:r>
          </a:p>
          <a:p>
            <a:pPr algn="just"/>
            <a:r>
              <a:rPr lang="ru-RU" sz="2400" dirty="0"/>
              <a:t>осуществлять определённые трудовые функции (преимущественно интеллектуальные);</a:t>
            </a:r>
          </a:p>
          <a:p>
            <a:pPr algn="just"/>
            <a:r>
              <a:rPr lang="ru-RU" sz="2400" dirty="0"/>
              <a:t>     правильно строить взаимоотношения с учащимися, их родителями, коллегами по работе;</a:t>
            </a:r>
          </a:p>
          <a:p>
            <a:pPr algn="just"/>
            <a:r>
              <a:rPr lang="ru-RU" sz="2400" dirty="0"/>
              <a:t>     глубоко осознавать своё отношение к выбранной профессии, ученическому и педагогическому коллективу и обществу в целом.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Одна из важнейших категорий педагогической этики -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u="sng" dirty="0">
                <a:solidFill>
                  <a:schemeClr val="tx1"/>
                </a:solidFill>
              </a:rPr>
              <a:t> </a:t>
            </a:r>
            <a:r>
              <a:rPr lang="ru-RU" sz="3200" b="1" u="sng" dirty="0">
                <a:solidFill>
                  <a:schemeClr val="tx1"/>
                </a:solidFill>
              </a:rPr>
              <a:t>профессиональный педагогический долг </a:t>
            </a:r>
            <a:r>
              <a:rPr lang="ru-RU" sz="32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3538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это </a:t>
            </a:r>
            <a:r>
              <a:rPr lang="ru-RU" dirty="0"/>
              <a:t>понятие, выражающее не только осознание педагогом своей значимости, но и общественное признание, общественное уважение его моральных заслуг и качеств.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Высоко </a:t>
            </a:r>
            <a:r>
              <a:rPr lang="ru-RU" dirty="0"/>
              <a:t>развитое осознание индивидуальной чести и личного достоинства в профессии педагога выделяется отчетливо. Если им в своем поведении и межличностных отношениях нарушаются требования, предъявляемые обществом к идеалу педагога, то соответственно демонстрируется пренебрежение к профессиональной чести и достоинству. 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</a:t>
            </a:r>
            <a:r>
              <a:rPr lang="ru-RU" b="1" i="1" dirty="0" smtClean="0"/>
              <a:t>Честь </a:t>
            </a:r>
            <a:r>
              <a:rPr lang="ru-RU" b="1" i="1" dirty="0"/>
              <a:t>педагога </a:t>
            </a:r>
            <a:r>
              <a:rPr lang="ru-RU" dirty="0"/>
              <a:t>– общественная оценка его реальных профессиональных достоинств, проявляющихся в процессе выполнения им профессионального долга.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Педагогическая </a:t>
            </a:r>
            <a:r>
              <a:rPr lang="ru-RU" dirty="0" smtClean="0"/>
              <a:t>честь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19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397</TotalTime>
  <Words>1580</Words>
  <Application>Microsoft Office PowerPoint</Application>
  <PresentationFormat>Экран (4:3)</PresentationFormat>
  <Paragraphs>150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Этика профессионального поведения педагога</vt:lpstr>
      <vt:lpstr>Педагогическая этика </vt:lpstr>
      <vt:lpstr>Педагогическая этика-часть педагогического мастерства. </vt:lpstr>
      <vt:lpstr>Требования педагогической этики:</vt:lpstr>
      <vt:lpstr>Презентация PowerPoint</vt:lpstr>
      <vt:lpstr>Педагогический долг </vt:lpstr>
      <vt:lpstr>Презентация PowerPoint</vt:lpstr>
      <vt:lpstr>Одна из важнейших категорий педагогической этики -   профессиональный педагогический долг . </vt:lpstr>
      <vt:lpstr>Педагогическая честь</vt:lpstr>
      <vt:lpstr>Педагогическое сознание. </vt:lpstr>
      <vt:lpstr>Педагогический авторитет  – </vt:lpstr>
      <vt:lpstr>Педагогическая справедливость</vt:lpstr>
      <vt:lpstr>Презентация PowerPoint</vt:lpstr>
      <vt:lpstr>Презентация PowerPoint</vt:lpstr>
      <vt:lpstr>Педагогический такт </vt:lpstr>
      <vt:lpstr>Презентация PowerPoint</vt:lpstr>
      <vt:lpstr>Элементы педагогического такта</vt:lpstr>
      <vt:lpstr>Презентация PowerPoint</vt:lpstr>
      <vt:lpstr>Основные признаки педагогического такта: </vt:lpstr>
      <vt:lpstr>Презентация PowerPoint</vt:lpstr>
      <vt:lpstr>Презентация PowerPoint</vt:lpstr>
      <vt:lpstr>Педагогическая мораль </vt:lpstr>
      <vt:lpstr>Некоторые качества педагога</vt:lpstr>
      <vt:lpstr> Имидж воспитателя </vt:lpstr>
      <vt:lpstr>Презентация PowerPoint</vt:lpstr>
      <vt:lpstr>Негативные модели общения педагогов с учащимися</vt:lpstr>
      <vt:lpstr>Благоприятная модель общения </vt:lpstr>
      <vt:lpstr>Заповеди педагогического общения </vt:lpstr>
      <vt:lpstr>Взаимоотношения с родителями</vt:lpstr>
      <vt:lpstr>Педагогические работники в процессе взаимодействия с родителями воспитанников должны :</vt:lpstr>
      <vt:lpstr>Правила разрешения конфликтов:</vt:lpstr>
      <vt:lpstr>Заключение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Этика профессионального поведения педагога</dc:title>
  <dc:creator>Пользователь Windows</dc:creator>
  <cp:lastModifiedBy>Пользователь Windows</cp:lastModifiedBy>
  <cp:revision>19</cp:revision>
  <dcterms:created xsi:type="dcterms:W3CDTF">2017-03-15T04:20:35Z</dcterms:created>
  <dcterms:modified xsi:type="dcterms:W3CDTF">2017-05-16T08:33:49Z</dcterms:modified>
</cp:coreProperties>
</file>