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8"/>
  </p:notesMasterIdLst>
  <p:sldIdLst>
    <p:sldId id="258" r:id="rId2"/>
    <p:sldId id="262" r:id="rId3"/>
    <p:sldId id="261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21" autoAdjust="0"/>
    <p:restoredTop sz="94660" autoAdjust="0"/>
  </p:normalViewPr>
  <p:slideViewPr>
    <p:cSldViewPr snapToGrid="0">
      <p:cViewPr varScale="1">
        <p:scale>
          <a:sx n="70" d="100"/>
          <a:sy n="70" d="100"/>
        </p:scale>
        <p:origin x="129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08CED-AF08-4F27-AE9E-1D25A9AE65E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999D6-F5B1-4646-A3BF-21B0A3700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210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999D6-F5B1-4646-A3BF-21B0A370009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038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999D6-F5B1-4646-A3BF-21B0A370009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606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999D6-F5B1-4646-A3BF-21B0A370009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234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999D6-F5B1-4646-A3BF-21B0A370009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997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999D6-F5B1-4646-A3BF-21B0A370009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190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999D6-F5B1-4646-A3BF-21B0A370009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515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857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416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51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79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226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95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21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97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916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85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14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409D0-2AF6-4B43-804B-2DB091230151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54321-0589-4BED-8DB2-691E14ABE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66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18866" y="419669"/>
            <a:ext cx="7724632" cy="59708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18866" y="866535"/>
            <a:ext cx="77246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	Грипп </a:t>
            </a: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– чрезвычайно контагиозное острое инфекционное заболевание, легко передающееся от человека к человеку и распространенное повсеместно. Каждый человек абсолютно восприимчив к вирусам гриппа. 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	Источник </a:t>
            </a: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инфекции - больной человек. В период эпидемии чаще болеют дети и взрослые молодого возраста. 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	Группы </a:t>
            </a:r>
            <a:r>
              <a:rPr lang="ru-RU" b="1" dirty="0">
                <a:solidFill>
                  <a:srgbClr val="7030A0"/>
                </a:solidFill>
                <a:latin typeface="Arial Black" panose="020B0A04020102020204" pitchFamily="34" charset="0"/>
              </a:rPr>
              <a:t>риска по развитию </a:t>
            </a:r>
            <a:endParaRPr lang="ru-RU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тяжелого </a:t>
            </a:r>
            <a:r>
              <a:rPr lang="ru-RU" b="1" dirty="0">
                <a:solidFill>
                  <a:srgbClr val="7030A0"/>
                </a:solidFill>
                <a:latin typeface="Arial Black" panose="020B0A04020102020204" pitchFamily="34" charset="0"/>
              </a:rPr>
              <a:t>течения гриппа: </a:t>
            </a:r>
            <a:endParaRPr lang="ru-RU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b="1" dirty="0">
                <a:solidFill>
                  <a:srgbClr val="7030A0"/>
                </a:solidFill>
                <a:latin typeface="Arial Black" panose="020B0A04020102020204" pitchFamily="34" charset="0"/>
              </a:rPr>
              <a:t>- дети до 2-х летнего возраста, </a:t>
            </a:r>
            <a:endParaRPr lang="ru-RU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b="1" dirty="0">
                <a:solidFill>
                  <a:srgbClr val="7030A0"/>
                </a:solidFill>
                <a:latin typeface="Arial Black" panose="020B0A04020102020204" pitchFamily="34" charset="0"/>
              </a:rPr>
              <a:t>- пожилые люди старше 60 лет, </a:t>
            </a:r>
            <a:endParaRPr lang="ru-RU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b="1" dirty="0">
                <a:solidFill>
                  <a:srgbClr val="7030A0"/>
                </a:solidFill>
                <a:latin typeface="Arial Black" panose="020B0A04020102020204" pitchFamily="34" charset="0"/>
              </a:rPr>
              <a:t>- беременные, </a:t>
            </a:r>
            <a:endParaRPr lang="ru-RU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dirty="0">
                <a:solidFill>
                  <a:srgbClr val="7030A0"/>
                </a:solidFill>
                <a:latin typeface="Arial Black" panose="020B0A04020102020204" pitchFamily="34" charset="0"/>
              </a:rPr>
              <a:t>- </a:t>
            </a:r>
            <a:r>
              <a:rPr lang="ru-RU" b="1" dirty="0">
                <a:solidFill>
                  <a:srgbClr val="7030A0"/>
                </a:solidFill>
                <a:latin typeface="Arial Black" panose="020B0A04020102020204" pitchFamily="34" charset="0"/>
              </a:rPr>
              <a:t>люди, страдающие хроническими заболеваниями </a:t>
            </a: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органов дыхания, включая бронхиальную астму, сердечно-сосудистой системы, нарушением обмена (сахарным диабетом, ожирением), почек, органов кроветворения, ослабленным иммунитетом, в том числе инфицированные ВИЧ, а также дети и подростки, длительно принимающие аспирин.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84364" y="259964"/>
            <a:ext cx="49752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ЧТО ТАКОЕ ГРИПП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7" name="Рисунок 6" descr="C:\ДОКУМЕНТЫ\КОНСУЛЬТАЦИИ\ГРИПП.ПДД\d8ecaf477e032972e780acc36e808256_XL.jpg"/>
          <p:cNvPicPr/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316" y="2811441"/>
            <a:ext cx="2951568" cy="16650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976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18866" y="419669"/>
            <a:ext cx="7724632" cy="59708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18866" y="419669"/>
            <a:ext cx="78181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ПЕРВЫЕ ПРИЗНАКИ ГРИППА 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457" y="1084283"/>
            <a:ext cx="76154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	Заболевание </a:t>
            </a: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начинается остро, часто сопровождается ознобом, а клинические симптомы развиваются очень быстро. Температура тела достигает 39°С-40°С уже в первые 24–36 часов. Появляется головная боль, преимущественно в лобно-височной области, боль при движении глазных яблок, светобоязнь, боль в мышцах и суставах, нередко желудочно-кишечные расстройства (тошнота, рвота, диарея), может снижаться артериальное давление. </a:t>
            </a:r>
            <a:r>
              <a:rPr lang="ru-RU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	Через </a:t>
            </a: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несколько часов от начала болезни появляется сухой болезненный кашель и заложенность носа. Некоторые больные жалуются на боли в горле, затрудненное учащенное дыхание и конъюнктивит. 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8" name="Рисунок 7" descr="C:\ДОКУМЕНТЫ\КОНСУЛЬТАЦИИ\ГРИПП.ПДД\gripp (2)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735" y="4777602"/>
            <a:ext cx="3182427" cy="16129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481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18866" y="528851"/>
            <a:ext cx="7724632" cy="58002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>
              <a:solidFill>
                <a:srgbClr val="000000"/>
              </a:solidFill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 </a:t>
            </a:r>
            <a:endParaRPr lang="ru-RU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38999" y="528851"/>
            <a:ext cx="728436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Для тяжелого гриппа характерны: 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0878" y="1015345"/>
            <a:ext cx="7042244" cy="295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 высокая температура; </a:t>
            </a:r>
          </a:p>
          <a:p>
            <a:pPr lvl="0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 одышка, затрудненное дыхание или боль в груди; </a:t>
            </a:r>
          </a:p>
          <a:p>
            <a:pPr lvl="0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 </a:t>
            </a:r>
            <a:r>
              <a:rPr lang="ru-RU" dirty="0" err="1">
                <a:solidFill>
                  <a:srgbClr val="000000"/>
                </a:solidFill>
                <a:latin typeface="Arial Black" panose="020B0A04020102020204" pitchFamily="34" charset="0"/>
              </a:rPr>
              <a:t>синюшность</a:t>
            </a: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 губ; </a:t>
            </a:r>
          </a:p>
          <a:p>
            <a:pPr lvl="0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 примесь крови в мокроте; </a:t>
            </a:r>
          </a:p>
          <a:p>
            <a:pPr lvl="0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 рвота и жидкий стул; </a:t>
            </a:r>
          </a:p>
          <a:p>
            <a:pPr lvl="0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 головокружение; </a:t>
            </a:r>
          </a:p>
          <a:p>
            <a:pPr lvl="0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 затруднение при мочеиспускании. </a:t>
            </a:r>
            <a:endParaRPr lang="ru-RU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clrChange>
              <a:clrFrom>
                <a:srgbClr val="F3F1F2"/>
              </a:clrFrom>
              <a:clrTo>
                <a:srgbClr val="F3F1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325" y="3795429"/>
            <a:ext cx="5697160" cy="264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10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5660" y="204716"/>
            <a:ext cx="8720919" cy="64690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20039" y="283093"/>
            <a:ext cx="723146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</a:rPr>
              <a:t>ЧТО ДЕЛАТЬ, ЧТОБЫ НЕ ЗАБОЛЕТЬ ГРИППОМ? </a:t>
            </a:r>
            <a:endParaRPr lang="ru-RU" sz="2000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660" y="761579"/>
            <a:ext cx="8720919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 Black" panose="020B0A04020102020204" pitchFamily="34" charset="0"/>
              </a:rPr>
              <a:t>1. Основной мерой специфической профилактики является </a:t>
            </a:r>
            <a:r>
              <a:rPr lang="ru-RU" sz="1400" b="1" dirty="0">
                <a:latin typeface="Arial Black" panose="020B0A04020102020204" pitchFamily="34" charset="0"/>
              </a:rPr>
              <a:t>вакцинация</a:t>
            </a:r>
            <a:r>
              <a:rPr lang="ru-RU" sz="1400" dirty="0">
                <a:latin typeface="Arial Black" panose="020B0A04020102020204" pitchFamily="34" charset="0"/>
              </a:rPr>
              <a:t>, которая </a:t>
            </a:r>
            <a:r>
              <a:rPr lang="ru-RU" sz="1400" b="1" dirty="0">
                <a:latin typeface="Arial Black" panose="020B0A04020102020204" pitchFamily="34" charset="0"/>
              </a:rPr>
              <a:t>проводится с сентября каждого года и заканчивается не позднее, чем за 2-3 недели до начала эпидемического подъема заболеваемости гриппом</a:t>
            </a:r>
            <a:r>
              <a:rPr lang="ru-RU" sz="1400" dirty="0">
                <a:latin typeface="Arial Black" panose="020B0A04020102020204" pitchFamily="34" charset="0"/>
              </a:rPr>
              <a:t>. 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Вакцинация показана всем группам населения, но особенно пациентам из групп риска по развитию тяжелого течения гриппа, а также работникам медицинских и образовательных организаций, транспорта, коммунальной сферы, обучающимся в профессиональных образовательных организациях и образовательных организациях высшего образования и лицам, подлежащим призыву на военную службу. 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2. В период эпидемического подъема заболеваемости гриппом рекомендуются меры неспецифической профилактики: </a:t>
            </a:r>
          </a:p>
          <a:p>
            <a:r>
              <a:rPr lang="ru-RU" sz="1400" dirty="0" smtClean="0">
                <a:latin typeface="Arial Black" panose="020B0A04020102020204" pitchFamily="34" charset="0"/>
              </a:rPr>
              <a:t> Избегать </a:t>
            </a:r>
            <a:r>
              <a:rPr lang="ru-RU" sz="1400" dirty="0">
                <a:latin typeface="Arial Black" panose="020B0A04020102020204" pitchFamily="34" charset="0"/>
              </a:rPr>
              <a:t>контактов с лицами, имеющими признаки заболевания; 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 Сократить время пребывания в местах массового скопления людей и в общественном транспорте; 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 Носить одноразовую медицинскую маску (марлевую повязку) и менять ее каждые 4 часа; 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 Регулярно и тщательно мыть руки с мылом или протирать их дезинфицирующими салфетками для обработки рук; 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 Осуществлять влажную уборку, проветривание и увлажнение воздуха в помещении; 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 Вести здоровый образ жизни (полноценный сон, сбалансированное питание, физическая активность). 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 В случае появления заболевших гриппом в семье или рабочем коллективе рекомендуется начать прием эффективных противовирусных препаратов с профилактической целью (с учетом противопоказаний и согласно инструкции по применению препарата) после согласования с врачом.</a:t>
            </a:r>
            <a:r>
              <a:rPr lang="ru-RU" dirty="0"/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887" y="3166280"/>
            <a:ext cx="1010163" cy="186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48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5660" y="204716"/>
            <a:ext cx="8720919" cy="64690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35051" y="362406"/>
            <a:ext cx="767389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Arial Black" panose="020B0A04020102020204" pitchFamily="34" charset="0"/>
              </a:rPr>
              <a:t>ЧТО ДЕЛАТЬ В СЛУЧАЕ ЗАБОЛЕВАНИЯ ГРИППОМ? </a:t>
            </a:r>
            <a:endParaRPr lang="ru-RU" sz="200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5661" y="825085"/>
            <a:ext cx="872091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atin typeface="Arial Black" panose="020B0A04020102020204" pitchFamily="34" charset="0"/>
              </a:rPr>
              <a:t>1. Оставайтесь дома и немедленно обращайтесь за медицинской помощью</a:t>
            </a:r>
            <a:r>
              <a:rPr lang="ru-RU" sz="1200" dirty="0">
                <a:latin typeface="Arial Black" panose="020B0A04020102020204" pitchFamily="34" charset="0"/>
              </a:rPr>
              <a:t>, так как грипп - серьезное заболевание, часто вызывающее опасные для жизни осложнения, развивающиеся очень рано: на 2-3 - 5-7 день болезни. Наиболее частым осложнением является пневмония, с которой связано большинство смертельных исходов от гриппа. </a:t>
            </a: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2. </a:t>
            </a:r>
            <a:r>
              <a:rPr lang="ru-RU" sz="1200" b="1" dirty="0">
                <a:latin typeface="Arial Black" panose="020B0A04020102020204" pitchFamily="34" charset="0"/>
              </a:rPr>
              <a:t>Беременные должны обратиться за медицинской помощью в первые часы заболевания</a:t>
            </a:r>
            <a:r>
              <a:rPr lang="ru-RU" sz="1200" dirty="0">
                <a:latin typeface="Arial Black" panose="020B0A04020102020204" pitchFamily="34" charset="0"/>
              </a:rPr>
              <a:t>, так как лечение должно быть начато незамедлительно. </a:t>
            </a: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3. Строго следуйте предписаниям врача. </a:t>
            </a:r>
            <a:r>
              <a:rPr lang="ru-RU" sz="1200" b="1" dirty="0">
                <a:latin typeface="Arial Black" panose="020B0A04020102020204" pitchFamily="34" charset="0"/>
              </a:rPr>
              <a:t>Не занимайтесь самолечением! </a:t>
            </a:r>
            <a:endParaRPr lang="ru-RU" sz="1200" dirty="0">
              <a:latin typeface="Arial Black" panose="020B0A04020102020204" pitchFamily="34" charset="0"/>
            </a:endParaRP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4.</a:t>
            </a:r>
            <a:r>
              <a:rPr lang="ru-RU" sz="1200" b="1" dirty="0">
                <a:latin typeface="Arial Black" panose="020B0A04020102020204" pitchFamily="34" charset="0"/>
              </a:rPr>
              <a:t>Обязательно начните прием эффективных противовирусных препаратов в первые 48 часов от начала болезни (</a:t>
            </a:r>
            <a:r>
              <a:rPr lang="ru-RU" sz="1200" dirty="0">
                <a:latin typeface="Arial Black" panose="020B0A04020102020204" pitchFamily="34" charset="0"/>
              </a:rPr>
              <a:t>уменьшают продолжительность лихорадки, интоксикации, катаральных симптомов, снижают частоту осложнений и уменьшают риск смерти, особенно, в группах повышенного риска). </a:t>
            </a: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5. </a:t>
            </a:r>
            <a:r>
              <a:rPr lang="ru-RU" sz="1200" b="1" dirty="0">
                <a:latin typeface="Arial Black" panose="020B0A04020102020204" pitchFamily="34" charset="0"/>
              </a:rPr>
              <a:t>Жаропонижающие средства необходимо применять с большой осторожностью</a:t>
            </a:r>
            <a:r>
              <a:rPr lang="ru-RU" sz="1200" dirty="0">
                <a:latin typeface="Arial Black" panose="020B0A04020102020204" pitchFamily="34" charset="0"/>
              </a:rPr>
              <a:t>. Аспирин при гриппе категорически противопоказан детям и подросткам из-за развития тяжелого поражения нервной системы и печени. Допускается прием парацетамола при подъеме температуры выше 38,5°С. </a:t>
            </a: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6. Соблюдайте постельный режим и чаще пейте теплый травяной или ягодный чай. </a:t>
            </a: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7. Строго соблюдайте следующие санитарно-гигиенические правила: </a:t>
            </a:r>
          </a:p>
          <a:p>
            <a:pPr algn="just"/>
            <a:endParaRPr lang="ru-RU" sz="1200" dirty="0">
              <a:latin typeface="Arial Black" panose="020B0A04020102020204" pitchFamily="34" charset="0"/>
            </a:endParaRP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 Наденьте защитную одноразовую маску и меняйте ее каждые 4 часа. </a:t>
            </a: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 Ограничьте до минимума контакт с больными и близкими, особенно детьми, пожилыми людьми и лицами, страдающими хроническими заболеваниями. </a:t>
            </a: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 Пользуйтесь отдельной посудой, полотенцем и постельным бельем. Часто проветривайте помещение, где находится больной. </a:t>
            </a: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 Прикрывайте рот и нос платком, когда чихаете и кашляете. </a:t>
            </a: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 Сохраняйте чистоту: часто руки с мылом, дезинфицируйте поверхности бытовыми моющими средствами. </a:t>
            </a:r>
          </a:p>
          <a:p>
            <a:pPr algn="just"/>
            <a:r>
              <a:rPr lang="ru-RU" sz="1200" dirty="0">
                <a:latin typeface="Arial Black" panose="020B0A04020102020204" pitchFamily="34" charset="0"/>
              </a:rPr>
              <a:t> Ухаживать за больным должен только 1 член семьи, строго соблюдающий санитарно-эпидемиологические правила. </a:t>
            </a:r>
          </a:p>
          <a:p>
            <a:pPr algn="just"/>
            <a:endParaRPr lang="ru-RU" sz="1200" dirty="0">
              <a:latin typeface="Arial Black" panose="020B0A04020102020204" pitchFamily="34" charset="0"/>
            </a:endParaRPr>
          </a:p>
          <a:p>
            <a:pPr algn="ctr"/>
            <a:r>
              <a:rPr lang="ru-RU" sz="1200" dirty="0">
                <a:latin typeface="Arial Black" panose="020B0A04020102020204" pitchFamily="34" charset="0"/>
              </a:rPr>
              <a:t>Главный внештатный специалист </a:t>
            </a:r>
            <a:r>
              <a:rPr lang="ru-RU" sz="1200" dirty="0" smtClean="0">
                <a:latin typeface="Arial Black" panose="020B0A04020102020204" pitchFamily="34" charset="0"/>
              </a:rPr>
              <a:t>по </a:t>
            </a:r>
            <a:r>
              <a:rPr lang="ru-RU" sz="1200" dirty="0">
                <a:latin typeface="Arial Black" panose="020B0A04020102020204" pitchFamily="34" charset="0"/>
              </a:rPr>
              <a:t>инфекционным болезням, </a:t>
            </a:r>
            <a:endParaRPr lang="ru-RU" sz="1200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1200" dirty="0" smtClean="0">
                <a:latin typeface="Arial Black" panose="020B0A04020102020204" pitchFamily="34" charset="0"/>
              </a:rPr>
              <a:t>доктор </a:t>
            </a:r>
            <a:r>
              <a:rPr lang="ru-RU" sz="1200" dirty="0">
                <a:latin typeface="Arial Black" panose="020B0A04020102020204" pitchFamily="34" charset="0"/>
              </a:rPr>
              <a:t>медицинских наук, профессор И.В. </a:t>
            </a:r>
            <a:r>
              <a:rPr lang="ru-RU" sz="1200" dirty="0" smtClean="0">
                <a:latin typeface="Arial Black" panose="020B0A04020102020204" pitchFamily="34" charset="0"/>
              </a:rPr>
              <a:t>Шестакова </a:t>
            </a:r>
            <a:endParaRPr lang="ru-RU" sz="1200" dirty="0"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367" y="3439235"/>
            <a:ext cx="501395" cy="92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30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18866" y="528851"/>
            <a:ext cx="7724632" cy="58002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>
              <a:solidFill>
                <a:srgbClr val="000000"/>
              </a:solidFill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 </a:t>
            </a:r>
            <a:endParaRPr lang="ru-RU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96564" y="603191"/>
            <a:ext cx="51692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БЕРЕГИТЕ СЕБЯ 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И СВОИХ ДЕТЕЙ!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26771" y="5347079"/>
            <a:ext cx="69236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БУДЬТЕ ЗДОРОВЫ!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r="1193" b="1915"/>
          <a:stretch/>
        </p:blipFill>
        <p:spPr>
          <a:xfrm>
            <a:off x="2556972" y="2357517"/>
            <a:ext cx="4191185" cy="289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98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911</TotalTime>
  <Words>584</Words>
  <Application>Microsoft Office PowerPoint</Application>
  <PresentationFormat>Экран (4:3)</PresentationFormat>
  <Paragraphs>63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79</cp:revision>
  <dcterms:created xsi:type="dcterms:W3CDTF">2017-08-16T20:41:04Z</dcterms:created>
  <dcterms:modified xsi:type="dcterms:W3CDTF">2017-10-05T19:10:54Z</dcterms:modified>
</cp:coreProperties>
</file>