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2"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 id="295" r:id="rId38"/>
    <p:sldId id="294" r:id="rId39"/>
    <p:sldId id="296" r:id="rId40"/>
    <p:sldId id="297"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2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0257C5-1B3F-4771-807E-D9C9E0C2ABD5}" type="datetimeFigureOut">
              <a:rPr lang="ru-RU" smtClean="0"/>
              <a:t>08.03.2017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DC748-2262-4EFA-852E-DB9F77097500}" type="slidenum">
              <a:rPr lang="ru-RU" smtClean="0"/>
              <a:t>‹#›</a:t>
            </a:fld>
            <a:endParaRPr lang="ru-RU"/>
          </a:p>
        </p:txBody>
      </p:sp>
    </p:spTree>
    <p:extLst>
      <p:ext uri="{BB962C8B-B14F-4D97-AF65-F5344CB8AC3E}">
        <p14:creationId xmlns:p14="http://schemas.microsoft.com/office/powerpoint/2010/main" val="1175435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44DC748-2262-4EFA-852E-DB9F77097500}" type="slidenum">
              <a:rPr lang="ru-RU" smtClean="0"/>
              <a:t>4</a:t>
            </a:fld>
            <a:endParaRPr lang="ru-RU"/>
          </a:p>
        </p:txBody>
      </p:sp>
    </p:spTree>
    <p:extLst>
      <p:ext uri="{BB962C8B-B14F-4D97-AF65-F5344CB8AC3E}">
        <p14:creationId xmlns:p14="http://schemas.microsoft.com/office/powerpoint/2010/main" val="4133152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D403C167-4D41-4E46-A148-3388C078B76B}" type="datetimeFigureOut">
              <a:rPr lang="ru-RU" smtClean="0"/>
              <a:t>08.03.2017</a:t>
            </a:fld>
            <a:endParaRPr lang="ru-RU"/>
          </a:p>
        </p:txBody>
      </p:sp>
      <p:sp>
        <p:nvSpPr>
          <p:cNvPr id="8" name="Slide Number Placeholder 7"/>
          <p:cNvSpPr>
            <a:spLocks noGrp="1"/>
          </p:cNvSpPr>
          <p:nvPr>
            <p:ph type="sldNum" sz="quarter" idx="11"/>
          </p:nvPr>
        </p:nvSpPr>
        <p:spPr/>
        <p:txBody>
          <a:bodyPr/>
          <a:lstStyle/>
          <a:p>
            <a:fld id="{4EF5B92A-7CB7-4BF7-B25D-66B67CCD6AC7}"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403C167-4D41-4E46-A148-3388C078B76B}" type="datetimeFigureOut">
              <a:rPr lang="ru-RU" smtClean="0"/>
              <a:t>08.03.2017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403C167-4D41-4E46-A148-3388C078B76B}" type="datetimeFigureOut">
              <a:rPr lang="ru-RU" smtClean="0"/>
              <a:t>08.03.2017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D403C167-4D41-4E46-A148-3388C078B76B}" type="datetimeFigureOut">
              <a:rPr lang="ru-RU" smtClean="0"/>
              <a:t>08.03.2017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403C167-4D41-4E46-A148-3388C078B76B}" type="datetimeFigureOut">
              <a:rPr lang="ru-RU" smtClean="0"/>
              <a:t>08.03.2017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EF5B92A-7CB7-4BF7-B25D-66B67CCD6AC7}"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D403C167-4D41-4E46-A148-3388C078B76B}" type="datetimeFigureOut">
              <a:rPr lang="ru-RU" smtClean="0"/>
              <a:t>08.03.2017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F5B92A-7CB7-4BF7-B25D-66B67CCD6AC7}"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D403C167-4D41-4E46-A148-3388C078B76B}" type="datetimeFigureOut">
              <a:rPr lang="ru-RU" smtClean="0"/>
              <a:t>08.03.2017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EF5B92A-7CB7-4BF7-B25D-66B67CCD6AC7}"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403C167-4D41-4E46-A148-3388C078B76B}" type="datetimeFigureOut">
              <a:rPr lang="ru-RU" smtClean="0"/>
              <a:t>08.03.2017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03C167-4D41-4E46-A148-3388C078B76B}" type="datetimeFigureOut">
              <a:rPr lang="ru-RU" smtClean="0"/>
              <a:t>08.03.2017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403C167-4D41-4E46-A148-3388C078B76B}" type="datetimeFigureOut">
              <a:rPr lang="ru-RU" smtClean="0"/>
              <a:t>08.03.2017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403C167-4D41-4E46-A148-3388C078B76B}" type="datetimeFigureOut">
              <a:rPr lang="ru-RU" smtClean="0"/>
              <a:t>08.03.2017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EF5B92A-7CB7-4BF7-B25D-66B67CCD6AC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403C167-4D41-4E46-A148-3388C078B76B}" type="datetimeFigureOut">
              <a:rPr lang="ru-RU" smtClean="0"/>
              <a:t>08.03.2017</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EF5B92A-7CB7-4BF7-B25D-66B67CCD6AC7}"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15416"/>
            <a:ext cx="7772400" cy="1024020"/>
          </a:xfrm>
        </p:spPr>
        <p:txBody>
          <a:bodyPr/>
          <a:lstStyle/>
          <a:p>
            <a:r>
              <a:rPr lang="ru-RU" sz="4400" dirty="0" smtClean="0"/>
              <a:t>ГТО. </a:t>
            </a:r>
            <a:endParaRPr lang="ru-RU" sz="4400" dirty="0"/>
          </a:p>
        </p:txBody>
      </p:sp>
      <p:sp>
        <p:nvSpPr>
          <p:cNvPr id="3" name="Подзаголовок 2"/>
          <p:cNvSpPr>
            <a:spLocks noGrp="1"/>
          </p:cNvSpPr>
          <p:nvPr>
            <p:ph type="subTitle" idx="1"/>
          </p:nvPr>
        </p:nvSpPr>
        <p:spPr>
          <a:xfrm>
            <a:off x="1475656" y="5445224"/>
            <a:ext cx="6400800" cy="1219200"/>
          </a:xfrm>
        </p:spPr>
        <p:txBody>
          <a:bodyPr>
            <a:normAutofit lnSpcReduction="10000"/>
          </a:bodyPr>
          <a:lstStyle/>
          <a:p>
            <a:r>
              <a:rPr lang="ru-RU" dirty="0" smtClean="0"/>
              <a:t>Выполнила: ученица 10 класса Коваленко Мария</a:t>
            </a:r>
          </a:p>
          <a:p>
            <a:r>
              <a:rPr lang="ru-RU" dirty="0" smtClean="0"/>
              <a:t>Проверила: </a:t>
            </a:r>
            <a:r>
              <a:rPr lang="ru-RU" dirty="0" err="1" smtClean="0"/>
              <a:t>Лесняк</a:t>
            </a:r>
            <a:r>
              <a:rPr lang="ru-RU" dirty="0" smtClean="0"/>
              <a:t> Елена Алексеевна</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620688"/>
            <a:ext cx="6224858" cy="46686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77340946"/>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Подводящие упражнения для освоения одновременного </a:t>
            </a:r>
            <a:r>
              <a:rPr lang="ru-RU" sz="2400" dirty="0" err="1" smtClean="0"/>
              <a:t>однощажного</a:t>
            </a:r>
            <a:r>
              <a:rPr lang="ru-RU" sz="2400" dirty="0" smtClean="0"/>
              <a:t> хода без лыж</a:t>
            </a:r>
            <a:endParaRPr lang="ru-RU" sz="2400" dirty="0"/>
          </a:p>
        </p:txBody>
      </p:sp>
      <p:sp>
        <p:nvSpPr>
          <p:cNvPr id="3" name="Объект 2"/>
          <p:cNvSpPr>
            <a:spLocks noGrp="1"/>
          </p:cNvSpPr>
          <p:nvPr>
            <p:ph idx="1"/>
          </p:nvPr>
        </p:nvSpPr>
        <p:spPr>
          <a:xfrm>
            <a:off x="457200" y="1600200"/>
            <a:ext cx="8229600" cy="4925144"/>
          </a:xfrm>
        </p:spPr>
        <p:txBody>
          <a:bodyPr>
            <a:normAutofit fontScale="85000" lnSpcReduction="10000"/>
          </a:bodyPr>
          <a:lstStyle/>
          <a:p>
            <a:pPr algn="just">
              <a:buFont typeface="Arial"/>
              <a:buChar char="•"/>
            </a:pPr>
            <a:r>
              <a:rPr lang="ru-RU" dirty="0">
                <a:solidFill>
                  <a:srgbClr val="000000"/>
                </a:solidFill>
                <a:latin typeface="Arial"/>
              </a:rPr>
              <a:t>стоя на слегка согнутых ногах, выпрямиться, центр тяжести перенести на носки ног, затем на всю стопу. Отталкиваясь одной ногой, сделать выпад на другую, имитируя скользящий шаг, потом сделать имитацию толчка двумя палками, одновременно выполняя приставной шаг маховой ногой к опорной;</a:t>
            </a:r>
          </a:p>
          <a:p>
            <a:pPr algn="just">
              <a:buFont typeface="Arial"/>
              <a:buChar char="•"/>
            </a:pPr>
            <a:r>
              <a:rPr lang="ru-RU" dirty="0">
                <a:solidFill>
                  <a:srgbClr val="000000"/>
                </a:solidFill>
                <a:latin typeface="Arial"/>
              </a:rPr>
              <a:t>на лыжах выполнить ходьбу одновременным одношажным ходом на спуске с пологого холма. Упражнение производится под счет: "раз" — шаг левой вперед — вынос палок вперед; "два" — постановка палок на снег с подседом на левой; "три" — толчок палками в сочетании с приставным шагом правой ноги к левой.</a:t>
            </a:r>
          </a:p>
          <a:p>
            <a:r>
              <a:rPr lang="ru-RU" dirty="0">
                <a:solidFill>
                  <a:srgbClr val="000000"/>
                </a:solidFill>
                <a:latin typeface="Arial"/>
              </a:rPr>
              <a:t>Основные ошибки:</a:t>
            </a:r>
            <a:r>
              <a:rPr lang="ru-RU" i="1" dirty="0">
                <a:solidFill>
                  <a:srgbClr val="000000"/>
                </a:solidFill>
                <a:latin typeface="Arial"/>
              </a:rPr>
              <a:t> слабый толчок ногой, в результате — короткий скользящий шаг; слабый и незавершенный толчок палками и короткое скольжение на лыжах; запоздалый толчок палками; нару­шение ритма движения; случайная потеря равновесия; излишние боковые колебания туловища в разные стороны; "волочение" палок.</a:t>
            </a:r>
            <a:endParaRPr lang="ru-RU" dirty="0">
              <a:solidFill>
                <a:srgbClr val="000000"/>
              </a:solidFill>
              <a:latin typeface="Arial"/>
            </a:endParaRPr>
          </a:p>
          <a:p>
            <a:endParaRPr lang="ru-RU" dirty="0"/>
          </a:p>
        </p:txBody>
      </p:sp>
    </p:spTree>
    <p:extLst>
      <p:ext uri="{BB962C8B-B14F-4D97-AF65-F5344CB8AC3E}">
        <p14:creationId xmlns:p14="http://schemas.microsoft.com/office/powerpoint/2010/main" val="904853676"/>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Спуск на лыжах.</a:t>
            </a:r>
            <a:endParaRPr lang="ru-RU" dirty="0"/>
          </a:p>
        </p:txBody>
      </p:sp>
      <p:sp>
        <p:nvSpPr>
          <p:cNvPr id="3" name="Объект 2"/>
          <p:cNvSpPr>
            <a:spLocks noGrp="1"/>
          </p:cNvSpPr>
          <p:nvPr>
            <p:ph idx="1"/>
          </p:nvPr>
        </p:nvSpPr>
        <p:spPr/>
        <p:txBody>
          <a:bodyPr>
            <a:normAutofit/>
          </a:bodyPr>
          <a:lstStyle/>
          <a:p>
            <a:pPr algn="just"/>
            <a:r>
              <a:rPr lang="ru-RU" sz="1600" dirty="0">
                <a:solidFill>
                  <a:srgbClr val="000000"/>
                </a:solidFill>
                <a:latin typeface="Arial"/>
              </a:rPr>
              <a:t>Во время спуска вниз лыжник дол­жен равномерно распределять силы, сохранять равновесие, уметь вовремя остановиться, правильно преодолевать неровные места, а также менять направление спуска. Так как спуск выполняется на большой скорости, то от лыжника требуются смелость, находчивость, умение сохранять равновесие.</a:t>
            </a:r>
          </a:p>
          <a:p>
            <a:pPr algn="just"/>
            <a:r>
              <a:rPr lang="ru-RU" sz="1600" dirty="0">
                <a:solidFill>
                  <a:srgbClr val="000000"/>
                </a:solidFill>
                <a:latin typeface="Arial"/>
              </a:rPr>
              <a:t>Во время спуска используются основная низкая и высокая стойки (</a:t>
            </a:r>
            <a:r>
              <a:rPr lang="ru-RU" sz="1600" b="1" dirty="0" smtClean="0">
                <a:solidFill>
                  <a:srgbClr val="000000"/>
                </a:solidFill>
                <a:latin typeface="Arial"/>
              </a:rPr>
              <a:t>рис.) </a:t>
            </a:r>
            <a:r>
              <a:rPr lang="ru-RU" sz="1600" dirty="0">
                <a:solidFill>
                  <a:srgbClr val="000000"/>
                </a:solidFill>
                <a:latin typeface="Arial"/>
              </a:rPr>
              <a:t> зависимости от </a:t>
            </a:r>
            <a:r>
              <a:rPr lang="ru-RU" sz="1600" dirty="0" smtClean="0">
                <a:solidFill>
                  <a:srgbClr val="000000"/>
                </a:solidFill>
                <a:latin typeface="Arial"/>
              </a:rPr>
              <a:t>изменений условий </a:t>
            </a:r>
            <a:r>
              <a:rPr lang="ru-RU" sz="1600" dirty="0">
                <a:solidFill>
                  <a:srgbClr val="000000"/>
                </a:solidFill>
                <a:latin typeface="Arial"/>
              </a:rPr>
              <a:t>спуска лыжник меняет высоту стойки, а также ширину разведения лыж.</a:t>
            </a:r>
          </a:p>
          <a:p>
            <a:endParaRPr lang="ru-RU" sz="16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4365104"/>
            <a:ext cx="4123720" cy="1611492"/>
          </a:xfrm>
          <a:prstGeom prst="rect">
            <a:avLst/>
          </a:prstGeom>
        </p:spPr>
      </p:pic>
    </p:spTree>
    <p:extLst>
      <p:ext uri="{BB962C8B-B14F-4D97-AF65-F5344CB8AC3E}">
        <p14:creationId xmlns:p14="http://schemas.microsoft.com/office/powerpoint/2010/main" val="11856311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lnSpcReduction="10000"/>
          </a:bodyPr>
          <a:lstStyle/>
          <a:p>
            <a:r>
              <a:rPr lang="ru-RU" b="1" dirty="0">
                <a:solidFill>
                  <a:srgbClr val="000000"/>
                </a:solidFill>
                <a:latin typeface="Arial"/>
              </a:rPr>
              <a:t>Повороты при спусках</a:t>
            </a:r>
            <a:r>
              <a:rPr lang="ru-RU" b="1" dirty="0" smtClean="0">
                <a:solidFill>
                  <a:srgbClr val="000000"/>
                </a:solidFill>
                <a:latin typeface="Arial"/>
              </a:rPr>
              <a:t>:</a:t>
            </a:r>
          </a:p>
          <a:p>
            <a:r>
              <a:rPr lang="ru-RU" dirty="0" smtClean="0">
                <a:solidFill>
                  <a:srgbClr val="000000"/>
                </a:solidFill>
                <a:latin typeface="Arial"/>
              </a:rPr>
              <a:t> </a:t>
            </a:r>
            <a:r>
              <a:rPr lang="ru-RU" dirty="0">
                <a:solidFill>
                  <a:srgbClr val="000000"/>
                </a:solidFill>
                <a:latin typeface="Arial"/>
              </a:rPr>
              <a:t>1) поворот переступанием выполняется, когда скорость скольжения небольшая, или преодолевается более пологий участок склона. Главное действие — поочередная перестановка лыж. Например, при повороте налево лыжник делает толчок правой лыжей, а левую — переставляет влево; перейдя к скольжению на левой лыже, приставляет к ней правую; </a:t>
            </a:r>
            <a:endParaRPr lang="ru-RU" dirty="0" smtClean="0">
              <a:solidFill>
                <a:srgbClr val="000000"/>
              </a:solidFill>
              <a:latin typeface="Arial"/>
            </a:endParaRPr>
          </a:p>
          <a:p>
            <a:r>
              <a:rPr lang="ru-RU" dirty="0" smtClean="0">
                <a:solidFill>
                  <a:srgbClr val="000000"/>
                </a:solidFill>
                <a:latin typeface="Arial"/>
              </a:rPr>
              <a:t>2</a:t>
            </a:r>
            <a:r>
              <a:rPr lang="ru-RU" dirty="0">
                <a:solidFill>
                  <a:srgbClr val="000000"/>
                </a:solidFill>
                <a:latin typeface="Arial"/>
              </a:rPr>
              <a:t>) поворот "плугом" применяется при спуске со средних и крутых склонов. Лыжник, выполняя торможение "плугом", поворачивается в сторону поворота и тяжесть тела переносит, например, на левую лыжу и поворачивается направо, перенося затем тяжесть тела на правую лыжу.</a:t>
            </a:r>
            <a:endParaRPr lang="ru-RU" dirty="0"/>
          </a:p>
        </p:txBody>
      </p:sp>
    </p:spTree>
    <p:extLst>
      <p:ext uri="{BB962C8B-B14F-4D97-AF65-F5344CB8AC3E}">
        <p14:creationId xmlns:p14="http://schemas.microsoft.com/office/powerpoint/2010/main" val="304738213"/>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r>
              <a:rPr lang="ru-RU" dirty="0" smtClean="0"/>
              <a:t>1)</a:t>
            </a:r>
          </a:p>
          <a:p>
            <a:endParaRPr lang="ru-RU" dirty="0"/>
          </a:p>
          <a:p>
            <a:endParaRPr lang="ru-RU" dirty="0" smtClean="0"/>
          </a:p>
          <a:p>
            <a:endParaRPr lang="ru-RU" dirty="0"/>
          </a:p>
          <a:p>
            <a:endParaRPr lang="ru-RU" dirty="0" smtClean="0"/>
          </a:p>
          <a:p>
            <a:endParaRPr lang="ru-RU" dirty="0"/>
          </a:p>
          <a:p>
            <a:endParaRPr lang="ru-RU" dirty="0" smtClean="0"/>
          </a:p>
          <a:p>
            <a:endParaRPr lang="ru-RU" dirty="0"/>
          </a:p>
          <a:p>
            <a:pPr marL="0" indent="0">
              <a:buNone/>
            </a:pPr>
            <a:r>
              <a:rPr lang="ru-RU" dirty="0" smtClean="0"/>
              <a:t>2)</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60648"/>
            <a:ext cx="4464496" cy="2321987"/>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272" y="2799550"/>
            <a:ext cx="5486991" cy="3718722"/>
          </a:xfrm>
          <a:prstGeom prst="rect">
            <a:avLst/>
          </a:prstGeom>
        </p:spPr>
      </p:pic>
    </p:spTree>
    <p:extLst>
      <p:ext uri="{BB962C8B-B14F-4D97-AF65-F5344CB8AC3E}">
        <p14:creationId xmlns:p14="http://schemas.microsoft.com/office/powerpoint/2010/main" val="269008516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a:bodyPr>
          <a:lstStyle/>
          <a:p>
            <a:r>
              <a:rPr lang="ru-RU" sz="1800" b="1" dirty="0">
                <a:solidFill>
                  <a:srgbClr val="000000"/>
                </a:solidFill>
                <a:latin typeface="Arial"/>
              </a:rPr>
              <a:t>Переход</a:t>
            </a:r>
            <a:r>
              <a:rPr lang="ru-RU" sz="1800" dirty="0">
                <a:solidFill>
                  <a:srgbClr val="000000"/>
                </a:solidFill>
                <a:latin typeface="Arial"/>
              </a:rPr>
              <a:t> с</a:t>
            </a:r>
            <a:r>
              <a:rPr lang="ru-RU" sz="1800" b="1" dirty="0">
                <a:solidFill>
                  <a:srgbClr val="000000"/>
                </a:solidFill>
                <a:latin typeface="Arial"/>
              </a:rPr>
              <a:t> попеременных ходов на одновременные</a:t>
            </a:r>
            <a:r>
              <a:rPr lang="ru-RU" sz="1800" b="1" dirty="0" smtClean="0">
                <a:solidFill>
                  <a:srgbClr val="000000"/>
                </a:solidFill>
                <a:latin typeface="Arial"/>
              </a:rPr>
              <a:t>.</a:t>
            </a:r>
          </a:p>
          <a:p>
            <a:r>
              <a:rPr lang="ru-RU" sz="1800" b="1" dirty="0">
                <a:solidFill>
                  <a:srgbClr val="000000"/>
                </a:solidFill>
                <a:latin typeface="Arial"/>
              </a:rPr>
              <a:t> </a:t>
            </a:r>
            <a:r>
              <a:rPr lang="ru-RU" sz="1800" dirty="0">
                <a:solidFill>
                  <a:srgbClr val="000000"/>
                </a:solidFill>
                <a:latin typeface="Arial"/>
              </a:rPr>
              <a:t>Есть разные способы смены попеременных ходов на одновременные, но достаточно знать один вариант — через один шаг. Последовательность движений такова </a:t>
            </a:r>
            <a:r>
              <a:rPr lang="ru-RU" sz="1800" dirty="0" smtClean="0">
                <a:solidFill>
                  <a:srgbClr val="000000"/>
                </a:solidFill>
                <a:latin typeface="Arial"/>
              </a:rPr>
              <a:t>: после </a:t>
            </a:r>
            <a:r>
              <a:rPr lang="ru-RU" sz="1800" dirty="0">
                <a:solidFill>
                  <a:srgbClr val="000000"/>
                </a:solidFill>
                <a:latin typeface="Arial"/>
              </a:rPr>
              <a:t>окончания </a:t>
            </a:r>
            <a:r>
              <a:rPr lang="ru-RU" sz="1800" dirty="0" smtClean="0">
                <a:solidFill>
                  <a:srgbClr val="000000"/>
                </a:solidFill>
                <a:latin typeface="Arial"/>
              </a:rPr>
              <a:t>толчка, </a:t>
            </a:r>
            <a:r>
              <a:rPr lang="ru-RU" sz="1800" dirty="0">
                <a:solidFill>
                  <a:srgbClr val="000000"/>
                </a:solidFill>
                <a:latin typeface="Arial"/>
              </a:rPr>
              <a:t>скользя, например,</a:t>
            </a:r>
          </a:p>
          <a:p>
            <a:pPr algn="just"/>
            <a:r>
              <a:rPr lang="ru-RU" sz="1800" dirty="0">
                <a:solidFill>
                  <a:srgbClr val="000000"/>
                </a:solidFill>
                <a:latin typeface="Arial"/>
              </a:rPr>
              <a:t>на левой лыже с выносом вперед правой </a:t>
            </a:r>
            <a:r>
              <a:rPr lang="ru-RU" sz="1800" dirty="0" smtClean="0">
                <a:solidFill>
                  <a:srgbClr val="000000"/>
                </a:solidFill>
                <a:latin typeface="Arial"/>
              </a:rPr>
              <a:t>палки</a:t>
            </a:r>
            <a:r>
              <a:rPr lang="ru-RU" sz="1800" b="1" i="1" dirty="0" smtClean="0">
                <a:solidFill>
                  <a:srgbClr val="000000"/>
                </a:solidFill>
                <a:latin typeface="Arial"/>
              </a:rPr>
              <a:t>,</a:t>
            </a:r>
            <a:r>
              <a:rPr lang="ru-RU" sz="1800" b="1" i="1" dirty="0">
                <a:solidFill>
                  <a:srgbClr val="000000"/>
                </a:solidFill>
                <a:latin typeface="Arial"/>
              </a:rPr>
              <a:t> </a:t>
            </a:r>
            <a:r>
              <a:rPr lang="ru-RU" sz="1800" dirty="0">
                <a:solidFill>
                  <a:srgbClr val="000000"/>
                </a:solidFill>
                <a:latin typeface="Arial"/>
              </a:rPr>
              <a:t>лыжник начинает выносить вперед также палку, одноименную с опорной ногой, т. е. </a:t>
            </a:r>
            <a:r>
              <a:rPr lang="ru-RU" sz="1800" dirty="0" smtClean="0">
                <a:solidFill>
                  <a:srgbClr val="000000"/>
                </a:solidFill>
                <a:latin typeface="Arial"/>
              </a:rPr>
              <a:t>левую. </a:t>
            </a:r>
            <a:r>
              <a:rPr lang="ru-RU" sz="1800" dirty="0">
                <a:solidFill>
                  <a:srgbClr val="000000"/>
                </a:solidFill>
                <a:latin typeface="Arial"/>
              </a:rPr>
              <a:t>После окончания толчка левой ногой </a:t>
            </a:r>
            <a:r>
              <a:rPr lang="ru-RU" sz="1800" dirty="0" smtClean="0">
                <a:solidFill>
                  <a:srgbClr val="000000"/>
                </a:solidFill>
                <a:latin typeface="Arial"/>
              </a:rPr>
              <a:t> </a:t>
            </a:r>
            <a:r>
              <a:rPr lang="ru-RU" sz="1800" dirty="0">
                <a:solidFill>
                  <a:srgbClr val="000000"/>
                </a:solidFill>
                <a:latin typeface="Arial"/>
              </a:rPr>
              <a:t>обе палки опускают на </a:t>
            </a:r>
            <a:r>
              <a:rPr lang="ru-RU" sz="1800" dirty="0" smtClean="0">
                <a:solidFill>
                  <a:srgbClr val="000000"/>
                </a:solidFill>
                <a:latin typeface="Arial"/>
              </a:rPr>
              <a:t>снег. </a:t>
            </a:r>
            <a:r>
              <a:rPr lang="ru-RU" sz="1800" dirty="0">
                <a:solidFill>
                  <a:srgbClr val="000000"/>
                </a:solidFill>
                <a:latin typeface="Arial"/>
              </a:rPr>
              <a:t>Перенося тяжесть тела на правую ногу, лыжник выполняет толчок руками и завершает его приставлением левой лыжи к </a:t>
            </a:r>
            <a:r>
              <a:rPr lang="ru-RU" sz="1800" dirty="0" smtClean="0">
                <a:solidFill>
                  <a:srgbClr val="000000"/>
                </a:solidFill>
                <a:latin typeface="Arial"/>
              </a:rPr>
              <a:t>правой</a:t>
            </a:r>
            <a:r>
              <a:rPr lang="ru-RU" sz="1800" i="1" dirty="0" smtClean="0">
                <a:solidFill>
                  <a:srgbClr val="000000"/>
                </a:solidFill>
                <a:latin typeface="Arial"/>
              </a:rPr>
              <a:t>.</a:t>
            </a:r>
            <a:endParaRPr lang="ru-RU" sz="1800" dirty="0">
              <a:solidFill>
                <a:srgbClr val="000000"/>
              </a:solidFill>
              <a:latin typeface="Arial"/>
            </a:endParaRP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3573016"/>
            <a:ext cx="5539939" cy="3035782"/>
          </a:xfrm>
          <a:prstGeom prst="rect">
            <a:avLst/>
          </a:prstGeom>
        </p:spPr>
      </p:pic>
    </p:spTree>
    <p:extLst>
      <p:ext uri="{BB962C8B-B14F-4D97-AF65-F5344CB8AC3E}">
        <p14:creationId xmlns:p14="http://schemas.microsoft.com/office/powerpoint/2010/main" val="302833075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normAutofit/>
          </a:bodyPr>
          <a:lstStyle/>
          <a:p>
            <a:pPr algn="just"/>
            <a:r>
              <a:rPr lang="ru-RU" sz="1700" b="1" dirty="0">
                <a:solidFill>
                  <a:srgbClr val="000000"/>
                </a:solidFill>
                <a:latin typeface="Arial"/>
              </a:rPr>
              <a:t>Коньковый ход,</a:t>
            </a:r>
            <a:r>
              <a:rPr lang="ru-RU" sz="1700" dirty="0">
                <a:solidFill>
                  <a:srgbClr val="000000"/>
                </a:solidFill>
                <a:latin typeface="Arial"/>
              </a:rPr>
              <a:t> по сравнению с другими известными видами лыжной ходьбы, позволяет значительно увеличивать скорость передвижения. Его применяют и во время спуска с невысоких склонов. Лыжник во время этого хода движется, наподобие конькобежца. Поэтому такой вид передвижения на лыжах называется "коньковым</a:t>
            </a:r>
            <a:r>
              <a:rPr lang="ru-RU" sz="1700" dirty="0" smtClean="0">
                <a:solidFill>
                  <a:srgbClr val="000000"/>
                </a:solidFill>
                <a:latin typeface="Arial"/>
              </a:rPr>
              <a:t>".</a:t>
            </a:r>
            <a:endParaRPr lang="ru-RU" sz="1700" dirty="0">
              <a:solidFill>
                <a:srgbClr val="000000"/>
              </a:solidFill>
              <a:latin typeface="Arial"/>
            </a:endParaRPr>
          </a:p>
          <a:p>
            <a:pPr algn="just"/>
            <a:r>
              <a:rPr lang="ru-RU" sz="1700" dirty="0">
                <a:solidFill>
                  <a:srgbClr val="000000"/>
                </a:solidFill>
                <a:latin typeface="Arial"/>
              </a:rPr>
              <a:t>Во время этой ходьбы идущий с силой давит на лыжи с внутренней стороны, двигается, перекладывая тяжесть тела с одной ноги на другую, при активном действии руками. Отталкивание палками осуществляется в соответствии с попеременными движениями ног. На ровных участках лыжни отталкивание происходит одно­временно палками и ногами. Чередование движений руками и ногами происходит одновременным или попеременным способами.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3645024"/>
            <a:ext cx="5203415" cy="2700771"/>
          </a:xfrm>
          <a:prstGeom prst="rect">
            <a:avLst/>
          </a:prstGeom>
        </p:spPr>
      </p:pic>
    </p:spTree>
    <p:extLst>
      <p:ext uri="{BB962C8B-B14F-4D97-AF65-F5344CB8AC3E}">
        <p14:creationId xmlns:p14="http://schemas.microsoft.com/office/powerpoint/2010/main" val="3307166488"/>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Способы подъёма.</a:t>
            </a:r>
            <a:endParaRPr lang="ru-RU" dirty="0"/>
          </a:p>
        </p:txBody>
      </p:sp>
      <p:sp>
        <p:nvSpPr>
          <p:cNvPr id="3" name="Объект 2"/>
          <p:cNvSpPr>
            <a:spLocks noGrp="1"/>
          </p:cNvSpPr>
          <p:nvPr>
            <p:ph idx="1"/>
          </p:nvPr>
        </p:nvSpPr>
        <p:spPr/>
        <p:txBody>
          <a:bodyPr>
            <a:normAutofit fontScale="92500" lnSpcReduction="20000"/>
          </a:bodyPr>
          <a:lstStyle/>
          <a:p>
            <a:pPr algn="just"/>
            <a:r>
              <a:rPr lang="ru-RU" b="1" dirty="0">
                <a:solidFill>
                  <a:srgbClr val="000000"/>
                </a:solidFill>
                <a:latin typeface="Arial"/>
              </a:rPr>
              <a:t>Способы подъема</a:t>
            </a:r>
            <a:r>
              <a:rPr lang="ru-RU" dirty="0">
                <a:solidFill>
                  <a:srgbClr val="000000"/>
                </a:solidFill>
                <a:latin typeface="Arial"/>
              </a:rPr>
              <a:t> на лыжах используются для быстрого передвижения вверх по снежным склонам с наименьшей затратой сил и времени. На склоне лыжи находятся в худших условиях сцепления со снегом, чем на равнине. При этом устойчивость их зависит от угла наклона скользящей поверхности по отношению к горизонту. С увеличением угла наклона лыжи сила давления уменьшается, а сила скольжения увеличивается; следовательно, трение между лыжей и снегом уменьшается отчего она хуже держится на склоне. С уменьшением угла наклона лыжи сила ее давления на снег растет, трение увеличивается, и соскальзывание уменьшается.</a:t>
            </a:r>
          </a:p>
          <a:p>
            <a:pPr algn="just"/>
            <a:r>
              <a:rPr lang="ru-RU" dirty="0">
                <a:solidFill>
                  <a:srgbClr val="000000"/>
                </a:solidFill>
                <a:latin typeface="Arial"/>
              </a:rPr>
              <a:t>Во время лыжных прогулок следует использовать такие способы подъема, как "</a:t>
            </a:r>
            <a:r>
              <a:rPr lang="ru-RU" dirty="0" err="1">
                <a:solidFill>
                  <a:srgbClr val="000000"/>
                </a:solidFill>
                <a:latin typeface="Arial"/>
              </a:rPr>
              <a:t>полуелочка</a:t>
            </a:r>
            <a:r>
              <a:rPr lang="ru-RU" dirty="0">
                <a:solidFill>
                  <a:srgbClr val="000000"/>
                </a:solidFill>
                <a:latin typeface="Arial"/>
              </a:rPr>
              <a:t>", "елочка", а иногда подъем "лесенкой".</a:t>
            </a:r>
          </a:p>
          <a:p>
            <a:endParaRPr lang="ru-RU" dirty="0"/>
          </a:p>
        </p:txBody>
      </p:sp>
    </p:spTree>
    <p:extLst>
      <p:ext uri="{BB962C8B-B14F-4D97-AF65-F5344CB8AC3E}">
        <p14:creationId xmlns:p14="http://schemas.microsoft.com/office/powerpoint/2010/main" val="57283727"/>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70000" lnSpcReduction="20000"/>
          </a:bodyPr>
          <a:lstStyle/>
          <a:p>
            <a:pPr algn="just"/>
            <a:r>
              <a:rPr lang="ru-RU" dirty="0">
                <a:solidFill>
                  <a:srgbClr val="000000"/>
                </a:solidFill>
                <a:latin typeface="Arial"/>
              </a:rPr>
              <a:t>При подъеме на склон туловище наклоняется вперед, уменьшается длина шага, отталкивающие движения рук совпадают с силовыми движениями ног при ходьбе. При этом амплитуда движений рук и ног уменьшается. Чем выше лыжник взбирается на гору, тем больше способов подъема он может использовать.</a:t>
            </a:r>
          </a:p>
          <a:p>
            <a:pPr algn="just"/>
            <a:r>
              <a:rPr lang="ru-RU" dirty="0">
                <a:solidFill>
                  <a:srgbClr val="000000"/>
                </a:solidFill>
                <a:latin typeface="Arial"/>
              </a:rPr>
              <a:t>Подъем "лесенкой" на гору применяется, когда не­возможно идти скользящими и ступающими шагами, т.е. его используют для преодоления наиболее крутых склонов. Важным моментом является сила отталкивания подошвой ног и палками. Такой способ подъема требует особой лыжной подготовки.</a:t>
            </a:r>
          </a:p>
          <a:p>
            <a:pPr algn="just"/>
            <a:r>
              <a:rPr lang="ru-RU" dirty="0">
                <a:solidFill>
                  <a:srgbClr val="000000"/>
                </a:solidFill>
                <a:latin typeface="Arial"/>
              </a:rPr>
              <a:t>Способом "лесенка" можно взбираться и на невысокие горки, при этом также опираясь на лыжные палки.</a:t>
            </a:r>
          </a:p>
          <a:p>
            <a:pPr algn="just"/>
            <a:r>
              <a:rPr lang="ru-RU" dirty="0">
                <a:solidFill>
                  <a:srgbClr val="000000"/>
                </a:solidFill>
                <a:latin typeface="Arial"/>
              </a:rPr>
              <a:t>Во время подъема боком применяется и способ "</a:t>
            </a:r>
            <a:r>
              <a:rPr lang="ru-RU" dirty="0" err="1">
                <a:solidFill>
                  <a:srgbClr val="000000"/>
                </a:solidFill>
                <a:latin typeface="Arial"/>
              </a:rPr>
              <a:t>полу­елочкой</a:t>
            </a:r>
            <a:r>
              <a:rPr lang="ru-RU" dirty="0">
                <a:solidFill>
                  <a:srgbClr val="000000"/>
                </a:solidFill>
                <a:latin typeface="Arial"/>
              </a:rPr>
              <a:t>". Лыжа, расположенная ниже по склону, ставит­ся носком от склона на ребро, другая — в направлении подъема. Лыжник попеременно отталкивается палками.</a:t>
            </a:r>
          </a:p>
          <a:p>
            <a:pPr algn="just"/>
            <a:r>
              <a:rPr lang="ru-RU" dirty="0">
                <a:solidFill>
                  <a:srgbClr val="000000"/>
                </a:solidFill>
                <a:latin typeface="Arial"/>
              </a:rPr>
              <a:t>Способ </a:t>
            </a:r>
            <a:r>
              <a:rPr lang="ru-RU" dirty="0" smtClean="0">
                <a:solidFill>
                  <a:srgbClr val="000000"/>
                </a:solidFill>
                <a:latin typeface="Arial"/>
              </a:rPr>
              <a:t>подъема </a:t>
            </a:r>
            <a:r>
              <a:rPr lang="ru-RU" dirty="0">
                <a:solidFill>
                  <a:srgbClr val="000000"/>
                </a:solidFill>
                <a:latin typeface="Arial"/>
              </a:rPr>
              <a:t>"елочкой" используется, когда человек взбирается на ровную гору. Обе лыжи разворачиваются носками наружу и ставятся на внутренние ребра. При очередном шаге пятка одной лыжи переносится через пятку другой. Палки для опоры ставятся по бокам и сзади лыж. На более крутых склонах лыжи разводятся носками шире, больше ставятся на ребра, шаг делается короче и опора на палки сильнее.</a:t>
            </a:r>
          </a:p>
          <a:p>
            <a:pPr algn="just"/>
            <a:r>
              <a:rPr lang="ru-RU" dirty="0">
                <a:solidFill>
                  <a:srgbClr val="000000"/>
                </a:solidFill>
                <a:latin typeface="Arial"/>
              </a:rPr>
              <a:t>При подъеме "елочкой" лыжи не скользят, руки и ноги лыжника работают попеременно.</a:t>
            </a:r>
          </a:p>
          <a:p>
            <a:endParaRPr lang="ru-RU" dirty="0"/>
          </a:p>
        </p:txBody>
      </p:sp>
    </p:spTree>
    <p:extLst>
      <p:ext uri="{BB962C8B-B14F-4D97-AF65-F5344CB8AC3E}">
        <p14:creationId xmlns:p14="http://schemas.microsoft.com/office/powerpoint/2010/main" val="313440320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476672"/>
            <a:ext cx="7416824" cy="5562618"/>
          </a:xfrm>
        </p:spPr>
      </p:pic>
    </p:spTree>
    <p:extLst>
      <p:ext uri="{BB962C8B-B14F-4D97-AF65-F5344CB8AC3E}">
        <p14:creationId xmlns:p14="http://schemas.microsoft.com/office/powerpoint/2010/main" val="91030555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r>
              <a:rPr lang="ru-RU" dirty="0" smtClean="0"/>
              <a:t>Я ,Коваленко Мария Олеговна, учащаяся МБОУСОШ им. И.О. Котляра №20, состою на 5 ступени сдачи ГТО, т. к. мне 16 лет. </a:t>
            </a:r>
          </a:p>
          <a:p>
            <a:r>
              <a:rPr lang="ru-RU" dirty="0" smtClean="0"/>
              <a:t>моей ступени в ГТО соответствуют  следующие нормативы:</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636912"/>
            <a:ext cx="4113808" cy="3414937"/>
          </a:xfrm>
          <a:prstGeom prst="rect">
            <a:avLst/>
          </a:prstGeom>
        </p:spPr>
      </p:pic>
    </p:spTree>
    <p:extLst>
      <p:ext uri="{BB962C8B-B14F-4D97-AF65-F5344CB8AC3E}">
        <p14:creationId xmlns:p14="http://schemas.microsoft.com/office/powerpoint/2010/main" val="401916601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124744"/>
          </a:xfrm>
        </p:spPr>
        <p:txBody>
          <a:bodyPr/>
          <a:lstStyle/>
          <a:p>
            <a:r>
              <a:rPr lang="ru-RU" sz="2800" dirty="0" smtClean="0"/>
              <a:t>Комплекс упражнений для лыжной подготовки:</a:t>
            </a:r>
            <a:endParaRPr lang="ru-RU" sz="2800" dirty="0"/>
          </a:p>
        </p:txBody>
      </p:sp>
      <p:sp>
        <p:nvSpPr>
          <p:cNvPr id="3" name="Объект 2"/>
          <p:cNvSpPr>
            <a:spLocks noGrp="1"/>
          </p:cNvSpPr>
          <p:nvPr>
            <p:ph idx="1"/>
          </p:nvPr>
        </p:nvSpPr>
        <p:spPr>
          <a:xfrm>
            <a:off x="457200" y="1600200"/>
            <a:ext cx="8229600" cy="5069160"/>
          </a:xfrm>
        </p:spPr>
        <p:txBody>
          <a:bodyPr/>
          <a:lstStyle/>
          <a:p>
            <a:r>
              <a:rPr lang="ru-RU" dirty="0">
                <a:solidFill>
                  <a:srgbClr val="575656"/>
                </a:solidFill>
                <a:latin typeface="opensansregular"/>
              </a:rPr>
              <a:t>Посадка лыжника: ступни на ширине плеч, параллельны, ноги полусогнуты, туловище наклонено вперед, масса тела распределена на передние части стоп, руки опущены и расслаблены. Проверка правильности посадки: </a:t>
            </a:r>
            <a:endParaRPr lang="ru-RU" dirty="0" smtClean="0">
              <a:solidFill>
                <a:srgbClr val="575656"/>
              </a:solidFill>
              <a:latin typeface="opensansregular"/>
            </a:endParaRPr>
          </a:p>
          <a:p>
            <a:r>
              <a:rPr lang="ru-RU" dirty="0" smtClean="0">
                <a:solidFill>
                  <a:srgbClr val="575656"/>
                </a:solidFill>
                <a:latin typeface="opensansregular"/>
              </a:rPr>
              <a:t>а</a:t>
            </a:r>
            <a:r>
              <a:rPr lang="ru-RU" dirty="0">
                <a:solidFill>
                  <a:srgbClr val="575656"/>
                </a:solidFill>
                <a:latin typeface="opensansregular"/>
              </a:rPr>
              <a:t>) при лёгком толчке сзади лыжник должен свободно шагнуть вперёд, теряя равновесие, и приставить ногу; </a:t>
            </a:r>
            <a:endParaRPr lang="ru-RU" dirty="0" smtClean="0">
              <a:solidFill>
                <a:srgbClr val="575656"/>
              </a:solidFill>
              <a:latin typeface="opensansregular"/>
            </a:endParaRPr>
          </a:p>
          <a:p>
            <a:r>
              <a:rPr lang="ru-RU" dirty="0" smtClean="0">
                <a:solidFill>
                  <a:srgbClr val="575656"/>
                </a:solidFill>
                <a:latin typeface="opensansregular"/>
              </a:rPr>
              <a:t>б</a:t>
            </a:r>
            <a:r>
              <a:rPr lang="ru-RU" dirty="0">
                <a:solidFill>
                  <a:srgbClr val="575656"/>
                </a:solidFill>
                <a:latin typeface="opensansregular"/>
              </a:rPr>
              <a:t>) после окончания толчка ногой (лыжей) туловище и нога составляют прямую линию.</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10185753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9913" y="2402278"/>
            <a:ext cx="5221890" cy="3631222"/>
          </a:xfrm>
          <a:prstGeom prst="rect">
            <a:avLst/>
          </a:prstGeom>
          <a:ln>
            <a:noFill/>
          </a:ln>
          <a:effectLst>
            <a:softEdge rad="112500"/>
          </a:effectLst>
        </p:spPr>
      </p:pic>
      <p:sp>
        <p:nvSpPr>
          <p:cNvPr id="3" name="Объект 2"/>
          <p:cNvSpPr>
            <a:spLocks noGrp="1"/>
          </p:cNvSpPr>
          <p:nvPr>
            <p:ph idx="1"/>
          </p:nvPr>
        </p:nvSpPr>
        <p:spPr>
          <a:xfrm>
            <a:off x="35496" y="260648"/>
            <a:ext cx="4392488" cy="3816424"/>
          </a:xfrm>
        </p:spPr>
        <p:txBody>
          <a:bodyPr>
            <a:normAutofit lnSpcReduction="10000"/>
          </a:bodyPr>
          <a:lstStyle/>
          <a:p>
            <a:r>
              <a:rPr lang="ru-RU" cap="all" dirty="0">
                <a:solidFill>
                  <a:schemeClr val="tx1"/>
                </a:solidFill>
              </a:rPr>
              <a:t>БЕГ НА 2 КМ (МИН</a:t>
            </a:r>
            <a:r>
              <a:rPr lang="ru-RU" cap="all" dirty="0" smtClean="0">
                <a:solidFill>
                  <a:schemeClr val="tx1"/>
                </a:solidFill>
              </a:rPr>
              <a:t>.)               </a:t>
            </a:r>
            <a:endParaRPr lang="ru-RU" cap="all" dirty="0">
              <a:solidFill>
                <a:schemeClr val="tx1"/>
              </a:solidFill>
            </a:endParaRPr>
          </a:p>
          <a:p>
            <a:r>
              <a:rPr lang="ru-RU" cap="all" dirty="0" smtClean="0">
                <a:solidFill>
                  <a:schemeClr val="tx1"/>
                </a:solidFill>
              </a:rPr>
              <a:t>МАЛЬЧИКИ                        </a:t>
            </a:r>
            <a:endParaRPr lang="ru-RU" cap="all" dirty="0">
              <a:solidFill>
                <a:schemeClr val="tx1"/>
              </a:solidFill>
            </a:endParaRPr>
          </a:p>
          <a:p>
            <a:r>
              <a:rPr lang="ru-RU" cap="all" dirty="0">
                <a:solidFill>
                  <a:schemeClr val="tx1"/>
                </a:solidFill>
              </a:rPr>
              <a:t>ЗОЛОТО — 7.50 МИНУТ</a:t>
            </a:r>
          </a:p>
          <a:p>
            <a:r>
              <a:rPr lang="ru-RU" cap="all" dirty="0">
                <a:solidFill>
                  <a:schemeClr val="tx1"/>
                </a:solidFill>
              </a:rPr>
              <a:t>СЕРЕБРО — 8.50 МИНУТ</a:t>
            </a:r>
          </a:p>
          <a:p>
            <a:r>
              <a:rPr lang="ru-RU" cap="all" dirty="0">
                <a:solidFill>
                  <a:schemeClr val="tx1"/>
                </a:solidFill>
              </a:rPr>
              <a:t>БРОНЗА — 9.20 МИНУТ</a:t>
            </a:r>
          </a:p>
          <a:p>
            <a:r>
              <a:rPr lang="ru-RU" cap="all" dirty="0">
                <a:solidFill>
                  <a:schemeClr val="tx1"/>
                </a:solidFill>
              </a:rPr>
              <a:t>ДЕВОЧКИ</a:t>
            </a:r>
          </a:p>
          <a:p>
            <a:r>
              <a:rPr lang="ru-RU" cap="all" dirty="0">
                <a:solidFill>
                  <a:schemeClr val="tx1"/>
                </a:solidFill>
              </a:rPr>
              <a:t>ЗОЛОТО — 9.50 МИНУТ</a:t>
            </a:r>
          </a:p>
          <a:p>
            <a:r>
              <a:rPr lang="ru-RU" cap="all" dirty="0">
                <a:solidFill>
                  <a:schemeClr val="tx1"/>
                </a:solidFill>
              </a:rPr>
              <a:t>СЕРЕБРО — 11.20 МИНУТ</a:t>
            </a:r>
          </a:p>
          <a:p>
            <a:r>
              <a:rPr lang="ru-RU" cap="all" dirty="0">
                <a:solidFill>
                  <a:schemeClr val="tx1"/>
                </a:solidFill>
              </a:rPr>
              <a:t>БРОНЗА — 11.50 </a:t>
            </a:r>
            <a:r>
              <a:rPr lang="ru-RU" cap="all" dirty="0" smtClean="0">
                <a:solidFill>
                  <a:schemeClr val="tx1"/>
                </a:solidFill>
              </a:rPr>
              <a:t>МИНУТ</a:t>
            </a:r>
          </a:p>
          <a:p>
            <a:endParaRPr lang="ru-RU" cap="all" dirty="0"/>
          </a:p>
          <a:p>
            <a:endParaRPr lang="ru-RU" dirty="0"/>
          </a:p>
        </p:txBody>
      </p:sp>
    </p:spTree>
    <p:extLst>
      <p:ext uri="{BB962C8B-B14F-4D97-AF65-F5344CB8AC3E}">
        <p14:creationId xmlns:p14="http://schemas.microsoft.com/office/powerpoint/2010/main" val="2494204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r>
              <a:rPr lang="ru-RU" cap="all" dirty="0"/>
              <a:t>СГИБАНИЕ И РАЗГИБАНИЕ РУК В УПОРЕ ЛЕЖА НА ПОЛУ (КОЛ-ВО РАЗ)</a:t>
            </a:r>
          </a:p>
          <a:p>
            <a:r>
              <a:rPr lang="ru-RU" cap="all" dirty="0"/>
              <a:t>МАЛЬЧИКИ</a:t>
            </a:r>
          </a:p>
          <a:p>
            <a:r>
              <a:rPr lang="ru-RU" cap="all" dirty="0"/>
              <a:t>—</a:t>
            </a:r>
          </a:p>
          <a:p>
            <a:r>
              <a:rPr lang="ru-RU" cap="all" dirty="0"/>
              <a:t>—</a:t>
            </a:r>
          </a:p>
          <a:p>
            <a:r>
              <a:rPr lang="ru-RU" cap="all" dirty="0"/>
              <a:t>—</a:t>
            </a:r>
          </a:p>
          <a:p>
            <a:r>
              <a:rPr lang="ru-RU" cap="all" dirty="0"/>
              <a:t>ДЕВОЧКИ</a:t>
            </a:r>
          </a:p>
          <a:p>
            <a:r>
              <a:rPr lang="ru-RU" cap="all" dirty="0"/>
              <a:t>ЗОЛОТО — 16 РАЗ</a:t>
            </a:r>
          </a:p>
          <a:p>
            <a:r>
              <a:rPr lang="ru-RU" cap="all" dirty="0"/>
              <a:t>СЕРЕБРО — 10 РАЗ</a:t>
            </a:r>
          </a:p>
          <a:p>
            <a:r>
              <a:rPr lang="ru-RU" cap="all" dirty="0"/>
              <a:t>БРОНЗА — 9 РАЗ</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0014" y="1340768"/>
            <a:ext cx="5091743" cy="33851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64134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a:bodyPr>
          <a:lstStyle/>
          <a:p>
            <a:r>
              <a:rPr lang="ru-RU" cap="all" dirty="0"/>
              <a:t>НАКЛОН ВПЕРЕД ИЗ ПОЛОЖЕНИЯ СТОЯ С ПРЯМЫМИ НОГАМИ НА ГИМНАСТИЧЕСКОЙ СКАМЬЕ (СМ)</a:t>
            </a:r>
          </a:p>
          <a:p>
            <a:r>
              <a:rPr lang="ru-RU" cap="all" dirty="0"/>
              <a:t>МАЛЬЧИКИ</a:t>
            </a:r>
          </a:p>
          <a:p>
            <a:r>
              <a:rPr lang="ru-RU" cap="all" dirty="0"/>
              <a:t>ЗОЛОТО — 13 САНТИМЕТРОВ</a:t>
            </a:r>
          </a:p>
          <a:p>
            <a:r>
              <a:rPr lang="ru-RU" cap="all" dirty="0"/>
              <a:t>СЕРЕБРО — 8 САНТИМЕТРОВ</a:t>
            </a:r>
          </a:p>
          <a:p>
            <a:r>
              <a:rPr lang="ru-RU" cap="all" dirty="0"/>
              <a:t>БРОНЗА — 6 САНТИМЕТРОВ</a:t>
            </a:r>
          </a:p>
          <a:p>
            <a:r>
              <a:rPr lang="ru-RU" cap="all" dirty="0"/>
              <a:t>ДЕВОЧКИ</a:t>
            </a:r>
          </a:p>
          <a:p>
            <a:r>
              <a:rPr lang="ru-RU" cap="all" dirty="0"/>
              <a:t>ЗОЛОТО — 16 САНТИМЕТРОВ</a:t>
            </a:r>
          </a:p>
          <a:p>
            <a:r>
              <a:rPr lang="ru-RU" cap="all" dirty="0"/>
              <a:t>СЕРЕБРО — 9 САНТИМЕТРОВ</a:t>
            </a:r>
          </a:p>
          <a:p>
            <a:r>
              <a:rPr lang="ru-RU" cap="all" dirty="0"/>
              <a:t>БРОНЗА — 7 САНТИМЕТРОВ</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1556792"/>
            <a:ext cx="2963262" cy="500778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461514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501008"/>
            <a:ext cx="6336704" cy="3168352"/>
          </a:xfrm>
          <a:prstGeom prst="rect">
            <a:avLst/>
          </a:prstGeom>
          <a:ln>
            <a:noFill/>
          </a:ln>
          <a:effectLst>
            <a:outerShdw blurRad="292100" dist="139700" dir="2700000" algn="tl" rotWithShape="0">
              <a:srgbClr val="333333">
                <a:alpha val="65000"/>
              </a:srgbClr>
            </a:outerShdw>
          </a:effectLst>
        </p:spPr>
      </p:pic>
      <p:sp>
        <p:nvSpPr>
          <p:cNvPr id="3" name="Объект 2"/>
          <p:cNvSpPr>
            <a:spLocks noGrp="1"/>
          </p:cNvSpPr>
          <p:nvPr>
            <p:ph idx="1"/>
          </p:nvPr>
        </p:nvSpPr>
        <p:spPr>
          <a:xfrm>
            <a:off x="974" y="0"/>
            <a:ext cx="5201840" cy="4176464"/>
          </a:xfrm>
        </p:spPr>
        <p:txBody>
          <a:bodyPr>
            <a:normAutofit lnSpcReduction="10000"/>
          </a:bodyPr>
          <a:lstStyle/>
          <a:p>
            <a:r>
              <a:rPr lang="ru-RU" cap="all" dirty="0"/>
              <a:t>ПРЫЖОК В ДЛИНУ С РАЗБЕГА (СМ)</a:t>
            </a:r>
          </a:p>
          <a:p>
            <a:r>
              <a:rPr lang="ru-RU" cap="all" dirty="0"/>
              <a:t>МАЛЬЧИКИ</a:t>
            </a:r>
          </a:p>
          <a:p>
            <a:r>
              <a:rPr lang="ru-RU" cap="all" dirty="0"/>
              <a:t>ЗОЛОТО — 440 САНТИМЕТРОВ</a:t>
            </a:r>
          </a:p>
          <a:p>
            <a:r>
              <a:rPr lang="ru-RU" cap="all" dirty="0"/>
              <a:t>СЕРЕБРО — 380 САНТИМЕТРОВ</a:t>
            </a:r>
          </a:p>
          <a:p>
            <a:r>
              <a:rPr lang="ru-RU" cap="all" dirty="0"/>
              <a:t>БРОНЗА — 360 САНТИМЕТРОВ</a:t>
            </a:r>
          </a:p>
          <a:p>
            <a:r>
              <a:rPr lang="ru-RU" cap="all" dirty="0"/>
              <a:t>ДЕВОЧКИ</a:t>
            </a:r>
          </a:p>
          <a:p>
            <a:r>
              <a:rPr lang="ru-RU" cap="all" dirty="0"/>
              <a:t>ЗОЛОТО — 360 САНТИМЕТРОВ</a:t>
            </a:r>
          </a:p>
          <a:p>
            <a:r>
              <a:rPr lang="ru-RU" cap="all" dirty="0"/>
              <a:t>СЕРЕБРО — 320 САНТИМЕТРОВ</a:t>
            </a:r>
          </a:p>
          <a:p>
            <a:r>
              <a:rPr lang="ru-RU" cap="all" dirty="0"/>
              <a:t>БРОНЗА — 310 САНТИМЕТРОВ</a:t>
            </a:r>
          </a:p>
          <a:p>
            <a:endParaRPr lang="ru-RU" dirty="0"/>
          </a:p>
        </p:txBody>
      </p:sp>
    </p:spTree>
    <p:extLst>
      <p:ext uri="{BB962C8B-B14F-4D97-AF65-F5344CB8AC3E}">
        <p14:creationId xmlns:p14="http://schemas.microsoft.com/office/powerpoint/2010/main" val="30299892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7917" y="2564904"/>
            <a:ext cx="5316083" cy="3987062"/>
          </a:xfrm>
          <a:prstGeom prst="rect">
            <a:avLst/>
          </a:prstGeom>
          <a:ln>
            <a:noFill/>
          </a:ln>
          <a:effectLst>
            <a:outerShdw blurRad="292100" dist="139700" dir="2700000" algn="tl" rotWithShape="0">
              <a:srgbClr val="333333">
                <a:alpha val="65000"/>
              </a:srgbClr>
            </a:outerShdw>
          </a:effectLst>
        </p:spPr>
      </p:pic>
      <p:sp>
        <p:nvSpPr>
          <p:cNvPr id="3" name="Объект 2"/>
          <p:cNvSpPr>
            <a:spLocks noGrp="1"/>
          </p:cNvSpPr>
          <p:nvPr>
            <p:ph idx="1"/>
          </p:nvPr>
        </p:nvSpPr>
        <p:spPr>
          <a:xfrm>
            <a:off x="0" y="188640"/>
            <a:ext cx="8229600" cy="3312368"/>
          </a:xfrm>
        </p:spPr>
        <p:txBody>
          <a:bodyPr>
            <a:normAutofit fontScale="92500" lnSpcReduction="20000"/>
          </a:bodyPr>
          <a:lstStyle/>
          <a:p>
            <a:r>
              <a:rPr lang="ru-RU" cap="all" dirty="0"/>
              <a:t>ПРЫЖОК В ДЛИНУ С МЕСТА ТОЛЧКОМ ДВУМЯ НОГАМИ (СМ)</a:t>
            </a:r>
          </a:p>
          <a:p>
            <a:r>
              <a:rPr lang="ru-RU" cap="all" dirty="0"/>
              <a:t>МАЛЬЧИКИ</a:t>
            </a:r>
          </a:p>
          <a:p>
            <a:r>
              <a:rPr lang="ru-RU" cap="all" dirty="0"/>
              <a:t>ЗОЛОТО — 230 САНТИМЕТРОВ</a:t>
            </a:r>
          </a:p>
          <a:p>
            <a:r>
              <a:rPr lang="ru-RU" cap="all" dirty="0"/>
              <a:t>СЕРЕБРО — 210 САНТИМЕТРОВ</a:t>
            </a:r>
          </a:p>
          <a:p>
            <a:r>
              <a:rPr lang="ru-RU" cap="all" dirty="0"/>
              <a:t>БРОНЗА — 200 САНТИМЕТРОВ</a:t>
            </a:r>
          </a:p>
          <a:p>
            <a:r>
              <a:rPr lang="ru-RU" cap="all" dirty="0"/>
              <a:t>ДЕВОЧКИ</a:t>
            </a:r>
          </a:p>
          <a:p>
            <a:r>
              <a:rPr lang="ru-RU" cap="all" dirty="0"/>
              <a:t>ЗОЛОТО — 185 САНТИМЕТРОВ</a:t>
            </a:r>
          </a:p>
          <a:p>
            <a:r>
              <a:rPr lang="ru-RU" cap="all" dirty="0"/>
              <a:t>СЕРЕБРО — 170 САНТИМЕТРОВ</a:t>
            </a:r>
          </a:p>
          <a:p>
            <a:r>
              <a:rPr lang="ru-RU" cap="all" dirty="0"/>
              <a:t>БРОНЗА — 160 САНТИМЕТРОВ</a:t>
            </a:r>
          </a:p>
          <a:p>
            <a:endParaRPr lang="ru-RU" dirty="0"/>
          </a:p>
        </p:txBody>
      </p:sp>
    </p:spTree>
    <p:extLst>
      <p:ext uri="{BB962C8B-B14F-4D97-AF65-F5344CB8AC3E}">
        <p14:creationId xmlns:p14="http://schemas.microsoft.com/office/powerpoint/2010/main" val="9998920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0"/>
            <a:ext cx="8229600" cy="5793507"/>
          </a:xfrm>
        </p:spPr>
        <p:txBody>
          <a:bodyPr/>
          <a:lstStyle/>
          <a:p>
            <a:r>
              <a:rPr lang="ru-RU" cap="all" dirty="0"/>
              <a:t>ПОДНИМАНИЕ ТУЛОВИЩА ИЗ ПОЛОЖЕНИЯ ЛЕЖА НА СПИНЕ (КОЛ-ВО РАЗ 1 МИН.)</a:t>
            </a:r>
          </a:p>
          <a:p>
            <a:r>
              <a:rPr lang="ru-RU" cap="all" dirty="0"/>
              <a:t>МАЛЬЧИКИ</a:t>
            </a:r>
          </a:p>
          <a:p>
            <a:r>
              <a:rPr lang="ru-RU" cap="all" dirty="0"/>
              <a:t>ЗОЛОТО — 50 РАЗ</a:t>
            </a:r>
          </a:p>
          <a:p>
            <a:r>
              <a:rPr lang="ru-RU" cap="all" dirty="0"/>
              <a:t>СЕРЕБРО — 40 РАЗ</a:t>
            </a:r>
          </a:p>
          <a:p>
            <a:r>
              <a:rPr lang="ru-RU" cap="all" dirty="0"/>
              <a:t>БРОНЗА — 30 РАЗ</a:t>
            </a:r>
          </a:p>
          <a:p>
            <a:r>
              <a:rPr lang="ru-RU" cap="all" dirty="0"/>
              <a:t>ДЕВОЧКИ</a:t>
            </a:r>
          </a:p>
          <a:p>
            <a:r>
              <a:rPr lang="ru-RU" cap="all" dirty="0"/>
              <a:t>ЗОЛОТО — 40 РАЗ</a:t>
            </a:r>
          </a:p>
          <a:p>
            <a:r>
              <a:rPr lang="ru-RU" cap="all" dirty="0"/>
              <a:t>СЕРЕБРО — 30 РАЗ</a:t>
            </a:r>
          </a:p>
          <a:p>
            <a:r>
              <a:rPr lang="ru-RU" cap="all" dirty="0"/>
              <a:t>БРОНЗА — 20 РАЗ</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2060848"/>
            <a:ext cx="5114925" cy="46101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727897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1"/>
            <a:ext cx="8229600" cy="3024336"/>
          </a:xfrm>
        </p:spPr>
        <p:txBody>
          <a:bodyPr>
            <a:normAutofit fontScale="85000" lnSpcReduction="20000"/>
          </a:bodyPr>
          <a:lstStyle/>
          <a:p>
            <a:r>
              <a:rPr lang="ru-RU" cap="all" dirty="0"/>
              <a:t>МЕТАНИЕ СПОРТИВНОГО СНАРЯДА ВЕСОМ 500 Г (М)</a:t>
            </a:r>
          </a:p>
          <a:p>
            <a:r>
              <a:rPr lang="ru-RU" cap="all" dirty="0"/>
              <a:t>МАЛЬЧИКИ</a:t>
            </a:r>
          </a:p>
          <a:p>
            <a:r>
              <a:rPr lang="ru-RU" cap="all" dirty="0"/>
              <a:t>—</a:t>
            </a:r>
          </a:p>
          <a:p>
            <a:r>
              <a:rPr lang="ru-RU" cap="all" dirty="0"/>
              <a:t>—</a:t>
            </a:r>
          </a:p>
          <a:p>
            <a:r>
              <a:rPr lang="ru-RU" cap="all" dirty="0"/>
              <a:t>—</a:t>
            </a:r>
          </a:p>
          <a:p>
            <a:r>
              <a:rPr lang="ru-RU" cap="all" dirty="0"/>
              <a:t>ДЕВОЧКИ</a:t>
            </a:r>
          </a:p>
          <a:p>
            <a:r>
              <a:rPr lang="ru-RU" cap="all" dirty="0"/>
              <a:t>ЗОЛОТО — 21 МЕТР</a:t>
            </a:r>
          </a:p>
          <a:p>
            <a:r>
              <a:rPr lang="ru-RU" cap="all" dirty="0"/>
              <a:t>СЕРЕБРО — 17 МЕТРОВ</a:t>
            </a:r>
          </a:p>
          <a:p>
            <a:r>
              <a:rPr lang="ru-RU" cap="all" dirty="0"/>
              <a:t>БРОНЗА — 13 МЕТРОВ</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501008"/>
            <a:ext cx="8063695" cy="2772891"/>
          </a:xfrm>
          <a:prstGeom prst="rect">
            <a:avLst/>
          </a:prstGeom>
        </p:spPr>
      </p:pic>
    </p:spTree>
    <p:extLst>
      <p:ext uri="{BB962C8B-B14F-4D97-AF65-F5344CB8AC3E}">
        <p14:creationId xmlns:p14="http://schemas.microsoft.com/office/powerpoint/2010/main" val="14177198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8640"/>
            <a:ext cx="8568952" cy="2808312"/>
          </a:xfrm>
        </p:spPr>
        <p:txBody>
          <a:bodyPr>
            <a:normAutofit fontScale="85000" lnSpcReduction="20000"/>
          </a:bodyPr>
          <a:lstStyle/>
          <a:p>
            <a:r>
              <a:rPr lang="ru-RU" cap="all" dirty="0"/>
              <a:t>БЕГ НА ЛЫЖАХ НА 3 КМ (МИН.)</a:t>
            </a:r>
          </a:p>
          <a:p>
            <a:r>
              <a:rPr lang="ru-RU" cap="all" dirty="0"/>
              <a:t>МАЛЬЧИКИ</a:t>
            </a:r>
          </a:p>
          <a:p>
            <a:r>
              <a:rPr lang="ru-RU" cap="all" dirty="0"/>
              <a:t>—</a:t>
            </a:r>
          </a:p>
          <a:p>
            <a:r>
              <a:rPr lang="ru-RU" cap="all" dirty="0"/>
              <a:t>—</a:t>
            </a:r>
          </a:p>
          <a:p>
            <a:r>
              <a:rPr lang="ru-RU" cap="all" dirty="0"/>
              <a:t>—</a:t>
            </a:r>
          </a:p>
          <a:p>
            <a:r>
              <a:rPr lang="ru-RU" cap="all" dirty="0"/>
              <a:t>ДЕВОЧКИ</a:t>
            </a:r>
          </a:p>
          <a:p>
            <a:r>
              <a:rPr lang="ru-RU" cap="all" dirty="0"/>
              <a:t>ЗОЛОТО — 17.30 МИНУТ</a:t>
            </a:r>
          </a:p>
          <a:p>
            <a:r>
              <a:rPr lang="ru-RU" cap="all" dirty="0"/>
              <a:t>СЕРЕБРО — 18.45 МИНУТ</a:t>
            </a:r>
          </a:p>
          <a:p>
            <a:r>
              <a:rPr lang="ru-RU" cap="all" dirty="0"/>
              <a:t>БРОНЗА — 19.15 МИНУТ</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2996952"/>
            <a:ext cx="5476875" cy="3648075"/>
          </a:xfrm>
          <a:prstGeom prst="rect">
            <a:avLst/>
          </a:prstGeom>
          <a:ln>
            <a:noFill/>
          </a:ln>
          <a:effectLst>
            <a:softEdge rad="112500"/>
          </a:effectLst>
        </p:spPr>
      </p:pic>
    </p:spTree>
    <p:extLst>
      <p:ext uri="{BB962C8B-B14F-4D97-AF65-F5344CB8AC3E}">
        <p14:creationId xmlns:p14="http://schemas.microsoft.com/office/powerpoint/2010/main" val="3860235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6632"/>
            <a:ext cx="8229600" cy="6009531"/>
          </a:xfrm>
        </p:spPr>
        <p:txBody>
          <a:bodyPr>
            <a:normAutofit lnSpcReduction="10000"/>
          </a:bodyPr>
          <a:lstStyle/>
          <a:p>
            <a:r>
              <a:rPr lang="ru-RU" cap="all" dirty="0"/>
              <a:t>КРОСС НА 3 КМ ПО ПЕРЕСЕЧЕННОЙ </a:t>
            </a:r>
            <a:r>
              <a:rPr lang="ru-RU" cap="all" dirty="0" smtClean="0"/>
              <a:t>МЕСТНОСТИ</a:t>
            </a:r>
            <a:endParaRPr lang="ru-RU" cap="all" dirty="0"/>
          </a:p>
          <a:p>
            <a:r>
              <a:rPr lang="ru-RU" cap="all" dirty="0"/>
              <a:t>МАЛЬЧИКИ</a:t>
            </a:r>
          </a:p>
          <a:p>
            <a:r>
              <a:rPr lang="ru-RU" cap="all" dirty="0"/>
              <a:t>—</a:t>
            </a:r>
          </a:p>
          <a:p>
            <a:r>
              <a:rPr lang="ru-RU" cap="all" dirty="0"/>
              <a:t>—</a:t>
            </a:r>
          </a:p>
          <a:p>
            <a:r>
              <a:rPr lang="ru-RU" cap="all" dirty="0"/>
              <a:t>—</a:t>
            </a:r>
          </a:p>
          <a:p>
            <a:endParaRPr lang="ru-RU" cap="all" dirty="0" smtClean="0"/>
          </a:p>
          <a:p>
            <a:endParaRPr lang="ru-RU" cap="all" dirty="0"/>
          </a:p>
          <a:p>
            <a:endParaRPr lang="ru-RU" cap="all" dirty="0" smtClean="0"/>
          </a:p>
          <a:p>
            <a:endParaRPr lang="ru-RU" cap="all" dirty="0"/>
          </a:p>
          <a:p>
            <a:endParaRPr lang="ru-RU" cap="all" dirty="0" smtClean="0"/>
          </a:p>
          <a:p>
            <a:r>
              <a:rPr lang="ru-RU" cap="all" dirty="0" smtClean="0"/>
              <a:t>ДЕВОЧКИ</a:t>
            </a:r>
            <a:endParaRPr lang="ru-RU" cap="all" dirty="0"/>
          </a:p>
          <a:p>
            <a:r>
              <a:rPr lang="ru-RU" cap="all" dirty="0"/>
              <a:t>ЗОЛОТО — БЕЗ УЧЕТА ВРЕМЕНИ</a:t>
            </a:r>
          </a:p>
          <a:p>
            <a:r>
              <a:rPr lang="ru-RU" cap="all" dirty="0"/>
              <a:t>СЕРЕБРО — БЕЗ УЧЕТА ВРЕМЕНИ</a:t>
            </a:r>
          </a:p>
          <a:p>
            <a:r>
              <a:rPr lang="ru-RU" cap="all" dirty="0"/>
              <a:t>БРОНЗА — БЕЗ УЧЕТА ВРЕМЕНИ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620688"/>
            <a:ext cx="5255493" cy="35036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14219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336704"/>
          </a:xfrm>
        </p:spPr>
        <p:txBody>
          <a:bodyPr/>
          <a:lstStyle/>
          <a:p>
            <a:endParaRPr lang="ru-RU" cap="all" dirty="0" smtClean="0"/>
          </a:p>
          <a:p>
            <a:endParaRPr lang="ru-RU" cap="all" dirty="0"/>
          </a:p>
          <a:p>
            <a:endParaRPr lang="ru-RU" cap="all" dirty="0" smtClean="0"/>
          </a:p>
          <a:p>
            <a:endParaRPr lang="ru-RU" cap="all" dirty="0"/>
          </a:p>
          <a:p>
            <a:endParaRPr lang="ru-RU" cap="all" dirty="0" smtClean="0"/>
          </a:p>
          <a:p>
            <a:r>
              <a:rPr lang="ru-RU" cap="all" dirty="0" smtClean="0"/>
              <a:t>ПЛАВАНИЕ </a:t>
            </a:r>
            <a:r>
              <a:rPr lang="ru-RU" cap="all" dirty="0"/>
              <a:t>НА 50 М (МИН.)</a:t>
            </a:r>
          </a:p>
          <a:p>
            <a:r>
              <a:rPr lang="ru-RU" cap="all" dirty="0"/>
              <a:t>МАЛЬЧИКИ</a:t>
            </a:r>
          </a:p>
          <a:p>
            <a:r>
              <a:rPr lang="ru-RU" cap="all" dirty="0"/>
              <a:t>ЗОЛОТО — 0.41 МИНУТ</a:t>
            </a:r>
          </a:p>
          <a:p>
            <a:r>
              <a:rPr lang="ru-RU" cap="all" dirty="0"/>
              <a:t>СЕРЕБРО — БЕЗ УЧЕТА ВРЕМЕНИ</a:t>
            </a:r>
          </a:p>
          <a:p>
            <a:r>
              <a:rPr lang="ru-RU" cap="all" dirty="0"/>
              <a:t>БРОНЗА — БЕЗ УЧЕТА ВРЕМЕНИ</a:t>
            </a:r>
          </a:p>
          <a:p>
            <a:r>
              <a:rPr lang="ru-RU" cap="all" dirty="0"/>
              <a:t>ДЕВОЧКИ</a:t>
            </a:r>
          </a:p>
          <a:p>
            <a:r>
              <a:rPr lang="ru-RU" cap="all" dirty="0"/>
              <a:t>ЗОЛОТО — 1.10 МИНУТА</a:t>
            </a:r>
          </a:p>
          <a:p>
            <a:r>
              <a:rPr lang="ru-RU" cap="all" dirty="0"/>
              <a:t>СЕРЕБРО — БЕЗ УЧЕТА ВРЕМЕНИ</a:t>
            </a:r>
          </a:p>
          <a:p>
            <a:r>
              <a:rPr lang="ru-RU" cap="all" dirty="0"/>
              <a:t>БРОНЗА — БЕЗ УЧЕТА ВРЕМЕНИ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260648"/>
            <a:ext cx="6326409" cy="2160240"/>
          </a:xfrm>
          <a:prstGeom prst="rect">
            <a:avLst/>
          </a:prstGeom>
          <a:ln>
            <a:noFill/>
          </a:ln>
          <a:effectLst>
            <a:softEdge rad="112500"/>
          </a:effectLst>
        </p:spPr>
      </p:pic>
    </p:spTree>
    <p:extLst>
      <p:ext uri="{BB962C8B-B14F-4D97-AF65-F5344CB8AC3E}">
        <p14:creationId xmlns:p14="http://schemas.microsoft.com/office/powerpoint/2010/main" val="2718968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260648"/>
            <a:ext cx="8229600" cy="6336704"/>
          </a:xfrm>
        </p:spPr>
        <p:txBody>
          <a:bodyPr/>
          <a:lstStyle/>
          <a:p>
            <a:r>
              <a:rPr lang="ru-RU" dirty="0">
                <a:solidFill>
                  <a:srgbClr val="575656"/>
                </a:solidFill>
                <a:latin typeface="opensansregular"/>
              </a:rPr>
              <a:t>Переменная работа рук в посадке ("Маятник»): руки двигаются параллельно лыжам, маятникообразно. Впереди кисти поднимаются до уровня плеча, проходят около колена и раскрываются сзади. Избегать вертикальных колебаний туловища</a:t>
            </a:r>
            <a:r>
              <a:rPr lang="ru-RU" dirty="0" smtClean="0">
                <a:solidFill>
                  <a:srgbClr val="575656"/>
                </a:solidFill>
                <a:latin typeface="opensansregular"/>
              </a:rPr>
              <a:t>.</a:t>
            </a:r>
          </a:p>
          <a:p>
            <a:r>
              <a:rPr lang="ru-RU" dirty="0">
                <a:solidFill>
                  <a:srgbClr val="575656"/>
                </a:solidFill>
                <a:latin typeface="opensansregular"/>
              </a:rPr>
              <a:t>Переменная работа руками, взявшись за концы палок вдвоём, стоя лицом или спиной друг к </a:t>
            </a:r>
            <a:r>
              <a:rPr lang="ru-RU" dirty="0" smtClean="0">
                <a:solidFill>
                  <a:srgbClr val="575656"/>
                </a:solidFill>
                <a:latin typeface="opensansregular"/>
              </a:rPr>
              <a:t>другу</a:t>
            </a:r>
            <a:r>
              <a:rPr lang="ru-RU" dirty="0"/>
              <a:t/>
            </a:r>
            <a:br>
              <a:rPr lang="ru-RU" dirty="0"/>
            </a:br>
            <a:endParaRPr lang="ru-RU" dirty="0" smtClean="0"/>
          </a:p>
          <a:p>
            <a:r>
              <a:rPr lang="ru-RU" dirty="0" smtClean="0">
                <a:solidFill>
                  <a:srgbClr val="575656"/>
                </a:solidFill>
                <a:latin typeface="opensansregular"/>
              </a:rPr>
              <a:t>Ходьба </a:t>
            </a:r>
            <a:r>
              <a:rPr lang="ru-RU" dirty="0">
                <a:solidFill>
                  <a:srgbClr val="575656"/>
                </a:solidFill>
                <a:latin typeface="opensansregular"/>
              </a:rPr>
              <a:t>ступающим шагом с продвижением вперед</a:t>
            </a:r>
            <a:r>
              <a:rPr lang="ru-RU" dirty="0" smtClean="0">
                <a:solidFill>
                  <a:srgbClr val="575656"/>
                </a:solidFill>
                <a:latin typeface="opensansregular"/>
              </a:rPr>
              <a:t>.</a:t>
            </a:r>
          </a:p>
          <a:p>
            <a:endParaRPr lang="ru-RU" dirty="0" smtClean="0">
              <a:solidFill>
                <a:srgbClr val="575656"/>
              </a:solidFill>
              <a:latin typeface="opensansregular"/>
            </a:endParaRPr>
          </a:p>
          <a:p>
            <a:r>
              <a:rPr lang="ru-RU" dirty="0" smtClean="0">
                <a:solidFill>
                  <a:srgbClr val="575656"/>
                </a:solidFill>
                <a:latin typeface="opensansregular"/>
              </a:rPr>
              <a:t> </a:t>
            </a:r>
            <a:r>
              <a:rPr lang="ru-RU" dirty="0">
                <a:solidFill>
                  <a:srgbClr val="575656"/>
                </a:solidFill>
                <a:latin typeface="opensansregular"/>
              </a:rPr>
              <a:t>Шаговая имитация переменного хода — ходьба широким шагом в положении посадки с размашистой работой руками на равнине и подъёме.</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644108695"/>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0"/>
            <a:ext cx="8229600" cy="5865515"/>
          </a:xfrm>
        </p:spPr>
        <p:txBody>
          <a:bodyPr/>
          <a:lstStyle/>
          <a:p>
            <a:r>
              <a:rPr lang="ru-RU" cap="all" dirty="0"/>
              <a:t>СТРЕЛЬБА ИЗ ПНЕВМАТИЧЕСКОЙ ВИНТОВКИ ИЗ ПОЛОЖЕНИЯ СИДЯ ИЛИ СТОЯ С ОПОРОЙ ЛОКТЕЙ О СТОЛ ИЛИ СТОЙКУ, ДИСТАНЦИЯ — 10 М (ОЧКИ)</a:t>
            </a:r>
          </a:p>
          <a:p>
            <a:r>
              <a:rPr lang="ru-RU" cap="all" dirty="0"/>
              <a:t>МАЛЬЧИКИ</a:t>
            </a:r>
          </a:p>
          <a:p>
            <a:r>
              <a:rPr lang="ru-RU" cap="all" dirty="0"/>
              <a:t>ЗОЛОТО — 25 ОЧКОВ</a:t>
            </a:r>
          </a:p>
          <a:p>
            <a:r>
              <a:rPr lang="ru-RU" cap="all" dirty="0"/>
              <a:t>СЕРЕБРО — 20 ОЧКОВ</a:t>
            </a:r>
          </a:p>
          <a:p>
            <a:r>
              <a:rPr lang="ru-RU" cap="all" dirty="0"/>
              <a:t>БРОНЗА — 15 ОЧКОВ</a:t>
            </a:r>
          </a:p>
          <a:p>
            <a:r>
              <a:rPr lang="ru-RU" cap="all" dirty="0"/>
              <a:t>ДЕВОЧКИ</a:t>
            </a:r>
          </a:p>
          <a:p>
            <a:r>
              <a:rPr lang="ru-RU" cap="all" dirty="0"/>
              <a:t>ЗОЛОТО — 25 ОЧКОВ</a:t>
            </a:r>
          </a:p>
          <a:p>
            <a:r>
              <a:rPr lang="ru-RU" cap="all" dirty="0"/>
              <a:t>СЕРЕБРО — 20 ОЧКОВ</a:t>
            </a:r>
          </a:p>
          <a:p>
            <a:r>
              <a:rPr lang="ru-RU" cap="all" dirty="0"/>
              <a:t>БРОНЗА — 15 ОЧКОВ</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673" y="1916832"/>
            <a:ext cx="5005605" cy="331621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574762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333374"/>
            <a:ext cx="8229600" cy="6335985"/>
          </a:xfrm>
        </p:spPr>
        <p:txBody>
          <a:bodyPr/>
          <a:lstStyle/>
          <a:p>
            <a:r>
              <a:rPr lang="ru-RU" cap="all" dirty="0"/>
              <a:t>СТРЕЛЬБА ИЗ ЭЛЕКТРОННОГО ОРУЖИЯ ИЗ ПОЛОЖЕНИЯ СИДЯ ИЛИ СТОЯ С ОПОРОЙ ЛОКТЕЙ О СТОЛ ИЛИ СТОЙКУ, ДИСТАНЦИЯ — 10 М (ОЧКИ)</a:t>
            </a:r>
          </a:p>
          <a:p>
            <a:r>
              <a:rPr lang="ru-RU" cap="all" dirty="0"/>
              <a:t>МАЛЬЧИКИ</a:t>
            </a:r>
          </a:p>
          <a:p>
            <a:r>
              <a:rPr lang="ru-RU" cap="all" dirty="0"/>
              <a:t>ЗОЛОТО — 30 ОЧКОВ</a:t>
            </a:r>
          </a:p>
          <a:p>
            <a:r>
              <a:rPr lang="ru-RU" cap="all" dirty="0"/>
              <a:t>СЕРЕБРО — 25 ОЧКОВ</a:t>
            </a:r>
          </a:p>
          <a:p>
            <a:r>
              <a:rPr lang="ru-RU" cap="all" dirty="0"/>
              <a:t>БРОНЗА — 18 ОЧКОВ</a:t>
            </a:r>
          </a:p>
          <a:p>
            <a:r>
              <a:rPr lang="ru-RU" cap="all" dirty="0"/>
              <a:t>ДЕВОЧКИ</a:t>
            </a:r>
          </a:p>
          <a:p>
            <a:r>
              <a:rPr lang="ru-RU" cap="all" dirty="0"/>
              <a:t>ЗОЛОТО — 30 ОЧКОВ</a:t>
            </a:r>
          </a:p>
          <a:p>
            <a:r>
              <a:rPr lang="ru-RU" cap="all" dirty="0"/>
              <a:t>СЕРЕБРО — 25 ОЧКОВ</a:t>
            </a:r>
          </a:p>
          <a:p>
            <a:r>
              <a:rPr lang="ru-RU" cap="all" dirty="0"/>
              <a:t>БРОНЗА — 18 ОЧКОВ</a:t>
            </a:r>
          </a:p>
          <a:p>
            <a:endParaRPr lang="ru-RU" dirty="0"/>
          </a:p>
        </p:txBody>
      </p:sp>
    </p:spTree>
    <p:extLst>
      <p:ext uri="{BB962C8B-B14F-4D97-AF65-F5344CB8AC3E}">
        <p14:creationId xmlns:p14="http://schemas.microsoft.com/office/powerpoint/2010/main" val="24414731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9356" y="188640"/>
            <a:ext cx="3383062" cy="2534350"/>
          </a:xfrm>
          <a:prstGeom prst="rect">
            <a:avLst/>
          </a:prstGeom>
        </p:spPr>
      </p:pic>
      <p:sp>
        <p:nvSpPr>
          <p:cNvPr id="3" name="Объект 2"/>
          <p:cNvSpPr>
            <a:spLocks noGrp="1"/>
          </p:cNvSpPr>
          <p:nvPr>
            <p:ph idx="1"/>
          </p:nvPr>
        </p:nvSpPr>
        <p:spPr>
          <a:xfrm>
            <a:off x="457200" y="260648"/>
            <a:ext cx="5987008" cy="6264696"/>
          </a:xfrm>
        </p:spPr>
        <p:txBody>
          <a:bodyPr>
            <a:normAutofit fontScale="92500"/>
          </a:bodyPr>
          <a:lstStyle/>
          <a:p>
            <a:r>
              <a:rPr lang="ru-RU" sz="1900" cap="all" dirty="0"/>
              <a:t>ТУРИСТСКИЙ ПОХОД С ПРОВЕРКОЙ ТУРИСТСКИХ НАВЫКОВ</a:t>
            </a:r>
          </a:p>
          <a:p>
            <a:r>
              <a:rPr lang="ru-RU" sz="1900" cap="all" dirty="0"/>
              <a:t>МАЛЬЧИКИ</a:t>
            </a:r>
          </a:p>
          <a:p>
            <a:r>
              <a:rPr lang="ru-RU" sz="1900" cap="all" dirty="0"/>
              <a:t>ЗОЛОТО — ТУРИСТСКИЙ ПОХОД С ПРОВЕРКОЙ ТУРИСТСКИХ НАВЫКОВ НА ДИСТАНЦИЮ 10 КМ</a:t>
            </a:r>
          </a:p>
          <a:p>
            <a:r>
              <a:rPr lang="ru-RU" sz="1900" cap="all" dirty="0"/>
              <a:t>СЕРЕБРО — ТУРИСТСКИЙ ПОХОД С ПРОВЕРКОЙ ТУРИСТСКИХ НАВЫКОВ НА ДИСТАНЦИЮ 10 КМ</a:t>
            </a:r>
          </a:p>
          <a:p>
            <a:r>
              <a:rPr lang="ru-RU" sz="1900" cap="all" dirty="0"/>
              <a:t>БРОНЗА — ТУРИСТСКИЙ ПОХОД С ПРОВЕРКОЙ ТУРИСТСКИХ НАВЫКОВ НА ДИСТАНЦИЮ 10 КМ</a:t>
            </a:r>
          </a:p>
          <a:p>
            <a:r>
              <a:rPr lang="ru-RU" sz="1900" cap="all" dirty="0"/>
              <a:t>ДЕВОЧКИ</a:t>
            </a:r>
          </a:p>
          <a:p>
            <a:r>
              <a:rPr lang="ru-RU" sz="1900" cap="all" dirty="0"/>
              <a:t>ЗОЛОТО — ТУРИСТСКИЙ ПОХОД С ПРОВЕРКОЙ ТУРИСТСКИХ НАВЫКОВ НА ДИСТАНЦИЮ 10 КМ</a:t>
            </a:r>
          </a:p>
          <a:p>
            <a:r>
              <a:rPr lang="ru-RU" sz="1900" cap="all" dirty="0"/>
              <a:t>СЕРЕБРО — ТУРИСТСКИЙ ПОХОД С ПРОВЕРКОЙ ТУРИСТСКИХ НАВЫКОВ НА ДИСТАНЦИЮ 10 КМ</a:t>
            </a:r>
          </a:p>
          <a:p>
            <a:r>
              <a:rPr lang="ru-RU" sz="1900" cap="all" dirty="0"/>
              <a:t>БРОНЗА — ТУРИСТСКИЙ ПОХОД С ПРОВЕРКОЙ ТУРИСТСКИХ НАВЫКОВ НА ДИСТАНЦИЮ 10 КМ</a:t>
            </a:r>
          </a:p>
          <a:p>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4077072"/>
            <a:ext cx="2598210" cy="2203282"/>
          </a:xfrm>
          <a:prstGeom prst="rect">
            <a:avLst/>
          </a:prstGeom>
        </p:spPr>
      </p:pic>
    </p:spTree>
    <p:extLst>
      <p:ext uri="{BB962C8B-B14F-4D97-AF65-F5344CB8AC3E}">
        <p14:creationId xmlns:p14="http://schemas.microsoft.com/office/powerpoint/2010/main" val="25258704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260350"/>
            <a:ext cx="8229600" cy="5865813"/>
          </a:xfrm>
        </p:spPr>
        <p:txBody>
          <a:bodyPr/>
          <a:lstStyle/>
          <a:p>
            <a:r>
              <a:rPr lang="ru-RU" cap="all" dirty="0"/>
              <a:t>САМОЗАЩИТА БЕЗ ОРУЖИЯ (ОЧКИ)</a:t>
            </a:r>
          </a:p>
          <a:p>
            <a:r>
              <a:rPr lang="ru-RU" cap="all" dirty="0"/>
              <a:t>МАЛЬЧИКИ</a:t>
            </a:r>
          </a:p>
          <a:p>
            <a:r>
              <a:rPr lang="ru-RU" cap="all" dirty="0"/>
              <a:t>ЗОЛОТО — 26-30</a:t>
            </a:r>
          </a:p>
          <a:p>
            <a:r>
              <a:rPr lang="ru-RU" cap="all" dirty="0"/>
              <a:t>СЕРЕБРО — 21-25</a:t>
            </a:r>
          </a:p>
          <a:p>
            <a:r>
              <a:rPr lang="ru-RU" cap="all" dirty="0"/>
              <a:t>БРОНЗА — 15-20</a:t>
            </a:r>
          </a:p>
          <a:p>
            <a:r>
              <a:rPr lang="ru-RU" cap="all" dirty="0"/>
              <a:t>ДЕВОЧКИ</a:t>
            </a:r>
          </a:p>
          <a:p>
            <a:r>
              <a:rPr lang="ru-RU" cap="all" dirty="0"/>
              <a:t>ЗОЛОТО — 26-30</a:t>
            </a:r>
          </a:p>
          <a:p>
            <a:r>
              <a:rPr lang="ru-RU" cap="all" dirty="0"/>
              <a:t>СЕРЕБРО — 21-25</a:t>
            </a:r>
          </a:p>
          <a:p>
            <a:r>
              <a:rPr lang="ru-RU" cap="all" dirty="0"/>
              <a:t>БРОНЗА — 15-20</a:t>
            </a:r>
          </a:p>
          <a:p>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5896" y="2636912"/>
            <a:ext cx="5292080" cy="3513127"/>
          </a:xfrm>
          <a:prstGeom prst="rect">
            <a:avLst/>
          </a:prstGeom>
          <a:ln>
            <a:noFill/>
          </a:ln>
          <a:effectLst>
            <a:softEdge rad="112500"/>
          </a:effectLst>
        </p:spPr>
      </p:pic>
    </p:spTree>
    <p:extLst>
      <p:ext uri="{BB962C8B-B14F-4D97-AF65-F5344CB8AC3E}">
        <p14:creationId xmlns:p14="http://schemas.microsoft.com/office/powerpoint/2010/main" val="42806052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188913"/>
            <a:ext cx="8229600" cy="5937250"/>
          </a:xfrm>
        </p:spPr>
        <p:txBody>
          <a:bodyPr>
            <a:normAutofit fontScale="77500" lnSpcReduction="20000"/>
          </a:bodyPr>
          <a:lstStyle/>
          <a:p>
            <a:r>
              <a:rPr lang="ru-RU" cap="all" dirty="0"/>
              <a:t>КОЛ-ВО ВИДОВ ИСПЫТАНИЙ ВИДОВ В ВОЗРАСТНОЙ ГРУППЕ</a:t>
            </a:r>
          </a:p>
          <a:p>
            <a:r>
              <a:rPr lang="ru-RU" cap="all" dirty="0"/>
              <a:t>МАЛЬЧИКИ</a:t>
            </a:r>
          </a:p>
          <a:p>
            <a:r>
              <a:rPr lang="ru-RU" cap="all" dirty="0"/>
              <a:t>ЗОЛОТО — 12 ВИДОВ ИСПЫТАНИЙ</a:t>
            </a:r>
          </a:p>
          <a:p>
            <a:r>
              <a:rPr lang="ru-RU" cap="all" dirty="0"/>
              <a:t>СЕРЕБРО — 12 ВИДОВ ИСПЫТАНИЙ</a:t>
            </a:r>
          </a:p>
          <a:p>
            <a:r>
              <a:rPr lang="ru-RU" cap="all" dirty="0"/>
              <a:t>БРОНЗА — 12 ВИДОВ ИСПЫТАНИЙ</a:t>
            </a:r>
          </a:p>
          <a:p>
            <a:r>
              <a:rPr lang="ru-RU" cap="all" dirty="0"/>
              <a:t>ДЕВОЧКИ</a:t>
            </a:r>
          </a:p>
          <a:p>
            <a:r>
              <a:rPr lang="ru-RU" cap="all" dirty="0"/>
              <a:t>ЗОЛОТО — 12 ВИДОВ ИСПЫТАНИЙ</a:t>
            </a:r>
          </a:p>
          <a:p>
            <a:r>
              <a:rPr lang="ru-RU" cap="all" dirty="0"/>
              <a:t>СЕРЕБРО — 12 ВИДОВ ИСПЫТАНИЙ</a:t>
            </a:r>
          </a:p>
          <a:p>
            <a:r>
              <a:rPr lang="ru-RU" cap="all" dirty="0"/>
              <a:t>БРОНЗА — 12 ВИДОВ ИСПЫТАНИЙ</a:t>
            </a:r>
          </a:p>
          <a:p>
            <a:pPr algn="r"/>
            <a:endParaRPr lang="ru-RU" cap="all" dirty="0" smtClean="0"/>
          </a:p>
          <a:p>
            <a:pPr algn="r"/>
            <a:r>
              <a:rPr lang="ru-RU" cap="all" dirty="0" smtClean="0"/>
              <a:t>КОЛ-ВО </a:t>
            </a:r>
            <a:r>
              <a:rPr lang="ru-RU" cap="all" dirty="0"/>
              <a:t>ИСПЫТАНИЙ, КОТОРЫЕ НЕОБХОДИМО ВЫПОЛНИТЬ ДЛЯ ПОЛУЧЕНИЯ ЗНАКА ОТЛИЧИЯ КОМПЛЕКСА</a:t>
            </a:r>
          </a:p>
          <a:p>
            <a:pPr algn="r"/>
            <a:r>
              <a:rPr lang="ru-RU" cap="all" dirty="0"/>
              <a:t>МАЛЬЧИКИ</a:t>
            </a:r>
          </a:p>
          <a:p>
            <a:pPr algn="r"/>
            <a:r>
              <a:rPr lang="ru-RU" cap="all" dirty="0"/>
              <a:t>ЗОЛОТО — 8 ИСПЫТАНИЙ</a:t>
            </a:r>
          </a:p>
          <a:p>
            <a:pPr algn="r"/>
            <a:r>
              <a:rPr lang="ru-RU" cap="all" dirty="0"/>
              <a:t>СЕРЕБРО — 7 ИСПЫТАНИЙ</a:t>
            </a:r>
          </a:p>
          <a:p>
            <a:pPr algn="r"/>
            <a:r>
              <a:rPr lang="ru-RU" cap="all" dirty="0"/>
              <a:t>БРОНЗА — 6 ИСПЫТАНИЙ</a:t>
            </a:r>
          </a:p>
          <a:p>
            <a:pPr algn="r"/>
            <a:r>
              <a:rPr lang="ru-RU" cap="all" dirty="0"/>
              <a:t>ДЕВОЧКИ</a:t>
            </a:r>
          </a:p>
          <a:p>
            <a:pPr algn="r"/>
            <a:r>
              <a:rPr lang="ru-RU" cap="all" dirty="0"/>
              <a:t>ЗОЛОТО — 8 ИСПЫТАНИЙ</a:t>
            </a:r>
          </a:p>
          <a:p>
            <a:pPr algn="r"/>
            <a:r>
              <a:rPr lang="ru-RU" cap="all" dirty="0"/>
              <a:t>СЕРЕБРО — 7 ИСПЫТАНИЙ</a:t>
            </a:r>
          </a:p>
          <a:p>
            <a:pPr algn="r"/>
            <a:r>
              <a:rPr lang="ru-RU" cap="all" dirty="0"/>
              <a:t>БРОНЗА — 6 ИСПЫТАНИЙ</a:t>
            </a:r>
          </a:p>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717032"/>
            <a:ext cx="4174579" cy="2971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793587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r>
              <a:rPr lang="ru-RU" dirty="0" smtClean="0"/>
              <a:t>Я хочу сдать комплекс по лёгкой атлетике. В него входят: бег, прыжки в длину с разбега, прыжки в длину с места. Чтобы подготовиться к сдаче ГТО по лёгкой атлетике, нужно развить такие полезные навыки как быстрота, выносливость , сила, гибкость и ловкость.</a:t>
            </a:r>
          </a:p>
          <a:p>
            <a:r>
              <a:rPr lang="ru-RU" dirty="0" smtClean="0"/>
              <a:t>Для развития этих качеств следует выполнять следующий комплекс упражнений:</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3501007"/>
            <a:ext cx="5601904" cy="31121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15689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Ловкость:</a:t>
            </a:r>
            <a:endParaRPr lang="ru-RU" dirty="0"/>
          </a:p>
        </p:txBody>
      </p:sp>
      <p:sp>
        <p:nvSpPr>
          <p:cNvPr id="3" name="Объект 2"/>
          <p:cNvSpPr>
            <a:spLocks noGrp="1"/>
          </p:cNvSpPr>
          <p:nvPr>
            <p:ph idx="1"/>
          </p:nvPr>
        </p:nvSpPr>
        <p:spPr/>
        <p:txBody>
          <a:bodyPr>
            <a:normAutofit fontScale="92500" lnSpcReduction="10000"/>
          </a:bodyPr>
          <a:lstStyle/>
          <a:p>
            <a:pPr fontAlgn="base"/>
            <a:r>
              <a:rPr lang="ru-RU" dirty="0"/>
              <a:t>Ловкость</a:t>
            </a:r>
          </a:p>
          <a:p>
            <a:pPr fontAlgn="base"/>
            <a:r>
              <a:rPr lang="ru-RU" dirty="0"/>
              <a:t>Ловкость - это способность человека решать двигательную задачу за короткий период обучения, а также перестраивать свои двигательные действия, в изменяющихся внешних условиях.</a:t>
            </a:r>
          </a:p>
          <a:p>
            <a:pPr fontAlgn="base"/>
            <a:r>
              <a:rPr lang="ru-RU" dirty="0"/>
              <a:t>делиться на две группы:</a:t>
            </a:r>
          </a:p>
          <a:p>
            <a:pPr fontAlgn="base"/>
            <a:r>
              <a:rPr lang="ru-RU" dirty="0"/>
              <a:t>a) статическое равновесие (без перемещения)</a:t>
            </a:r>
          </a:p>
          <a:p>
            <a:pPr fontAlgn="base"/>
            <a:r>
              <a:rPr lang="ru-RU" dirty="0"/>
              <a:t>b) динамическое равновесие (с перемещением)</a:t>
            </a:r>
          </a:p>
          <a:p>
            <a:pPr fontAlgn="base"/>
            <a:r>
              <a:rPr lang="ru-RU" b="1" dirty="0"/>
              <a:t>Ловкость развивается</a:t>
            </a:r>
            <a:r>
              <a:rPr lang="ru-RU" dirty="0"/>
              <a:t> в необычных положениях, которые выполняются при изменении внешних условий выполнения упражнения.</a:t>
            </a:r>
          </a:p>
          <a:p>
            <a:pPr fontAlgn="base"/>
            <a:r>
              <a:rPr lang="ru-RU" dirty="0"/>
              <a:t>Очень хорошо развивают ловкость подвижные и спортивные игры.</a:t>
            </a:r>
          </a:p>
          <a:p>
            <a:endParaRPr lang="ru-RU" dirty="0"/>
          </a:p>
        </p:txBody>
      </p:sp>
    </p:spTree>
    <p:extLst>
      <p:ext uri="{BB962C8B-B14F-4D97-AF65-F5344CB8AC3E}">
        <p14:creationId xmlns:p14="http://schemas.microsoft.com/office/powerpoint/2010/main" val="17061244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Быстрота:</a:t>
            </a:r>
            <a:endParaRPr lang="ru-RU" dirty="0"/>
          </a:p>
        </p:txBody>
      </p:sp>
      <p:sp>
        <p:nvSpPr>
          <p:cNvPr id="3" name="Объект 2"/>
          <p:cNvSpPr>
            <a:spLocks noGrp="1"/>
          </p:cNvSpPr>
          <p:nvPr>
            <p:ph idx="1"/>
          </p:nvPr>
        </p:nvSpPr>
        <p:spPr/>
        <p:txBody>
          <a:bodyPr>
            <a:normAutofit fontScale="92500"/>
          </a:bodyPr>
          <a:lstStyle/>
          <a:p>
            <a:pPr fontAlgn="base"/>
            <a:r>
              <a:rPr lang="ru-RU" dirty="0"/>
              <a:t>Быстрота</a:t>
            </a:r>
          </a:p>
          <a:p>
            <a:pPr fontAlgn="base"/>
            <a:r>
              <a:rPr lang="ru-RU" dirty="0"/>
              <a:t>Быстрота - это способность человека выполнять двигательные действия в минимальное для данных условий время, без снижения эффективности техники, выполняемого двигательного действия.</a:t>
            </a:r>
          </a:p>
          <a:p>
            <a:pPr fontAlgn="base"/>
            <a:r>
              <a:rPr lang="ru-RU" dirty="0"/>
              <a:t>делиться на 2 группы:</a:t>
            </a:r>
          </a:p>
          <a:p>
            <a:pPr fontAlgn="base"/>
            <a:r>
              <a:rPr lang="ru-RU" dirty="0"/>
              <a:t>a) быстрота одиночного движения (например бег)</a:t>
            </a:r>
          </a:p>
          <a:p>
            <a:pPr fontAlgn="base"/>
            <a:r>
              <a:rPr lang="ru-RU" dirty="0"/>
              <a:t>b) быстрота двигательных реакций - это процесс, который начинается с восприятия информации побуждающих действия и заканчивается с началом ответных реакций</a:t>
            </a:r>
            <a:r>
              <a:rPr lang="ru-RU" dirty="0" smtClean="0"/>
              <a:t>.</a:t>
            </a:r>
            <a:endParaRPr lang="ru-RU" dirty="0"/>
          </a:p>
        </p:txBody>
      </p:sp>
    </p:spTree>
    <p:extLst>
      <p:ext uri="{BB962C8B-B14F-4D97-AF65-F5344CB8AC3E}">
        <p14:creationId xmlns:p14="http://schemas.microsoft.com/office/powerpoint/2010/main" val="41786730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75456"/>
            <a:ext cx="8229600" cy="1600200"/>
          </a:xfrm>
        </p:spPr>
        <p:txBody>
          <a:bodyPr/>
          <a:lstStyle/>
          <a:p>
            <a:r>
              <a:rPr lang="ru-RU" dirty="0" smtClean="0"/>
              <a:t>Сила:</a:t>
            </a:r>
            <a:endParaRPr lang="ru-RU" dirty="0"/>
          </a:p>
        </p:txBody>
      </p:sp>
      <p:sp>
        <p:nvSpPr>
          <p:cNvPr id="3" name="Объект 2"/>
          <p:cNvSpPr>
            <a:spLocks noGrp="1"/>
          </p:cNvSpPr>
          <p:nvPr>
            <p:ph idx="1"/>
          </p:nvPr>
        </p:nvSpPr>
        <p:spPr>
          <a:xfrm>
            <a:off x="457200" y="980728"/>
            <a:ext cx="8229600" cy="5760640"/>
          </a:xfrm>
        </p:spPr>
        <p:txBody>
          <a:bodyPr>
            <a:normAutofit fontScale="92500" lnSpcReduction="20000"/>
          </a:bodyPr>
          <a:lstStyle/>
          <a:p>
            <a:pPr fontAlgn="base"/>
            <a:r>
              <a:rPr lang="ru-RU" dirty="0"/>
              <a:t>Сила - это способность человека преодолевать внешние и внутренние сопротивления, по средству мышечных напряжений.</a:t>
            </a:r>
          </a:p>
          <a:p>
            <a:pPr fontAlgn="base"/>
            <a:r>
              <a:rPr lang="ru-RU" dirty="0"/>
              <a:t>различают:</a:t>
            </a:r>
          </a:p>
          <a:p>
            <a:pPr fontAlgn="base"/>
            <a:r>
              <a:rPr lang="ru-RU" dirty="0"/>
              <a:t>a) абсолютная сила</a:t>
            </a:r>
            <a:r>
              <a:rPr lang="ru-RU" i="1" dirty="0"/>
              <a:t> </a:t>
            </a:r>
            <a:r>
              <a:rPr lang="ru-RU" dirty="0"/>
              <a:t>- это величина максимальных усилий</a:t>
            </a:r>
          </a:p>
          <a:p>
            <a:pPr fontAlgn="base"/>
            <a:r>
              <a:rPr lang="ru-RU" dirty="0"/>
              <a:t>b) относительная сила</a:t>
            </a:r>
            <a:r>
              <a:rPr lang="ru-RU" i="1" dirty="0"/>
              <a:t> </a:t>
            </a:r>
            <a:r>
              <a:rPr lang="ru-RU" dirty="0"/>
              <a:t>- это величина  абсолютной силы отнесенная на килограмм массы тела</a:t>
            </a:r>
          </a:p>
          <a:p>
            <a:pPr fontAlgn="base"/>
            <a:r>
              <a:rPr lang="ru-RU" b="1" dirty="0"/>
              <a:t>Градиент силы </a:t>
            </a:r>
            <a:r>
              <a:rPr lang="ru-RU" dirty="0"/>
              <a:t>- это способность человека приращивать усилия в единицу времени (например подтягивание на время)</a:t>
            </a:r>
          </a:p>
          <a:p>
            <a:pPr fontAlgn="base"/>
            <a:r>
              <a:rPr lang="ru-RU" b="1" dirty="0"/>
              <a:t>Средства развития силы</a:t>
            </a:r>
            <a:endParaRPr lang="ru-RU" dirty="0"/>
          </a:p>
          <a:p>
            <a:pPr fontAlgn="base"/>
            <a:r>
              <a:rPr lang="ru-RU" dirty="0"/>
              <a:t>упражнения с внешним отягощением (штанги, гири)</a:t>
            </a:r>
          </a:p>
          <a:p>
            <a:pPr fontAlgn="base"/>
            <a:r>
              <a:rPr lang="ru-RU" dirty="0"/>
              <a:t>упражнения отягощенные  весом собственного тела</a:t>
            </a:r>
          </a:p>
          <a:p>
            <a:pPr fontAlgn="base"/>
            <a:r>
              <a:rPr lang="ru-RU" dirty="0"/>
              <a:t>упражнения на тренажерах (механотерапия)</a:t>
            </a:r>
          </a:p>
          <a:p>
            <a:pPr fontAlgn="base"/>
            <a:r>
              <a:rPr lang="ru-RU" dirty="0"/>
              <a:t>статические упражнения в изометрическом режиме</a:t>
            </a:r>
          </a:p>
          <a:p>
            <a:pPr fontAlgn="base"/>
            <a:r>
              <a:rPr lang="ru-RU" dirty="0"/>
              <a:t>силовые упражнения в усложненных условиях (бег по рыхлому снегу)</a:t>
            </a:r>
          </a:p>
          <a:p>
            <a:endParaRPr lang="ru-RU" dirty="0"/>
          </a:p>
        </p:txBody>
      </p:sp>
    </p:spTree>
    <p:extLst>
      <p:ext uri="{BB962C8B-B14F-4D97-AF65-F5344CB8AC3E}">
        <p14:creationId xmlns:p14="http://schemas.microsoft.com/office/powerpoint/2010/main" val="18832141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531440"/>
            <a:ext cx="6851104" cy="1412776"/>
          </a:xfrm>
        </p:spPr>
        <p:txBody>
          <a:bodyPr/>
          <a:lstStyle/>
          <a:p>
            <a:r>
              <a:rPr lang="ru-RU" dirty="0" smtClean="0"/>
              <a:t>Гибкость:</a:t>
            </a:r>
            <a:endParaRPr lang="ru-RU" dirty="0"/>
          </a:p>
        </p:txBody>
      </p:sp>
      <p:sp>
        <p:nvSpPr>
          <p:cNvPr id="3" name="Объект 2"/>
          <p:cNvSpPr>
            <a:spLocks noGrp="1"/>
          </p:cNvSpPr>
          <p:nvPr>
            <p:ph idx="1"/>
          </p:nvPr>
        </p:nvSpPr>
        <p:spPr>
          <a:xfrm>
            <a:off x="457200" y="908720"/>
            <a:ext cx="8229600" cy="5688632"/>
          </a:xfrm>
        </p:spPr>
        <p:txBody>
          <a:bodyPr>
            <a:normAutofit fontScale="77500" lnSpcReduction="20000"/>
          </a:bodyPr>
          <a:lstStyle/>
          <a:p>
            <a:pPr fontAlgn="base"/>
            <a:r>
              <a:rPr lang="ru-RU" dirty="0"/>
              <a:t>Гибкость - это способность человека выполнять движения с максимальной амплитудой.</a:t>
            </a:r>
          </a:p>
          <a:p>
            <a:pPr fontAlgn="base"/>
            <a:r>
              <a:rPr lang="ru-RU" dirty="0"/>
              <a:t>зависит от:</a:t>
            </a:r>
          </a:p>
          <a:p>
            <a:pPr fontAlgn="base"/>
            <a:r>
              <a:rPr lang="ru-RU" dirty="0"/>
              <a:t>эластичности и податливости мышц связок</a:t>
            </a:r>
          </a:p>
          <a:p>
            <a:pPr fontAlgn="base"/>
            <a:r>
              <a:rPr lang="ru-RU" dirty="0"/>
              <a:t>от температуры внешней среды</a:t>
            </a:r>
          </a:p>
          <a:p>
            <a:pPr fontAlgn="base"/>
            <a:r>
              <a:rPr lang="ru-RU" dirty="0"/>
              <a:t>от суточной периодики (утром, вечером)</a:t>
            </a:r>
          </a:p>
          <a:p>
            <a:pPr fontAlgn="base"/>
            <a:r>
              <a:rPr lang="ru-RU" dirty="0"/>
              <a:t>от строения суставов</a:t>
            </a:r>
          </a:p>
          <a:p>
            <a:pPr fontAlgn="base"/>
            <a:r>
              <a:rPr lang="ru-RU" dirty="0"/>
              <a:t>от общего состояния организма</a:t>
            </a:r>
          </a:p>
          <a:p>
            <a:pPr fontAlgn="base"/>
            <a:r>
              <a:rPr lang="ru-RU" dirty="0"/>
              <a:t>различают:</a:t>
            </a:r>
          </a:p>
          <a:p>
            <a:pPr fontAlgn="base"/>
            <a:r>
              <a:rPr lang="ru-RU" dirty="0"/>
              <a:t>a) активная гибкость - увеличение амплитуды за счет напряжения мышц</a:t>
            </a:r>
          </a:p>
          <a:p>
            <a:pPr fontAlgn="base"/>
            <a:r>
              <a:rPr lang="ru-RU" dirty="0"/>
              <a:t>b) пассивная гибкость</a:t>
            </a:r>
            <a:r>
              <a:rPr lang="ru-RU" i="1" dirty="0"/>
              <a:t> </a:t>
            </a:r>
            <a:r>
              <a:rPr lang="ru-RU" dirty="0"/>
              <a:t>- амплитуда достигается  за счет внешних растягивающих сил</a:t>
            </a:r>
          </a:p>
          <a:p>
            <a:pPr fontAlgn="base"/>
            <a:r>
              <a:rPr lang="ru-RU" dirty="0"/>
              <a:t>разница между активной и пассивной гибкостью называется "запас гибкости"</a:t>
            </a:r>
          </a:p>
          <a:p>
            <a:pPr fontAlgn="base"/>
            <a:r>
              <a:rPr lang="ru-RU" b="1" dirty="0"/>
              <a:t>Средства развития гибкости</a:t>
            </a:r>
            <a:endParaRPr lang="ru-RU" dirty="0"/>
          </a:p>
          <a:p>
            <a:pPr fontAlgn="base"/>
            <a:r>
              <a:rPr lang="ru-RU" dirty="0"/>
              <a:t> упражнения на растягивания с постепенным увеличением амплитуды</a:t>
            </a:r>
          </a:p>
          <a:p>
            <a:pPr fontAlgn="base"/>
            <a:r>
              <a:rPr lang="ru-RU" dirty="0"/>
              <a:t>маховые упражнения в медленном темпе (не должно быть болевых ощущений)</a:t>
            </a:r>
          </a:p>
          <a:p>
            <a:endParaRPr lang="ru-RU" dirty="0"/>
          </a:p>
        </p:txBody>
      </p:sp>
    </p:spTree>
    <p:extLst>
      <p:ext uri="{BB962C8B-B14F-4D97-AF65-F5344CB8AC3E}">
        <p14:creationId xmlns:p14="http://schemas.microsoft.com/office/powerpoint/2010/main" val="33611928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normAutofit lnSpcReduction="10000"/>
          </a:bodyPr>
          <a:lstStyle/>
          <a:p>
            <a:r>
              <a:rPr lang="ru-RU" dirty="0">
                <a:solidFill>
                  <a:srgbClr val="575656"/>
                </a:solidFill>
                <a:latin typeface="opensansregular"/>
              </a:rPr>
              <a:t>Имитация </a:t>
            </a:r>
            <a:r>
              <a:rPr lang="ru-RU" dirty="0" err="1">
                <a:solidFill>
                  <a:srgbClr val="575656"/>
                </a:solidFill>
                <a:latin typeface="opensansregular"/>
              </a:rPr>
              <a:t>бесшажного</a:t>
            </a:r>
            <a:r>
              <a:rPr lang="ru-RU" dirty="0">
                <a:solidFill>
                  <a:srgbClr val="575656"/>
                </a:solidFill>
                <a:latin typeface="opensansregular"/>
              </a:rPr>
              <a:t> хода без палок и с палками («Поклон»): 1 — вынос рук, постановка палок, масса тела на передней части стоп; 2— навал; 3 — </a:t>
            </a:r>
            <a:r>
              <a:rPr lang="ru-RU" dirty="0" err="1">
                <a:solidFill>
                  <a:srgbClr val="575656"/>
                </a:solidFill>
                <a:latin typeface="opensansregular"/>
              </a:rPr>
              <a:t>доталкивание</a:t>
            </a:r>
            <a:r>
              <a:rPr lang="ru-RU" dirty="0">
                <a:solidFill>
                  <a:srgbClr val="575656"/>
                </a:solidFill>
                <a:latin typeface="opensansregular"/>
              </a:rPr>
              <a:t>. Позднее 2-й и 3-й счёты </a:t>
            </a:r>
            <a:r>
              <a:rPr lang="ru-RU" dirty="0" smtClean="0">
                <a:solidFill>
                  <a:srgbClr val="575656"/>
                </a:solidFill>
                <a:latin typeface="opensansregular"/>
              </a:rPr>
              <a:t>объединяются.</a:t>
            </a:r>
            <a:r>
              <a:rPr lang="ru-RU" dirty="0"/>
              <a:t/>
            </a:r>
            <a:br>
              <a:rPr lang="ru-RU" dirty="0"/>
            </a:br>
            <a:endParaRPr lang="ru-RU" dirty="0" smtClean="0"/>
          </a:p>
          <a:p>
            <a:r>
              <a:rPr lang="ru-RU" dirty="0" smtClean="0">
                <a:solidFill>
                  <a:srgbClr val="575656"/>
                </a:solidFill>
                <a:latin typeface="opensansregular"/>
              </a:rPr>
              <a:t>Одновременные </a:t>
            </a:r>
            <a:r>
              <a:rPr lang="ru-RU" dirty="0">
                <a:solidFill>
                  <a:srgbClr val="575656"/>
                </a:solidFill>
                <a:latin typeface="opensansregular"/>
              </a:rPr>
              <a:t>поочередные отталкивания палками в парах, стоя спиной друг к другу, держа палки за концы, с умеренным сопротивлением партнёра </a:t>
            </a:r>
            <a:r>
              <a:rPr lang="ru-RU" dirty="0" smtClean="0">
                <a:solidFill>
                  <a:srgbClr val="575656"/>
                </a:solidFill>
                <a:latin typeface="opensansregular"/>
              </a:rPr>
              <a:t>.</a:t>
            </a:r>
          </a:p>
          <a:p>
            <a:r>
              <a:rPr lang="ru-RU" dirty="0"/>
              <a:t/>
            </a:r>
            <a:br>
              <a:rPr lang="ru-RU" dirty="0"/>
            </a:br>
            <a:r>
              <a:rPr lang="ru-RU" dirty="0">
                <a:solidFill>
                  <a:srgbClr val="575656"/>
                </a:solidFill>
                <a:latin typeface="opensansregular"/>
              </a:rPr>
              <a:t>Имитация одно - и </a:t>
            </a:r>
            <a:r>
              <a:rPr lang="ru-RU" dirty="0" err="1">
                <a:solidFill>
                  <a:srgbClr val="575656"/>
                </a:solidFill>
                <a:latin typeface="opensansregular"/>
              </a:rPr>
              <a:t>двухшажного</a:t>
            </a:r>
            <a:r>
              <a:rPr lang="ru-RU" dirty="0">
                <a:solidFill>
                  <a:srgbClr val="575656"/>
                </a:solidFill>
                <a:latin typeface="opensansregular"/>
              </a:rPr>
              <a:t> одновременного хода без палок и с палками. Изучение выноса и постановки палок с продвижением вперед. Закреплять согласованность движений рук и ног во время шагов и отталкивания палками.</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1448940877"/>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800100"/>
            <a:ext cx="8229600" cy="1600200"/>
          </a:xfrm>
        </p:spPr>
        <p:txBody>
          <a:bodyPr/>
          <a:lstStyle/>
          <a:p>
            <a:r>
              <a:rPr lang="ru-RU" dirty="0" smtClean="0"/>
              <a:t>Выносливость:</a:t>
            </a:r>
            <a:endParaRPr lang="ru-RU" dirty="0"/>
          </a:p>
        </p:txBody>
      </p:sp>
      <p:sp>
        <p:nvSpPr>
          <p:cNvPr id="3" name="Объект 2"/>
          <p:cNvSpPr>
            <a:spLocks noGrp="1"/>
          </p:cNvSpPr>
          <p:nvPr>
            <p:ph idx="1"/>
          </p:nvPr>
        </p:nvSpPr>
        <p:spPr>
          <a:xfrm>
            <a:off x="457200" y="764704"/>
            <a:ext cx="8229600" cy="6552728"/>
          </a:xfrm>
        </p:spPr>
        <p:txBody>
          <a:bodyPr>
            <a:normAutofit fontScale="85000" lnSpcReduction="20000"/>
          </a:bodyPr>
          <a:lstStyle/>
          <a:p>
            <a:pPr fontAlgn="base"/>
            <a:r>
              <a:rPr lang="ru-RU" dirty="0" smtClean="0"/>
              <a:t>Выносливость </a:t>
            </a:r>
            <a:r>
              <a:rPr lang="ru-RU" dirty="0"/>
              <a:t>- это способность человека противостоять утомлению, выполнять работу без ее эффективности.</a:t>
            </a:r>
          </a:p>
          <a:p>
            <a:pPr fontAlgn="base"/>
            <a:r>
              <a:rPr lang="ru-RU" b="1" dirty="0"/>
              <a:t>Утомление</a:t>
            </a:r>
            <a:r>
              <a:rPr lang="ru-RU" dirty="0"/>
              <a:t> - это временное снижение работоспособности, вызванное умственной или физической нагрузкой.</a:t>
            </a:r>
          </a:p>
          <a:p>
            <a:pPr fontAlgn="base"/>
            <a:r>
              <a:rPr lang="ru-RU" b="1" dirty="0"/>
              <a:t>Фазы утомления</a:t>
            </a:r>
            <a:endParaRPr lang="ru-RU" dirty="0"/>
          </a:p>
          <a:p>
            <a:pPr fontAlgn="base"/>
            <a:r>
              <a:rPr lang="ru-RU" dirty="0"/>
              <a:t>a) </a:t>
            </a:r>
            <a:r>
              <a:rPr lang="ru-RU" i="1" dirty="0"/>
              <a:t>усталость</a:t>
            </a:r>
            <a:r>
              <a:rPr lang="ru-RU" dirty="0"/>
              <a:t>: это субъективное ощущение утомления.</a:t>
            </a:r>
          </a:p>
          <a:p>
            <a:pPr fontAlgn="base"/>
            <a:r>
              <a:rPr lang="ru-RU" dirty="0"/>
              <a:t>Эта фаза защищает организм от утомления.</a:t>
            </a:r>
          </a:p>
          <a:p>
            <a:pPr fontAlgn="base"/>
            <a:r>
              <a:rPr lang="ru-RU" dirty="0"/>
              <a:t>b) </a:t>
            </a:r>
            <a:r>
              <a:rPr lang="ru-RU" i="1" dirty="0"/>
              <a:t>компенсированное утомление</a:t>
            </a:r>
            <a:r>
              <a:rPr lang="ru-RU" dirty="0"/>
              <a:t>: при этой фазе возможно поддержание мощности работы за счет дополнительных волевых усилий.</a:t>
            </a:r>
          </a:p>
          <a:p>
            <a:pPr fontAlgn="base"/>
            <a:r>
              <a:rPr lang="ru-RU" dirty="0"/>
              <a:t>Но при этом наблюдаются некоторые изменения в биохимической структуре движения.</a:t>
            </a:r>
          </a:p>
          <a:p>
            <a:pPr fontAlgn="base"/>
            <a:r>
              <a:rPr lang="ru-RU" dirty="0"/>
              <a:t>c) </a:t>
            </a:r>
            <a:r>
              <a:rPr lang="ru-RU" i="1" dirty="0"/>
              <a:t>некомпенсированное утомление</a:t>
            </a:r>
            <a:r>
              <a:rPr lang="ru-RU" dirty="0"/>
              <a:t>: это снижение общей мощности  работы, вплоть до ее прекращения.</a:t>
            </a:r>
          </a:p>
          <a:p>
            <a:pPr fontAlgn="base"/>
            <a:r>
              <a:rPr lang="ru-RU" dirty="0"/>
              <a:t>Основным </a:t>
            </a:r>
            <a:r>
              <a:rPr lang="ru-RU" b="1" dirty="0"/>
              <a:t>средством развития выносливости </a:t>
            </a:r>
            <a:r>
              <a:rPr lang="ru-RU" dirty="0"/>
              <a:t>является упражнения, достаточно длительной нагрузки.</a:t>
            </a:r>
          </a:p>
          <a:p>
            <a:pPr fontAlgn="base"/>
            <a:r>
              <a:rPr lang="ru-RU" b="1" dirty="0"/>
              <a:t>Методы развития выносливости</a:t>
            </a:r>
            <a:endParaRPr lang="ru-RU" dirty="0"/>
          </a:p>
          <a:p>
            <a:pPr fontAlgn="base"/>
            <a:r>
              <a:rPr lang="ru-RU" dirty="0"/>
              <a:t>метод круговой тренировки</a:t>
            </a:r>
          </a:p>
          <a:p>
            <a:pPr fontAlgn="base"/>
            <a:r>
              <a:rPr lang="ru-RU" dirty="0"/>
              <a:t>повторно-интервальный</a:t>
            </a:r>
          </a:p>
          <a:p>
            <a:pPr fontAlgn="base"/>
            <a:r>
              <a:rPr lang="ru-RU" dirty="0" smtClean="0"/>
              <a:t>игровой</a:t>
            </a:r>
            <a:r>
              <a:rPr lang="ru-RU" dirty="0"/>
              <a:t/>
            </a:r>
            <a:br>
              <a:rPr lang="ru-RU" dirty="0"/>
            </a:br>
            <a:endParaRPr lang="ru-RU" dirty="0"/>
          </a:p>
        </p:txBody>
      </p:sp>
    </p:spTree>
    <p:extLst>
      <p:ext uri="{BB962C8B-B14F-4D97-AF65-F5344CB8AC3E}">
        <p14:creationId xmlns:p14="http://schemas.microsoft.com/office/powerpoint/2010/main" val="837273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490"/>
            <a:ext cx="7643192" cy="907504"/>
          </a:xfrm>
        </p:spPr>
        <p:txBody>
          <a:bodyPr/>
          <a:lstStyle/>
          <a:p>
            <a:r>
              <a:rPr lang="ru-RU" sz="4400" dirty="0" smtClean="0"/>
              <a:t>Виды лыжных ходов.</a:t>
            </a:r>
            <a:endParaRPr lang="ru-RU" sz="4400" dirty="0"/>
          </a:p>
        </p:txBody>
      </p:sp>
      <p:sp>
        <p:nvSpPr>
          <p:cNvPr id="3" name="Объект 2"/>
          <p:cNvSpPr>
            <a:spLocks noGrp="1"/>
          </p:cNvSpPr>
          <p:nvPr>
            <p:ph idx="1"/>
          </p:nvPr>
        </p:nvSpPr>
        <p:spPr>
          <a:xfrm>
            <a:off x="550850" y="836712"/>
            <a:ext cx="8229600" cy="5544616"/>
          </a:xfrm>
        </p:spPr>
        <p:txBody>
          <a:bodyPr/>
          <a:lstStyle/>
          <a:p>
            <a:r>
              <a:rPr lang="ru-RU" sz="1600" b="1" dirty="0">
                <a:solidFill>
                  <a:srgbClr val="000000"/>
                </a:solidFill>
                <a:latin typeface="Open Sans"/>
              </a:rPr>
              <a:t>Попеременный </a:t>
            </a:r>
            <a:r>
              <a:rPr lang="ru-RU" sz="1600" b="1" dirty="0" err="1">
                <a:solidFill>
                  <a:srgbClr val="000000"/>
                </a:solidFill>
                <a:latin typeface="Open Sans"/>
              </a:rPr>
              <a:t>двухшажный</a:t>
            </a:r>
            <a:r>
              <a:rPr lang="ru-RU" sz="1600" b="1" dirty="0">
                <a:solidFill>
                  <a:srgbClr val="000000"/>
                </a:solidFill>
                <a:latin typeface="Open Sans"/>
              </a:rPr>
              <a:t> ход</a:t>
            </a:r>
          </a:p>
          <a:p>
            <a:pPr algn="just"/>
            <a:r>
              <a:rPr lang="ru-RU" sz="1600" dirty="0">
                <a:solidFill>
                  <a:srgbClr val="000000"/>
                </a:solidFill>
                <a:latin typeface="Open Sans"/>
              </a:rPr>
              <a:t>Попеременный </a:t>
            </a:r>
            <a:r>
              <a:rPr lang="ru-RU" sz="1600" dirty="0" err="1">
                <a:solidFill>
                  <a:srgbClr val="000000"/>
                </a:solidFill>
                <a:latin typeface="Open Sans"/>
              </a:rPr>
              <a:t>двухшажный</a:t>
            </a:r>
            <a:r>
              <a:rPr lang="ru-RU" sz="1600" dirty="0">
                <a:solidFill>
                  <a:srgbClr val="000000"/>
                </a:solidFill>
                <a:latin typeface="Open Sans"/>
              </a:rPr>
              <a:t> ход наиболее приближен к движениям человека и напоминает ходьбу широким шагом.</a:t>
            </a:r>
          </a:p>
          <a:p>
            <a:pPr algn="just"/>
            <a:r>
              <a:rPr lang="ru-RU" sz="1600" dirty="0">
                <a:solidFill>
                  <a:srgbClr val="000000"/>
                </a:solidFill>
                <a:latin typeface="Open Sans"/>
              </a:rPr>
              <a:t>Попеременный этот ход называется потому, что руки выносятся и отталкиваются поочередно; </a:t>
            </a:r>
            <a:r>
              <a:rPr lang="ru-RU" sz="1600" dirty="0" err="1">
                <a:solidFill>
                  <a:srgbClr val="000000"/>
                </a:solidFill>
                <a:latin typeface="Open Sans"/>
              </a:rPr>
              <a:t>двухшажный</a:t>
            </a:r>
            <a:r>
              <a:rPr lang="ru-RU" sz="1600" dirty="0">
                <a:solidFill>
                  <a:srgbClr val="000000"/>
                </a:solidFill>
                <a:latin typeface="Open Sans"/>
              </a:rPr>
              <a:t> - так как лыжник делает два</a:t>
            </a:r>
          </a:p>
          <a:p>
            <a:pPr algn="just"/>
            <a:r>
              <a:rPr lang="ru-RU" sz="1600" dirty="0">
                <a:solidFill>
                  <a:srgbClr val="000000"/>
                </a:solidFill>
                <a:latin typeface="Open Sans"/>
              </a:rPr>
              <a:t>скользящих шага (один левой, другой правой ногой), составляющих цикл хода. Основной элемент данного хода - скольжение на одной ноге, после толчка другой, т. е. одноопорное скольжение. Чтобы хорошо научиться этому ходу, надо представить его. </a:t>
            </a:r>
            <a:r>
              <a:rPr lang="ru-RU" sz="1600" dirty="0" err="1">
                <a:solidFill>
                  <a:srgbClr val="000000"/>
                </a:solidFill>
                <a:latin typeface="Open Sans"/>
              </a:rPr>
              <a:t>Двухшажный</a:t>
            </a:r>
            <a:r>
              <a:rPr lang="ru-RU" sz="1600" dirty="0">
                <a:solidFill>
                  <a:srgbClr val="000000"/>
                </a:solidFill>
                <a:latin typeface="Open Sans"/>
              </a:rPr>
              <a:t> ход применяется на равнине, на пологом подъеме</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3284984"/>
            <a:ext cx="5659909" cy="3500325"/>
          </a:xfrm>
          <a:prstGeom prst="rect">
            <a:avLst/>
          </a:prstGeom>
        </p:spPr>
      </p:pic>
    </p:spTree>
    <p:extLst>
      <p:ext uri="{BB962C8B-B14F-4D97-AF65-F5344CB8AC3E}">
        <p14:creationId xmlns:p14="http://schemas.microsoft.com/office/powerpoint/2010/main" val="100385101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a:bodyPr>
          <a:lstStyle/>
          <a:p>
            <a:r>
              <a:rPr lang="ru-RU" sz="1600" b="1" dirty="0">
                <a:solidFill>
                  <a:srgbClr val="000000"/>
                </a:solidFill>
                <a:latin typeface="Open Sans"/>
              </a:rPr>
              <a:t>Одновременные ходы</a:t>
            </a:r>
          </a:p>
          <a:p>
            <a:pPr algn="just"/>
            <a:r>
              <a:rPr lang="ru-RU" sz="1600" dirty="0">
                <a:solidFill>
                  <a:srgbClr val="000000"/>
                </a:solidFill>
                <a:latin typeface="Open Sans"/>
              </a:rPr>
              <a:t>Основным элементом одновременных ходов является одновременный толчок руками. Это наиболее эффективные, быстрые ходы, требующие для своего выполнения хорошей физической подготовки. Их три: </a:t>
            </a:r>
            <a:r>
              <a:rPr lang="ru-RU" sz="1600" dirty="0" err="1">
                <a:solidFill>
                  <a:srgbClr val="000000"/>
                </a:solidFill>
                <a:latin typeface="Open Sans"/>
              </a:rPr>
              <a:t>бесшажный</a:t>
            </a:r>
            <a:r>
              <a:rPr lang="ru-RU" sz="1600" dirty="0">
                <a:solidFill>
                  <a:srgbClr val="000000"/>
                </a:solidFill>
                <a:latin typeface="Open Sans"/>
              </a:rPr>
              <a:t>, одношажный, </a:t>
            </a:r>
            <a:r>
              <a:rPr lang="ru-RU" sz="1600" dirty="0" err="1">
                <a:solidFill>
                  <a:srgbClr val="000000"/>
                </a:solidFill>
                <a:latin typeface="Open Sans"/>
              </a:rPr>
              <a:t>двухшажный</a:t>
            </a:r>
            <a:r>
              <a:rPr lang="ru-RU" sz="1600" dirty="0">
                <a:solidFill>
                  <a:srgbClr val="000000"/>
                </a:solidFill>
                <a:latin typeface="Open Sans"/>
              </a:rPr>
              <a:t>. Самый простой </a:t>
            </a:r>
            <a:r>
              <a:rPr lang="ru-RU" sz="1600" dirty="0" err="1">
                <a:solidFill>
                  <a:srgbClr val="000000"/>
                </a:solidFill>
                <a:latin typeface="Open Sans"/>
              </a:rPr>
              <a:t>бесшажный</a:t>
            </a:r>
            <a:r>
              <a:rPr lang="ru-RU" sz="1600" dirty="0">
                <a:solidFill>
                  <a:srgbClr val="000000"/>
                </a:solidFill>
                <a:latin typeface="Open Sans"/>
              </a:rPr>
              <a:t>: лыжник отталкивается только руками, ноги в отталкивании не </a:t>
            </a:r>
            <a:r>
              <a:rPr lang="ru-RU" sz="1600" dirty="0" smtClean="0">
                <a:solidFill>
                  <a:srgbClr val="000000"/>
                </a:solidFill>
                <a:latin typeface="Open Sans"/>
              </a:rPr>
              <a:t>участвуют.</a:t>
            </a:r>
            <a:endParaRPr lang="ru-RU" sz="1600" dirty="0">
              <a:solidFill>
                <a:srgbClr val="000000"/>
              </a:solidFill>
              <a:latin typeface="Open Sans"/>
            </a:endParaRPr>
          </a:p>
          <a:p>
            <a:endParaRPr lang="ru-RU" sz="16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3140968"/>
            <a:ext cx="6541501" cy="2142728"/>
          </a:xfrm>
          <a:prstGeom prst="rect">
            <a:avLst/>
          </a:prstGeom>
        </p:spPr>
      </p:pic>
    </p:spTree>
    <p:extLst>
      <p:ext uri="{BB962C8B-B14F-4D97-AF65-F5344CB8AC3E}">
        <p14:creationId xmlns:p14="http://schemas.microsoft.com/office/powerpoint/2010/main" val="108639663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85000" lnSpcReduction="10000"/>
          </a:bodyPr>
          <a:lstStyle/>
          <a:p>
            <a:pPr algn="just"/>
            <a:r>
              <a:rPr lang="ru-RU" b="1" dirty="0">
                <a:solidFill>
                  <a:srgbClr val="000000"/>
                </a:solidFill>
                <a:latin typeface="Arial"/>
              </a:rPr>
              <a:t>Попеременный </a:t>
            </a:r>
            <a:r>
              <a:rPr lang="ru-RU" b="1" dirty="0" err="1">
                <a:solidFill>
                  <a:srgbClr val="000000"/>
                </a:solidFill>
                <a:latin typeface="Arial"/>
              </a:rPr>
              <a:t>четырехшажный</a:t>
            </a:r>
            <a:r>
              <a:rPr lang="ru-RU" b="1" dirty="0">
                <a:solidFill>
                  <a:srgbClr val="000000"/>
                </a:solidFill>
                <a:latin typeface="Arial"/>
              </a:rPr>
              <a:t> ход.</a:t>
            </a:r>
            <a:r>
              <a:rPr lang="ru-RU" dirty="0">
                <a:solidFill>
                  <a:srgbClr val="000000"/>
                </a:solidFill>
                <a:latin typeface="Arial"/>
              </a:rPr>
              <a:t> Этот способ передвижения требует четкой согласованности в </a:t>
            </a:r>
            <a:r>
              <a:rPr lang="ru-RU" dirty="0" smtClean="0">
                <a:solidFill>
                  <a:srgbClr val="000000"/>
                </a:solidFill>
                <a:latin typeface="Arial"/>
              </a:rPr>
              <a:t>действиях руками </a:t>
            </a:r>
            <a:r>
              <a:rPr lang="ru-RU" dirty="0">
                <a:solidFill>
                  <a:srgbClr val="000000"/>
                </a:solidFill>
                <a:latin typeface="Arial"/>
              </a:rPr>
              <a:t>и ногами. Элементами техники хода являются скольжение, отталкивание палками и </a:t>
            </a:r>
            <a:r>
              <a:rPr lang="ru-RU" dirty="0" smtClean="0">
                <a:solidFill>
                  <a:srgbClr val="000000"/>
                </a:solidFill>
                <a:latin typeface="Arial"/>
              </a:rPr>
              <a:t>лыжами.</a:t>
            </a:r>
          </a:p>
          <a:p>
            <a:pPr algn="just"/>
            <a:endParaRPr lang="ru-RU" dirty="0">
              <a:solidFill>
                <a:srgbClr val="000000"/>
              </a:solidFill>
              <a:latin typeface="Arial"/>
            </a:endParaRPr>
          </a:p>
          <a:p>
            <a:r>
              <a:rPr lang="ru-RU" dirty="0">
                <a:solidFill>
                  <a:srgbClr val="000000"/>
                </a:solidFill>
                <a:latin typeface="Arial"/>
              </a:rPr>
              <a:t>Однако толчки ногами и руками по времени не совпадают, что создает определенную трудность в пони­мании структуры движений. С первым шагом левой ногой выносят вперед правую руку, но не ставят палку на </a:t>
            </a:r>
            <a:r>
              <a:rPr lang="ru-RU" dirty="0" smtClean="0">
                <a:solidFill>
                  <a:srgbClr val="000000"/>
                </a:solidFill>
                <a:latin typeface="Arial"/>
              </a:rPr>
              <a:t>снег. </a:t>
            </a:r>
            <a:r>
              <a:rPr lang="ru-RU" dirty="0">
                <a:solidFill>
                  <a:srgbClr val="000000"/>
                </a:solidFill>
                <a:latin typeface="Arial"/>
              </a:rPr>
              <a:t>Палку удерживают так, чтобы кольцо осталось позади. Со вторым шагом — правой ногой — выносят вперед левую руку, удерживая палку пальцами против движения кольцом вперед, и одновременно продолжают вынос и опускание на снег правой </a:t>
            </a:r>
            <a:r>
              <a:rPr lang="ru-RU" dirty="0" smtClean="0">
                <a:solidFill>
                  <a:srgbClr val="000000"/>
                </a:solidFill>
                <a:latin typeface="Arial"/>
              </a:rPr>
              <a:t>палки</a:t>
            </a:r>
            <a:r>
              <a:rPr lang="ru-RU" i="1" dirty="0" smtClean="0">
                <a:solidFill>
                  <a:srgbClr val="000000"/>
                </a:solidFill>
                <a:latin typeface="Arial"/>
              </a:rPr>
              <a:t>.</a:t>
            </a:r>
            <a:r>
              <a:rPr lang="ru-RU" dirty="0">
                <a:solidFill>
                  <a:srgbClr val="000000"/>
                </a:solidFill>
                <a:latin typeface="Arial"/>
              </a:rPr>
              <a:t> Па третий шаг с левой ноги правую палку окончательно опускают на снег и при этом продолжают вынос левой </a:t>
            </a:r>
            <a:r>
              <a:rPr lang="ru-RU" dirty="0" smtClean="0">
                <a:solidFill>
                  <a:srgbClr val="000000"/>
                </a:solidFill>
                <a:latin typeface="Arial"/>
              </a:rPr>
              <a:t>палки</a:t>
            </a:r>
            <a:r>
              <a:rPr lang="ru-RU" i="1" dirty="0" smtClean="0">
                <a:solidFill>
                  <a:srgbClr val="000000"/>
                </a:solidFill>
                <a:latin typeface="Arial"/>
              </a:rPr>
              <a:t>.</a:t>
            </a:r>
            <a:r>
              <a:rPr lang="ru-RU" dirty="0">
                <a:solidFill>
                  <a:srgbClr val="000000"/>
                </a:solidFill>
                <a:latin typeface="Arial"/>
              </a:rPr>
              <a:t> С четвертым шагом (правая нога) лыжник заканчивает толчок правой рукой, отталкивается левой ногой и ставит на снег левую </a:t>
            </a:r>
            <a:r>
              <a:rPr lang="ru-RU" dirty="0" smtClean="0">
                <a:solidFill>
                  <a:srgbClr val="000000"/>
                </a:solidFill>
                <a:latin typeface="Arial"/>
              </a:rPr>
              <a:t>пал­ку. </a:t>
            </a:r>
            <a:r>
              <a:rPr lang="ru-RU" dirty="0">
                <a:solidFill>
                  <a:srgbClr val="000000"/>
                </a:solidFill>
                <a:latin typeface="Arial"/>
              </a:rPr>
              <a:t>И уже перед первым шагом следующего цикла хода, тоже опережая толчок ногой, лыжник заканчивает толчок правой рукой и начинает вынос левой </a:t>
            </a:r>
            <a:r>
              <a:rPr lang="ru-RU" dirty="0" smtClean="0">
                <a:solidFill>
                  <a:srgbClr val="000000"/>
                </a:solidFill>
                <a:latin typeface="Arial"/>
              </a:rPr>
              <a:t>палки.</a:t>
            </a:r>
            <a:endParaRPr lang="ru-RU" dirty="0"/>
          </a:p>
        </p:txBody>
      </p:sp>
    </p:spTree>
    <p:extLst>
      <p:ext uri="{BB962C8B-B14F-4D97-AF65-F5344CB8AC3E}">
        <p14:creationId xmlns:p14="http://schemas.microsoft.com/office/powerpoint/2010/main" val="216115984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7944" y="476672"/>
            <a:ext cx="4804691" cy="6109599"/>
          </a:xfrm>
        </p:spPr>
      </p:pic>
      <p:sp>
        <p:nvSpPr>
          <p:cNvPr id="2" name="Заголовок 1"/>
          <p:cNvSpPr>
            <a:spLocks noGrp="1"/>
          </p:cNvSpPr>
          <p:nvPr>
            <p:ph type="title"/>
          </p:nvPr>
        </p:nvSpPr>
        <p:spPr>
          <a:xfrm>
            <a:off x="-468560" y="116632"/>
            <a:ext cx="5842992" cy="1600200"/>
          </a:xfrm>
        </p:spPr>
        <p:txBody>
          <a:bodyPr/>
          <a:lstStyle/>
          <a:p>
            <a:r>
              <a:rPr lang="ru-RU" sz="2800" dirty="0" smtClean="0"/>
              <a:t>Попеременный </a:t>
            </a:r>
            <a:br>
              <a:rPr lang="ru-RU" sz="2800" dirty="0" smtClean="0"/>
            </a:br>
            <a:r>
              <a:rPr lang="ru-RU" sz="2800" dirty="0" err="1" smtClean="0"/>
              <a:t>четырёхшажный</a:t>
            </a:r>
            <a:r>
              <a:rPr lang="ru-RU" sz="2800" dirty="0" smtClean="0"/>
              <a:t> ход</a:t>
            </a:r>
            <a:endParaRPr lang="ru-RU" sz="2800" dirty="0"/>
          </a:p>
        </p:txBody>
      </p:sp>
    </p:spTree>
    <p:extLst>
      <p:ext uri="{BB962C8B-B14F-4D97-AF65-F5344CB8AC3E}">
        <p14:creationId xmlns:p14="http://schemas.microsoft.com/office/powerpoint/2010/main" val="6113631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a:bodyPr>
          <a:lstStyle/>
          <a:p>
            <a:pPr algn="just"/>
            <a:r>
              <a:rPr lang="ru-RU" sz="1600" b="1" dirty="0">
                <a:solidFill>
                  <a:srgbClr val="000000"/>
                </a:solidFill>
                <a:latin typeface="Arial"/>
              </a:rPr>
              <a:t>Одновременный одношажный ход</a:t>
            </a:r>
            <a:r>
              <a:rPr lang="ru-RU" sz="1600" dirty="0">
                <a:solidFill>
                  <a:srgbClr val="000000"/>
                </a:solidFill>
                <a:latin typeface="Arial"/>
              </a:rPr>
              <a:t> отрабатывается во время занятий на хорошо выровненном снегу. Скольжение на одной лыже при </a:t>
            </a:r>
            <a:r>
              <a:rPr lang="ru-RU" sz="1600" dirty="0" smtClean="0">
                <a:solidFill>
                  <a:srgbClr val="000000"/>
                </a:solidFill>
                <a:latin typeface="Arial"/>
              </a:rPr>
              <a:t>одновременном отталкивании </a:t>
            </a:r>
            <a:r>
              <a:rPr lang="ru-RU" sz="1600" dirty="0">
                <a:solidFill>
                  <a:srgbClr val="000000"/>
                </a:solidFill>
                <a:latin typeface="Arial"/>
              </a:rPr>
              <a:t>двумя палками и является основой техники одновременного одношажного хода.</a:t>
            </a:r>
          </a:p>
          <a:p>
            <a:pPr algn="just"/>
            <a:r>
              <a:rPr lang="ru-RU" sz="1600" dirty="0">
                <a:solidFill>
                  <a:srgbClr val="000000"/>
                </a:solidFill>
                <a:latin typeface="Arial"/>
              </a:rPr>
              <a:t>Скользя на двух лыжах, спортсмен равномерным движением обеих палок выносит лыжи вперед, одновременно тяжесть тела переносит на носки. Из этого положения, </a:t>
            </a:r>
            <a:r>
              <a:rPr lang="ru-RU" sz="1600" dirty="0" err="1">
                <a:solidFill>
                  <a:srgbClr val="000000"/>
                </a:solidFill>
                <a:latin typeface="Arial"/>
              </a:rPr>
              <a:t>подседая</a:t>
            </a:r>
            <a:r>
              <a:rPr lang="ru-RU" sz="1600" dirty="0">
                <a:solidFill>
                  <a:srgbClr val="000000"/>
                </a:solidFill>
                <a:latin typeface="Arial"/>
              </a:rPr>
              <a:t>, отталкивается одной ногой, делая выпад вперед другой, перенося на нее тяжесть тела, упираясь палками в снег. К окончанию толчка ногой палки ставятся спереди с наклоном туловища вперед. Затем лыжник, отталкиваясь двумя палками, маховую ногу подтягивает к </a:t>
            </a:r>
            <a:r>
              <a:rPr lang="ru-RU" sz="1600" dirty="0" smtClean="0">
                <a:solidFill>
                  <a:srgbClr val="000000"/>
                </a:solidFill>
                <a:latin typeface="Arial"/>
              </a:rPr>
              <a:t>опорной.</a:t>
            </a:r>
            <a:endParaRPr lang="ru-RU" sz="1600" dirty="0">
              <a:solidFill>
                <a:srgbClr val="000000"/>
              </a:solidFill>
              <a:latin typeface="Arial"/>
            </a:endParaRPr>
          </a:p>
          <a:p>
            <a:pPr algn="just"/>
            <a:r>
              <a:rPr lang="ru-RU" sz="1600" dirty="0">
                <a:solidFill>
                  <a:srgbClr val="000000"/>
                </a:solidFill>
                <a:latin typeface="Arial"/>
              </a:rPr>
              <a:t>Отталкиваться надо поочередно то левой, то правой ногой.</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3717032"/>
            <a:ext cx="5115300" cy="2969504"/>
          </a:xfrm>
          <a:prstGeom prst="rect">
            <a:avLst/>
          </a:prstGeom>
        </p:spPr>
      </p:pic>
    </p:spTree>
    <p:extLst>
      <p:ext uri="{BB962C8B-B14F-4D97-AF65-F5344CB8AC3E}">
        <p14:creationId xmlns:p14="http://schemas.microsoft.com/office/powerpoint/2010/main" val="124111537"/>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128</TotalTime>
  <Words>1227</Words>
  <Application>Microsoft Office PowerPoint</Application>
  <PresentationFormat>Экран (4:3)</PresentationFormat>
  <Paragraphs>277</Paragraphs>
  <Slides>40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Исполнительная</vt:lpstr>
      <vt:lpstr>ГТО. </vt:lpstr>
      <vt:lpstr>Комплекс упражнений для лыжной подготовки:</vt:lpstr>
      <vt:lpstr>Презентация PowerPoint</vt:lpstr>
      <vt:lpstr>Презентация PowerPoint</vt:lpstr>
      <vt:lpstr>Виды лыжных ходов.</vt:lpstr>
      <vt:lpstr>Презентация PowerPoint</vt:lpstr>
      <vt:lpstr>Презентация PowerPoint</vt:lpstr>
      <vt:lpstr>Попеременный  четырёхшажный ход</vt:lpstr>
      <vt:lpstr>Презентация PowerPoint</vt:lpstr>
      <vt:lpstr>Подводящие упражнения для освоения одновременного однощажного хода без лыж</vt:lpstr>
      <vt:lpstr>Спуск на лыжах.</vt:lpstr>
      <vt:lpstr>Презентация PowerPoint</vt:lpstr>
      <vt:lpstr>Презентация PowerPoint</vt:lpstr>
      <vt:lpstr>Презентация PowerPoint</vt:lpstr>
      <vt:lpstr>Презентация PowerPoint</vt:lpstr>
      <vt:lpstr>Способы подъёма.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Ловкость:</vt:lpstr>
      <vt:lpstr>Быстрота:</vt:lpstr>
      <vt:lpstr>Сила:</vt:lpstr>
      <vt:lpstr>Гибкость:</vt:lpstr>
      <vt:lpstr>Выносливость:</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ГТО. Лыжная подготовка.</dc:title>
  <dc:creator>Пользователь Windows</dc:creator>
  <cp:lastModifiedBy>Пользователь Windows</cp:lastModifiedBy>
  <cp:revision>14</cp:revision>
  <dcterms:created xsi:type="dcterms:W3CDTF">2017-02-27T04:14:43Z</dcterms:created>
  <dcterms:modified xsi:type="dcterms:W3CDTF">2017-03-07T23:47:22Z</dcterms:modified>
</cp:coreProperties>
</file>