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19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8" r:id="rId12"/>
    <p:sldId id="269" r:id="rId13"/>
    <p:sldId id="270" r:id="rId14"/>
    <p:sldId id="271" r:id="rId15"/>
    <p:sldId id="266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E8FE"/>
    <a:srgbClr val="20F425"/>
    <a:srgbClr val="E305A9"/>
    <a:srgbClr val="A70923"/>
    <a:srgbClr val="4475FE"/>
    <a:srgbClr val="852B7A"/>
    <a:srgbClr val="C74DB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1.xlsx"/><Relationship Id="rId1" Type="http://schemas.openxmlformats.org/officeDocument/2006/relationships/image" Target="../media/image18.jpeg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view3D>
      <c:perspective val="30"/>
    </c:view3D>
    <c:sideWall>
      <c:spPr>
        <a:blipFill>
          <a:blip xmlns:r="http://schemas.openxmlformats.org/officeDocument/2006/relationships" r:embed="rId1"/>
          <a:tile tx="0" ty="0" sx="100000" sy="100000" flip="none" algn="tl"/>
        </a:blipFill>
        <a:effectLst>
          <a:outerShdw blurRad="50800" dist="50800" dir="5400000" algn="ctr" rotWithShape="0">
            <a:srgbClr val="20F425"/>
          </a:outerShdw>
        </a:effectLst>
        <a:scene3d>
          <a:camera prst="orthographicFront"/>
          <a:lightRig rig="threePt" dir="t"/>
        </a:scene3d>
        <a:sp3d>
          <a:bevelT/>
        </a:sp3d>
      </c:spPr>
    </c:sideWall>
    <c:backWall>
      <c:spPr>
        <a:blipFill>
          <a:blip xmlns:r="http://schemas.openxmlformats.org/officeDocument/2006/relationships" r:embed="rId1"/>
          <a:tile tx="0" ty="0" sx="100000" sy="100000" flip="none" algn="tl"/>
        </a:blipFill>
        <a:effectLst>
          <a:outerShdw blurRad="50800" dist="50800" dir="5400000" algn="ctr" rotWithShape="0">
            <a:srgbClr val="20F425"/>
          </a:outerShdw>
        </a:effectLst>
        <a:scene3d>
          <a:camera prst="orthographicFront"/>
          <a:lightRig rig="threePt" dir="t"/>
        </a:scene3d>
        <a:sp3d>
          <a:bevelT/>
        </a:sp3d>
      </c:spPr>
    </c:backWall>
    <c:plotArea>
      <c:layout>
        <c:manualLayout>
          <c:layoutTarget val="inner"/>
          <c:xMode val="edge"/>
          <c:yMode val="edge"/>
          <c:x val="0.13306149231346096"/>
          <c:y val="0.17382338608325426"/>
          <c:w val="0.56129576610173182"/>
          <c:h val="0.48655621902353335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Применение лимона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50000"/>
                    <a:satMod val="300000"/>
                  </a:schemeClr>
                </a:gs>
                <a:gs pos="35000">
                  <a:schemeClr val="accent3">
                    <a:tint val="37000"/>
                    <a:satMod val="300000"/>
                  </a:schemeClr>
                </a:gs>
                <a:gs pos="100000">
                  <a:schemeClr val="accent3">
                    <a:tint val="15000"/>
                    <a:satMod val="350000"/>
                  </a:schemeClr>
                </a:gs>
              </a:gsLst>
              <a:lin ang="16200000" scaled="1"/>
            </a:gradFill>
            <a:ln w="9525" cap="flat" cmpd="sng" algn="ctr">
              <a:solidFill>
                <a:schemeClr val="accent3">
                  <a:shade val="95000"/>
                  <a:satMod val="105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dLbls>
            <c:txPr>
              <a:bodyPr/>
              <a:lstStyle/>
              <a:p>
                <a:pPr>
                  <a:defRPr sz="2000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 чаепития</c:v>
                </c:pt>
                <c:pt idx="1">
                  <c:v>лечения</c:v>
                </c:pt>
                <c:pt idx="2">
                  <c:v>в  быту</c:v>
                </c:pt>
                <c:pt idx="3">
                  <c:v>не применяют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0.8</c:v>
                </c:pt>
                <c:pt idx="1">
                  <c:v>0.14000000000000001</c:v>
                </c:pt>
                <c:pt idx="2">
                  <c:v>4.0000000000000015E-2</c:v>
                </c:pt>
                <c:pt idx="3">
                  <c:v>2.0000000000000007E-2</c:v>
                </c:pt>
              </c:numCache>
            </c:numRef>
          </c:val>
        </c:ser>
        <c:shape val="cylinder"/>
        <c:axId val="134891008"/>
        <c:axId val="134892544"/>
        <c:axId val="0"/>
      </c:bar3DChart>
      <c:catAx>
        <c:axId val="134891008"/>
        <c:scaling>
          <c:orientation val="minMax"/>
        </c:scaling>
        <c:axPos val="b"/>
        <c:tickLblPos val="nextTo"/>
        <c:crossAx val="134892544"/>
        <c:crosses val="autoZero"/>
        <c:auto val="1"/>
        <c:lblAlgn val="ctr"/>
        <c:lblOffset val="100"/>
      </c:catAx>
      <c:valAx>
        <c:axId val="134892544"/>
        <c:scaling>
          <c:orientation val="minMax"/>
        </c:scaling>
        <c:axPos val="l"/>
        <c:majorGridlines>
          <c:spPr>
            <a:effectLst>
              <a:outerShdw blurRad="50800" dist="50800" dir="5400000" algn="ctr" rotWithShape="0">
                <a:srgbClr val="000000">
                  <a:alpha val="90000"/>
                </a:srgbClr>
              </a:outerShdw>
            </a:effectLst>
          </c:spPr>
        </c:majorGridlines>
        <c:numFmt formatCode="0%" sourceLinked="1"/>
        <c:tickLblPos val="nextTo"/>
        <c:crossAx val="134891008"/>
        <c:crosses val="autoZero"/>
        <c:crossBetween val="between"/>
      </c:valAx>
      <c:spPr>
        <a:effectLst>
          <a:outerShdw blurRad="50800" dist="50800" dir="5400000" algn="ctr" rotWithShape="0">
            <a:srgbClr val="000000">
              <a:alpha val="58000"/>
            </a:srgbClr>
          </a:outerShdw>
        </a:effectLst>
      </c:spPr>
    </c:plotArea>
    <c:legend>
      <c:legendPos val="r"/>
      <c:layout>
        <c:manualLayout>
          <c:xMode val="edge"/>
          <c:yMode val="edge"/>
          <c:x val="0.69366000830747554"/>
          <c:y val="0.40631649122315888"/>
          <c:w val="0.27550120526947608"/>
          <c:h val="0.25017257097063206"/>
        </c:manualLayout>
      </c:layout>
      <c:txPr>
        <a:bodyPr/>
        <a:lstStyle/>
        <a:p>
          <a:pPr>
            <a:defRPr sz="1400" b="1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7299EC2-BFE0-4420-BF89-F65B8E36F17B}" type="doc">
      <dgm:prSet loTypeId="urn:microsoft.com/office/officeart/2005/8/layout/pyramid2" loCatId="pyramid" qsTypeId="urn:microsoft.com/office/officeart/2005/8/quickstyle/3d6" qsCatId="3D" csTypeId="urn:microsoft.com/office/officeart/2005/8/colors/accent1_2" csCatId="accent1" phldr="1"/>
      <dgm:spPr>
        <a:scene3d>
          <a:camera prst="orthographicFront" zoom="92000"/>
          <a:lightRig rig="balanced" dir="t">
            <a:rot lat="0" lon="0" rev="12700000"/>
          </a:lightRig>
        </a:scene3d>
      </dgm:spPr>
      <dgm:t>
        <a:bodyPr/>
        <a:lstStyle/>
        <a:p>
          <a:endParaRPr lang="ru-RU"/>
        </a:p>
      </dgm:t>
    </dgm:pt>
    <dgm:pt modelId="{B3704735-318C-40E7-A980-530E67C8B5BF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algn="ctr" rtl="0" eaLnBrk="1" latinLnBrk="0" hangingPunct="1">
            <a:spcBef>
              <a:spcPct val="0"/>
            </a:spcBef>
            <a:buNone/>
          </a:pPr>
          <a:r>
            <a:rPr kumimoji="0" lang="ru-RU" sz="3200" b="1" kern="1200" cap="small" baseline="0" dirty="0" smtClean="0">
              <a:solidFill>
                <a:srgbClr val="A70923"/>
              </a:solidFill>
              <a:latin typeface="Comic Sans MS" pitchFamily="66" charset="0"/>
              <a:ea typeface="+mj-ea"/>
              <a:cs typeface="+mj-cs"/>
            </a:rPr>
            <a:t>Кулинарии</a:t>
          </a:r>
        </a:p>
      </dgm:t>
    </dgm:pt>
    <dgm:pt modelId="{3FBED764-4D32-4867-B0FC-E02B68F64D4D}" type="parTrans" cxnId="{4A9241B9-5B4A-4DD6-A66A-6692F7D87D2B}">
      <dgm:prSet/>
      <dgm:spPr/>
      <dgm:t>
        <a:bodyPr/>
        <a:lstStyle/>
        <a:p>
          <a:endParaRPr lang="ru-RU"/>
        </a:p>
      </dgm:t>
    </dgm:pt>
    <dgm:pt modelId="{05D9EAF2-95B1-4AE7-9A25-BD69EC6C1F8A}" type="sibTrans" cxnId="{4A9241B9-5B4A-4DD6-A66A-6692F7D87D2B}">
      <dgm:prSet/>
      <dgm:spPr/>
      <dgm:t>
        <a:bodyPr/>
        <a:lstStyle/>
        <a:p>
          <a:endParaRPr lang="ru-RU"/>
        </a:p>
      </dgm:t>
    </dgm:pt>
    <dgm:pt modelId="{5EF50438-07EE-455C-BA68-8392F2285AE7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algn="l">
            <a:spcBef>
              <a:spcPct val="0"/>
            </a:spcBef>
            <a:buNone/>
          </a:pPr>
          <a:r>
            <a:rPr kumimoji="0" lang="ru-RU" sz="1800" b="1" kern="1200" cap="small" baseline="0" dirty="0" smtClean="0">
              <a:solidFill>
                <a:schemeClr val="tx1"/>
              </a:solidFill>
              <a:latin typeface="Comic Sans MS" pitchFamily="66" charset="0"/>
              <a:ea typeface="+mj-ea"/>
              <a:cs typeface="+mj-cs"/>
            </a:rPr>
            <a:t>Приготовлении напитков</a:t>
          </a:r>
        </a:p>
      </dgm:t>
    </dgm:pt>
    <dgm:pt modelId="{60F43707-37D3-41E6-BACC-887BFEA5683C}" type="parTrans" cxnId="{6A9B3425-1A2D-4324-A6AA-BC0976CB7495}">
      <dgm:prSet/>
      <dgm:spPr/>
      <dgm:t>
        <a:bodyPr/>
        <a:lstStyle/>
        <a:p>
          <a:endParaRPr lang="ru-RU"/>
        </a:p>
      </dgm:t>
    </dgm:pt>
    <dgm:pt modelId="{5BAC28AB-5F90-427E-8FAF-6AC75EA0B0BD}" type="sibTrans" cxnId="{6A9B3425-1A2D-4324-A6AA-BC0976CB7495}">
      <dgm:prSet/>
      <dgm:spPr/>
      <dgm:t>
        <a:bodyPr/>
        <a:lstStyle/>
        <a:p>
          <a:endParaRPr lang="ru-RU"/>
        </a:p>
      </dgm:t>
    </dgm:pt>
    <dgm:pt modelId="{E22A44F7-12D0-498B-87F6-4BADF010D711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algn="l">
            <a:spcBef>
              <a:spcPct val="0"/>
            </a:spcBef>
            <a:buNone/>
          </a:pPr>
          <a:r>
            <a:rPr kumimoji="0" lang="ru-RU" sz="1800" b="1" kern="1200" cap="small" baseline="0" dirty="0" smtClean="0">
              <a:solidFill>
                <a:schemeClr val="tx1"/>
              </a:solidFill>
              <a:latin typeface="Comic Sans MS" pitchFamily="66" charset="0"/>
              <a:ea typeface="+mj-ea"/>
              <a:cs typeface="+mj-cs"/>
            </a:rPr>
            <a:t>Добавлении в блюда как приправу</a:t>
          </a:r>
        </a:p>
      </dgm:t>
    </dgm:pt>
    <dgm:pt modelId="{7E8BC6F0-6FBA-41B2-BD21-5667B7BF90D4}" type="parTrans" cxnId="{2387E995-606D-4D5A-A499-A5944BD7F2AE}">
      <dgm:prSet/>
      <dgm:spPr/>
      <dgm:t>
        <a:bodyPr/>
        <a:lstStyle/>
        <a:p>
          <a:endParaRPr lang="ru-RU"/>
        </a:p>
      </dgm:t>
    </dgm:pt>
    <dgm:pt modelId="{5E817D91-4074-4C2A-8C63-504CEF33D81F}" type="sibTrans" cxnId="{2387E995-606D-4D5A-A499-A5944BD7F2AE}">
      <dgm:prSet/>
      <dgm:spPr/>
      <dgm:t>
        <a:bodyPr/>
        <a:lstStyle/>
        <a:p>
          <a:endParaRPr lang="ru-RU"/>
        </a:p>
      </dgm:t>
    </dgm:pt>
    <dgm:pt modelId="{FFE62849-E2DB-4703-830B-DE1916ED5D67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algn="ctr" rtl="0" eaLnBrk="1" latinLnBrk="0" hangingPunct="1">
            <a:spcBef>
              <a:spcPct val="0"/>
            </a:spcBef>
            <a:buNone/>
          </a:pPr>
          <a:r>
            <a:rPr kumimoji="0" lang="ru-RU" sz="3200" b="1" kern="1200" cap="small" baseline="0" dirty="0" smtClean="0">
              <a:solidFill>
                <a:srgbClr val="A70923"/>
              </a:solidFill>
              <a:latin typeface="Comic Sans MS" pitchFamily="66" charset="0"/>
              <a:ea typeface="+mj-ea"/>
              <a:cs typeface="+mj-cs"/>
            </a:rPr>
            <a:t>Быту</a:t>
          </a:r>
        </a:p>
      </dgm:t>
    </dgm:pt>
    <dgm:pt modelId="{0544A416-0F5D-4DFB-9E97-AE6DE5B4193A}" type="parTrans" cxnId="{EDE92433-0404-44EB-929D-76C55EEC5F78}">
      <dgm:prSet/>
      <dgm:spPr/>
      <dgm:t>
        <a:bodyPr/>
        <a:lstStyle/>
        <a:p>
          <a:endParaRPr lang="ru-RU"/>
        </a:p>
      </dgm:t>
    </dgm:pt>
    <dgm:pt modelId="{0E26D147-F860-4129-ABD5-9719E0766185}" type="sibTrans" cxnId="{EDE92433-0404-44EB-929D-76C55EEC5F78}">
      <dgm:prSet/>
      <dgm:spPr/>
      <dgm:t>
        <a:bodyPr/>
        <a:lstStyle/>
        <a:p>
          <a:endParaRPr lang="ru-RU"/>
        </a:p>
      </dgm:t>
    </dgm:pt>
    <dgm:pt modelId="{A086EA4E-4797-4005-AE2C-B69FB2E87796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algn="ctr" rtl="0" eaLnBrk="1" latinLnBrk="0" hangingPunct="1">
            <a:spcBef>
              <a:spcPct val="0"/>
            </a:spcBef>
            <a:buNone/>
          </a:pPr>
          <a:r>
            <a:rPr kumimoji="0" lang="ru-RU" sz="1800" b="1" kern="1200" cap="small" baseline="0" dirty="0" smtClean="0">
              <a:solidFill>
                <a:schemeClr val="tx1"/>
              </a:solidFill>
              <a:latin typeface="Comic Sans MS" pitchFamily="66" charset="0"/>
              <a:ea typeface="+mj-ea"/>
              <a:cs typeface="+mj-cs"/>
            </a:rPr>
            <a:t>Профилактики и лечении простудных заболеваний</a:t>
          </a:r>
        </a:p>
      </dgm:t>
    </dgm:pt>
    <dgm:pt modelId="{105F3592-BC06-4096-83B2-E5263816E9D3}" type="parTrans" cxnId="{3A5E6DF6-6F70-42B7-B131-4A423DF2AD39}">
      <dgm:prSet/>
      <dgm:spPr/>
      <dgm:t>
        <a:bodyPr/>
        <a:lstStyle/>
        <a:p>
          <a:endParaRPr lang="ru-RU"/>
        </a:p>
      </dgm:t>
    </dgm:pt>
    <dgm:pt modelId="{69DC0A8D-5B66-4929-BD19-7038AF9C5C9F}" type="sibTrans" cxnId="{3A5E6DF6-6F70-42B7-B131-4A423DF2AD39}">
      <dgm:prSet/>
      <dgm:spPr/>
      <dgm:t>
        <a:bodyPr/>
        <a:lstStyle/>
        <a:p>
          <a:endParaRPr lang="ru-RU"/>
        </a:p>
      </dgm:t>
    </dgm:pt>
    <dgm:pt modelId="{5FFA7145-0019-449E-B0D2-888265F2D86E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algn="ctr" rtl="0" eaLnBrk="1" latinLnBrk="0" hangingPunct="1">
            <a:spcBef>
              <a:spcPct val="0"/>
            </a:spcBef>
            <a:buNone/>
          </a:pPr>
          <a:r>
            <a:rPr kumimoji="0" lang="ru-RU" sz="1800" b="1" kern="1200" cap="small" baseline="0" dirty="0" smtClean="0">
              <a:solidFill>
                <a:schemeClr val="tx1"/>
              </a:solidFill>
              <a:latin typeface="Comic Sans MS" pitchFamily="66" charset="0"/>
              <a:ea typeface="+mj-ea"/>
              <a:cs typeface="+mj-cs"/>
            </a:rPr>
            <a:t>Очищении посуды, бытовых приборов</a:t>
          </a:r>
        </a:p>
      </dgm:t>
    </dgm:pt>
    <dgm:pt modelId="{7E52E0E8-E4A7-4BE6-B102-A8E72B23CBA0}" type="parTrans" cxnId="{4D9372DC-D79E-417A-9DB8-E11B13799705}">
      <dgm:prSet/>
      <dgm:spPr/>
      <dgm:t>
        <a:bodyPr/>
        <a:lstStyle/>
        <a:p>
          <a:endParaRPr lang="ru-RU"/>
        </a:p>
      </dgm:t>
    </dgm:pt>
    <dgm:pt modelId="{C8869AFC-B9E0-4AD3-9CE3-1B5694816FC7}" type="sibTrans" cxnId="{4D9372DC-D79E-417A-9DB8-E11B13799705}">
      <dgm:prSet/>
      <dgm:spPr/>
      <dgm:t>
        <a:bodyPr/>
        <a:lstStyle/>
        <a:p>
          <a:endParaRPr lang="ru-RU"/>
        </a:p>
      </dgm:t>
    </dgm:pt>
    <dgm:pt modelId="{2638B2BB-E3C6-4788-A6B9-983F428DE6D8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kumimoji="0" lang="ru-RU" sz="1800" b="1" kern="1200" cap="small" baseline="0" dirty="0" smtClean="0">
              <a:solidFill>
                <a:srgbClr val="A70923"/>
              </a:solidFill>
              <a:latin typeface="Comic Sans MS" pitchFamily="66" charset="0"/>
              <a:ea typeface="+mj-ea"/>
              <a:cs typeface="+mj-cs"/>
            </a:rPr>
            <a:t>Косметологии</a:t>
          </a:r>
        </a:p>
      </dgm:t>
    </dgm:pt>
    <dgm:pt modelId="{018B50C8-1B41-4D39-8FAB-A42CCA7042DA}" type="parTrans" cxnId="{AE75EAD8-0B42-43E4-B2B6-4DE01528FE84}">
      <dgm:prSet/>
      <dgm:spPr/>
      <dgm:t>
        <a:bodyPr/>
        <a:lstStyle/>
        <a:p>
          <a:endParaRPr lang="ru-RU"/>
        </a:p>
      </dgm:t>
    </dgm:pt>
    <dgm:pt modelId="{E79CC289-94CF-41EC-87C1-1455DEC4BAE0}" type="sibTrans" cxnId="{AE75EAD8-0B42-43E4-B2B6-4DE01528FE84}">
      <dgm:prSet/>
      <dgm:spPr/>
      <dgm:t>
        <a:bodyPr/>
        <a:lstStyle/>
        <a:p>
          <a:endParaRPr lang="ru-RU"/>
        </a:p>
      </dgm:t>
    </dgm:pt>
    <dgm:pt modelId="{8C2CC3EA-050E-4E02-9D19-E58135B9325B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algn="l"/>
          <a:r>
            <a:rPr kumimoji="0" lang="ru-RU" sz="1800" b="1" kern="1200" cap="small" baseline="0" dirty="0" smtClean="0">
              <a:solidFill>
                <a:schemeClr val="tx1"/>
              </a:solidFill>
              <a:latin typeface="Comic Sans MS" pitchFamily="66" charset="0"/>
              <a:ea typeface="+mj-ea"/>
              <a:cs typeface="+mj-cs"/>
            </a:rPr>
            <a:t>Омолаживающие маски для лица</a:t>
          </a:r>
        </a:p>
      </dgm:t>
    </dgm:pt>
    <dgm:pt modelId="{A01BAC36-ECDA-4EFE-AD0B-C7AA466B6662}" type="parTrans" cxnId="{E86EE7E9-8A81-4634-99C7-A147883C83DA}">
      <dgm:prSet/>
      <dgm:spPr/>
      <dgm:t>
        <a:bodyPr/>
        <a:lstStyle/>
        <a:p>
          <a:endParaRPr lang="ru-RU"/>
        </a:p>
      </dgm:t>
    </dgm:pt>
    <dgm:pt modelId="{CBE4FAAB-8B96-4568-96DB-3DCCDC0C51AD}" type="sibTrans" cxnId="{E86EE7E9-8A81-4634-99C7-A147883C83DA}">
      <dgm:prSet/>
      <dgm:spPr/>
      <dgm:t>
        <a:bodyPr/>
        <a:lstStyle/>
        <a:p>
          <a:endParaRPr lang="ru-RU"/>
        </a:p>
      </dgm:t>
    </dgm:pt>
    <dgm:pt modelId="{060A30FF-BAE2-4933-A2DA-CC5AA6157571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algn="l"/>
          <a:r>
            <a:rPr kumimoji="0" lang="ru-RU" sz="1800" b="1" kern="1200" cap="small" baseline="0" dirty="0" smtClean="0">
              <a:solidFill>
                <a:schemeClr val="tx1"/>
              </a:solidFill>
              <a:latin typeface="Comic Sans MS" pitchFamily="66" charset="0"/>
              <a:ea typeface="+mj-ea"/>
              <a:cs typeface="+mj-cs"/>
            </a:rPr>
            <a:t>От ломкости ногтей</a:t>
          </a:r>
        </a:p>
      </dgm:t>
    </dgm:pt>
    <dgm:pt modelId="{6944A1A5-DB7F-4F10-9F0F-C594E1247DE3}" type="parTrans" cxnId="{2120452F-400C-4F95-8E66-1A1FC47D43E3}">
      <dgm:prSet/>
      <dgm:spPr/>
      <dgm:t>
        <a:bodyPr/>
        <a:lstStyle/>
        <a:p>
          <a:endParaRPr lang="ru-RU"/>
        </a:p>
      </dgm:t>
    </dgm:pt>
    <dgm:pt modelId="{CD937CF0-8D5B-4866-A7BE-5AFA10827483}" type="sibTrans" cxnId="{2120452F-400C-4F95-8E66-1A1FC47D43E3}">
      <dgm:prSet/>
      <dgm:spPr/>
      <dgm:t>
        <a:bodyPr/>
        <a:lstStyle/>
        <a:p>
          <a:endParaRPr lang="ru-RU"/>
        </a:p>
      </dgm:t>
    </dgm:pt>
    <dgm:pt modelId="{AE482740-C05B-4A25-B0CF-C4770AA87918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algn="l"/>
          <a:r>
            <a:rPr kumimoji="0" lang="ru-RU" sz="1800" b="1" kern="1200" cap="small" baseline="0" dirty="0" smtClean="0">
              <a:solidFill>
                <a:schemeClr val="tx1"/>
              </a:solidFill>
              <a:latin typeface="Comic Sans MS" pitchFamily="66" charset="0"/>
              <a:ea typeface="+mj-ea"/>
              <a:cs typeface="+mj-cs"/>
            </a:rPr>
            <a:t>От мозолей и </a:t>
          </a:r>
          <a:r>
            <a:rPr kumimoji="0" lang="ru-RU" sz="1800" b="1" kern="1200" cap="small" baseline="0" dirty="0" err="1" smtClean="0">
              <a:solidFill>
                <a:schemeClr val="tx1"/>
              </a:solidFill>
              <a:latin typeface="Comic Sans MS" pitchFamily="66" charset="0"/>
              <a:ea typeface="+mj-ea"/>
              <a:cs typeface="+mj-cs"/>
            </a:rPr>
            <a:t>напоптышей</a:t>
          </a:r>
          <a:endParaRPr kumimoji="0" lang="ru-RU" sz="1800" b="1" kern="1200" cap="small" baseline="0" dirty="0" smtClean="0">
            <a:solidFill>
              <a:schemeClr val="tx1"/>
            </a:solidFill>
            <a:latin typeface="Comic Sans MS" pitchFamily="66" charset="0"/>
            <a:ea typeface="+mj-ea"/>
            <a:cs typeface="+mj-cs"/>
          </a:endParaRPr>
        </a:p>
      </dgm:t>
    </dgm:pt>
    <dgm:pt modelId="{6905CF63-B723-4918-8839-877163B6C861}" type="parTrans" cxnId="{E60C645C-18EC-40D6-865D-E159F1D9C270}">
      <dgm:prSet/>
      <dgm:spPr/>
      <dgm:t>
        <a:bodyPr/>
        <a:lstStyle/>
        <a:p>
          <a:endParaRPr lang="ru-RU"/>
        </a:p>
      </dgm:t>
    </dgm:pt>
    <dgm:pt modelId="{5ABDAECD-3ACC-4961-96FF-4A0B66DA2052}" type="sibTrans" cxnId="{E60C645C-18EC-40D6-865D-E159F1D9C270}">
      <dgm:prSet/>
      <dgm:spPr/>
      <dgm:t>
        <a:bodyPr/>
        <a:lstStyle/>
        <a:p>
          <a:endParaRPr lang="ru-RU"/>
        </a:p>
      </dgm:t>
    </dgm:pt>
    <dgm:pt modelId="{264DE649-EB04-4323-B2DE-81EB46AE93D1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algn="l">
            <a:spcBef>
              <a:spcPct val="0"/>
            </a:spcBef>
            <a:buNone/>
          </a:pPr>
          <a:r>
            <a:rPr kumimoji="0" lang="ru-RU" sz="1800" b="1" kern="1200" cap="small" baseline="0" dirty="0" smtClean="0">
              <a:solidFill>
                <a:schemeClr val="tx1"/>
              </a:solidFill>
              <a:latin typeface="Comic Sans MS" pitchFamily="66" charset="0"/>
              <a:ea typeface="+mj-ea"/>
              <a:cs typeface="+mj-cs"/>
            </a:rPr>
            <a:t>Приготовлении кондитерских изделий</a:t>
          </a:r>
        </a:p>
      </dgm:t>
    </dgm:pt>
    <dgm:pt modelId="{F4489BC6-0BD8-42F5-ADE9-4975247ECEED}" type="parTrans" cxnId="{00271133-E307-4202-8BDA-08ACA0E1CCF2}">
      <dgm:prSet/>
      <dgm:spPr/>
      <dgm:t>
        <a:bodyPr/>
        <a:lstStyle/>
        <a:p>
          <a:endParaRPr lang="ru-RU"/>
        </a:p>
      </dgm:t>
    </dgm:pt>
    <dgm:pt modelId="{BA2F1F3F-9AF1-40E4-80ED-40F37370171F}" type="sibTrans" cxnId="{00271133-E307-4202-8BDA-08ACA0E1CCF2}">
      <dgm:prSet/>
      <dgm:spPr/>
      <dgm:t>
        <a:bodyPr/>
        <a:lstStyle/>
        <a:p>
          <a:endParaRPr lang="ru-RU"/>
        </a:p>
      </dgm:t>
    </dgm:pt>
    <dgm:pt modelId="{1D90B3DD-30F7-4BC7-ADE2-84864812EB98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algn="ctr" rtl="0" eaLnBrk="1" latinLnBrk="0" hangingPunct="1">
            <a:spcBef>
              <a:spcPct val="0"/>
            </a:spcBef>
            <a:buNone/>
          </a:pPr>
          <a:r>
            <a:rPr kumimoji="0" lang="ru-RU" sz="1800" b="1" kern="1200" cap="small" baseline="0" dirty="0" smtClean="0">
              <a:solidFill>
                <a:schemeClr val="tx1"/>
              </a:solidFill>
              <a:latin typeface="Comic Sans MS" pitchFamily="66" charset="0"/>
              <a:ea typeface="+mj-ea"/>
              <a:cs typeface="+mj-cs"/>
            </a:rPr>
            <a:t>Устранении запахов</a:t>
          </a:r>
        </a:p>
      </dgm:t>
    </dgm:pt>
    <dgm:pt modelId="{D6DDBEFB-921A-41C1-9125-99B8256414B1}" type="parTrans" cxnId="{5E5DDE08-E8FA-4A7A-8B07-EBA1D77579DF}">
      <dgm:prSet/>
      <dgm:spPr/>
      <dgm:t>
        <a:bodyPr/>
        <a:lstStyle/>
        <a:p>
          <a:endParaRPr lang="ru-RU"/>
        </a:p>
      </dgm:t>
    </dgm:pt>
    <dgm:pt modelId="{C0CB5598-6DAF-4790-922D-57BDC05846FF}" type="sibTrans" cxnId="{5E5DDE08-E8FA-4A7A-8B07-EBA1D77579DF}">
      <dgm:prSet/>
      <dgm:spPr/>
      <dgm:t>
        <a:bodyPr/>
        <a:lstStyle/>
        <a:p>
          <a:endParaRPr lang="ru-RU"/>
        </a:p>
      </dgm:t>
    </dgm:pt>
    <dgm:pt modelId="{2A4F8929-90F2-4E66-829D-A65D62E43836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algn="l">
            <a:spcBef>
              <a:spcPct val="0"/>
            </a:spcBef>
            <a:buNone/>
          </a:pPr>
          <a:endParaRPr lang="ru-RU" sz="2100" kern="1200" dirty="0"/>
        </a:p>
      </dgm:t>
    </dgm:pt>
    <dgm:pt modelId="{FBCD629B-2E1E-4353-852F-120E0ECDCB15}" type="parTrans" cxnId="{E94E4D76-32C1-43CC-AA23-EB94FB52EE02}">
      <dgm:prSet/>
      <dgm:spPr/>
      <dgm:t>
        <a:bodyPr/>
        <a:lstStyle/>
        <a:p>
          <a:endParaRPr lang="ru-RU"/>
        </a:p>
      </dgm:t>
    </dgm:pt>
    <dgm:pt modelId="{227E81F4-B86E-43BE-81DF-4181DB1A625F}" type="sibTrans" cxnId="{E94E4D76-32C1-43CC-AA23-EB94FB52EE02}">
      <dgm:prSet/>
      <dgm:spPr/>
      <dgm:t>
        <a:bodyPr/>
        <a:lstStyle/>
        <a:p>
          <a:endParaRPr lang="ru-RU"/>
        </a:p>
      </dgm:t>
    </dgm:pt>
    <dgm:pt modelId="{243104E3-803E-4D2D-93B3-386F3C597D65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algn="l">
            <a:spcBef>
              <a:spcPct val="0"/>
            </a:spcBef>
            <a:buNone/>
          </a:pPr>
          <a:endParaRPr lang="ru-RU" sz="2100" kern="1200" dirty="0"/>
        </a:p>
      </dgm:t>
    </dgm:pt>
    <dgm:pt modelId="{A85C1198-ED29-42B7-9AC0-E3BE77C402E7}" type="parTrans" cxnId="{E1F93858-31D3-4832-9AD6-D10A1FF4FD24}">
      <dgm:prSet/>
      <dgm:spPr/>
      <dgm:t>
        <a:bodyPr/>
        <a:lstStyle/>
        <a:p>
          <a:endParaRPr lang="ru-RU"/>
        </a:p>
      </dgm:t>
    </dgm:pt>
    <dgm:pt modelId="{A298DDA5-3B87-432D-AA08-04E2FE16FC9C}" type="sibTrans" cxnId="{E1F93858-31D3-4832-9AD6-D10A1FF4FD24}">
      <dgm:prSet/>
      <dgm:spPr/>
      <dgm:t>
        <a:bodyPr/>
        <a:lstStyle/>
        <a:p>
          <a:endParaRPr lang="ru-RU"/>
        </a:p>
      </dgm:t>
    </dgm:pt>
    <dgm:pt modelId="{C4D05EBB-F3D1-459B-9C01-B6357DD83BF3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algn="ctr" rtl="0" eaLnBrk="1" latinLnBrk="0" hangingPunct="1">
            <a:spcBef>
              <a:spcPct val="0"/>
            </a:spcBef>
            <a:buNone/>
          </a:pPr>
          <a:r>
            <a:rPr kumimoji="0" lang="ru-RU" sz="1800" b="1" kern="1200" cap="small" baseline="0" dirty="0" smtClean="0">
              <a:solidFill>
                <a:schemeClr val="tx1"/>
              </a:solidFill>
              <a:latin typeface="Comic Sans MS" pitchFamily="66" charset="0"/>
              <a:ea typeface="+mj-ea"/>
              <a:cs typeface="+mj-cs"/>
            </a:rPr>
            <a:t>Удалении пятен</a:t>
          </a:r>
        </a:p>
      </dgm:t>
    </dgm:pt>
    <dgm:pt modelId="{A3BD820E-70A6-413B-9141-E783CB08FC55}" type="parTrans" cxnId="{6CD99817-BF51-44BC-8E5F-267EE48449A4}">
      <dgm:prSet/>
      <dgm:spPr/>
      <dgm:t>
        <a:bodyPr/>
        <a:lstStyle/>
        <a:p>
          <a:endParaRPr lang="ru-RU"/>
        </a:p>
      </dgm:t>
    </dgm:pt>
    <dgm:pt modelId="{BA7D8138-B4B8-44B2-8D5D-F9B2CB91D894}" type="sibTrans" cxnId="{6CD99817-BF51-44BC-8E5F-267EE48449A4}">
      <dgm:prSet/>
      <dgm:spPr/>
      <dgm:t>
        <a:bodyPr/>
        <a:lstStyle/>
        <a:p>
          <a:endParaRPr lang="ru-RU"/>
        </a:p>
      </dgm:t>
    </dgm:pt>
    <dgm:pt modelId="{C9FB0B1D-E974-4E19-8147-8AB1AB9DC22A}" type="pres">
      <dgm:prSet presAssocID="{17299EC2-BFE0-4420-BF89-F65B8E36F17B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1E8EABE-7866-4801-AA4B-B038ECE706A0}" type="pres">
      <dgm:prSet presAssocID="{17299EC2-BFE0-4420-BF89-F65B8E36F17B}" presName="pyramid" presStyleLbl="node1" presStyleIdx="0" presStyleCnt="1" custLinFactNeighborX="-179" custLinFactNeighborY="0"/>
      <dgm:spPr>
        <a:effectLst>
          <a:glow rad="228600">
            <a:schemeClr val="accent3">
              <a:satMod val="175000"/>
              <a:alpha val="40000"/>
            </a:schemeClr>
          </a:glow>
        </a:effectLst>
      </dgm:spPr>
    </dgm:pt>
    <dgm:pt modelId="{4A75F742-85F3-4002-85DF-049D846BB399}" type="pres">
      <dgm:prSet presAssocID="{17299EC2-BFE0-4420-BF89-F65B8E36F17B}" presName="theList" presStyleCnt="0"/>
      <dgm:spPr/>
    </dgm:pt>
    <dgm:pt modelId="{B7F878A7-3F41-4F3D-823F-0BEB7766EBC5}" type="pres">
      <dgm:prSet presAssocID="{B3704735-318C-40E7-A980-530E67C8B5BF}" presName="aNode" presStyleLbl="fgAcc1" presStyleIdx="0" presStyleCnt="3" custScaleX="83862" custScaleY="16016" custLinFactX="-9244" custLinFactY="-6995" custLinFactNeighborX="-100000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8C9F85-99F5-486D-B53B-032AE816D700}" type="pres">
      <dgm:prSet presAssocID="{B3704735-318C-40E7-A980-530E67C8B5BF}" presName="aSpace" presStyleCnt="0"/>
      <dgm:spPr/>
    </dgm:pt>
    <dgm:pt modelId="{768EC3BA-14DC-4673-9E8C-C8E30E5EEF5D}" type="pres">
      <dgm:prSet presAssocID="{FFE62849-E2DB-4703-830B-DE1916ED5D67}" presName="aNode" presStyleLbl="fgAcc1" presStyleIdx="1" presStyleCnt="3" custScaleX="82368" custScaleY="18303" custLinFactY="-77027" custLinFactNeighborX="25125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5337BD-CCF7-4F53-99C2-A2FF3794A418}" type="pres">
      <dgm:prSet presAssocID="{FFE62849-E2DB-4703-830B-DE1916ED5D67}" presName="aSpace" presStyleCnt="0"/>
      <dgm:spPr/>
    </dgm:pt>
    <dgm:pt modelId="{BEAE6E28-CC62-405F-8329-A00E7383BA20}" type="pres">
      <dgm:prSet presAssocID="{2638B2BB-E3C6-4788-A6B9-983F428DE6D8}" presName="aNode" presStyleLbl="fgAcc1" presStyleIdx="2" presStyleCnt="3" custScaleX="98299" custScaleY="14191" custLinFactNeighborX="-50077" custLinFactNeighborY="-201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A06D84-1F2A-4294-BDC3-82536B8AE4E8}" type="pres">
      <dgm:prSet presAssocID="{2638B2BB-E3C6-4788-A6B9-983F428DE6D8}" presName="aSpace" presStyleCnt="0"/>
      <dgm:spPr/>
    </dgm:pt>
  </dgm:ptLst>
  <dgm:cxnLst>
    <dgm:cxn modelId="{1ADC080D-855A-4BBE-ADCE-187FB6FD21EB}" type="presOf" srcId="{FFE62849-E2DB-4703-830B-DE1916ED5D67}" destId="{768EC3BA-14DC-4673-9E8C-C8E30E5EEF5D}" srcOrd="0" destOrd="0" presId="urn:microsoft.com/office/officeart/2005/8/layout/pyramid2"/>
    <dgm:cxn modelId="{6A9B3425-1A2D-4324-A6AA-BC0976CB7495}" srcId="{B3704735-318C-40E7-A980-530E67C8B5BF}" destId="{5EF50438-07EE-455C-BA68-8392F2285AE7}" srcOrd="0" destOrd="0" parTransId="{60F43707-37D3-41E6-BACC-887BFEA5683C}" sibTransId="{5BAC28AB-5F90-427E-8FAF-6AC75EA0B0BD}"/>
    <dgm:cxn modelId="{6CD99817-BF51-44BC-8E5F-267EE48449A4}" srcId="{FFE62849-E2DB-4703-830B-DE1916ED5D67}" destId="{C4D05EBB-F3D1-459B-9C01-B6357DD83BF3}" srcOrd="3" destOrd="0" parTransId="{A3BD820E-70A6-413B-9141-E783CB08FC55}" sibTransId="{BA7D8138-B4B8-44B2-8D5D-F9B2CB91D894}"/>
    <dgm:cxn modelId="{71CEEA3D-9B36-4F7D-A299-ABECD229C321}" type="presOf" srcId="{B3704735-318C-40E7-A980-530E67C8B5BF}" destId="{B7F878A7-3F41-4F3D-823F-0BEB7766EBC5}" srcOrd="0" destOrd="0" presId="urn:microsoft.com/office/officeart/2005/8/layout/pyramid2"/>
    <dgm:cxn modelId="{5863787F-1621-4012-84FA-AD82D58B7C87}" type="presOf" srcId="{C4D05EBB-F3D1-459B-9C01-B6357DD83BF3}" destId="{768EC3BA-14DC-4673-9E8C-C8E30E5EEF5D}" srcOrd="0" destOrd="4" presId="urn:microsoft.com/office/officeart/2005/8/layout/pyramid2"/>
    <dgm:cxn modelId="{8C4C70C7-AE91-4250-83AC-F640B935F36A}" type="presOf" srcId="{5FFA7145-0019-449E-B0D2-888265F2D86E}" destId="{768EC3BA-14DC-4673-9E8C-C8E30E5EEF5D}" srcOrd="0" destOrd="2" presId="urn:microsoft.com/office/officeart/2005/8/layout/pyramid2"/>
    <dgm:cxn modelId="{D66FA91E-B567-4D16-97E6-E090CFFDE985}" type="presOf" srcId="{1D90B3DD-30F7-4BC7-ADE2-84864812EB98}" destId="{768EC3BA-14DC-4673-9E8C-C8E30E5EEF5D}" srcOrd="0" destOrd="3" presId="urn:microsoft.com/office/officeart/2005/8/layout/pyramid2"/>
    <dgm:cxn modelId="{B2519C0B-2B82-4376-97E7-7808E2202AB1}" type="presOf" srcId="{8C2CC3EA-050E-4E02-9D19-E58135B9325B}" destId="{BEAE6E28-CC62-405F-8329-A00E7383BA20}" srcOrd="0" destOrd="1" presId="urn:microsoft.com/office/officeart/2005/8/layout/pyramid2"/>
    <dgm:cxn modelId="{4A9241B9-5B4A-4DD6-A66A-6692F7D87D2B}" srcId="{17299EC2-BFE0-4420-BF89-F65B8E36F17B}" destId="{B3704735-318C-40E7-A980-530E67C8B5BF}" srcOrd="0" destOrd="0" parTransId="{3FBED764-4D32-4867-B0FC-E02B68F64D4D}" sibTransId="{05D9EAF2-95B1-4AE7-9A25-BD69EC6C1F8A}"/>
    <dgm:cxn modelId="{EF8F549D-5D2D-4625-951D-846D53FE307D}" type="presOf" srcId="{A086EA4E-4797-4005-AE2C-B69FB2E87796}" destId="{768EC3BA-14DC-4673-9E8C-C8E30E5EEF5D}" srcOrd="0" destOrd="1" presId="urn:microsoft.com/office/officeart/2005/8/layout/pyramid2"/>
    <dgm:cxn modelId="{B257FCAE-E3F2-4948-B4E0-9822D50EEAA5}" type="presOf" srcId="{243104E3-803E-4D2D-93B3-386F3C597D65}" destId="{768EC3BA-14DC-4673-9E8C-C8E30E5EEF5D}" srcOrd="0" destOrd="5" presId="urn:microsoft.com/office/officeart/2005/8/layout/pyramid2"/>
    <dgm:cxn modelId="{2387E995-606D-4D5A-A499-A5944BD7F2AE}" srcId="{B3704735-318C-40E7-A980-530E67C8B5BF}" destId="{E22A44F7-12D0-498B-87F6-4BADF010D711}" srcOrd="1" destOrd="0" parTransId="{7E8BC6F0-6FBA-41B2-BD21-5667B7BF90D4}" sibTransId="{5E817D91-4074-4C2A-8C63-504CEF33D81F}"/>
    <dgm:cxn modelId="{9F4E8A67-024C-44FB-A7FA-46531C479F8D}" type="presOf" srcId="{5EF50438-07EE-455C-BA68-8392F2285AE7}" destId="{B7F878A7-3F41-4F3D-823F-0BEB7766EBC5}" srcOrd="0" destOrd="1" presId="urn:microsoft.com/office/officeart/2005/8/layout/pyramid2"/>
    <dgm:cxn modelId="{3A5E6DF6-6F70-42B7-B131-4A423DF2AD39}" srcId="{FFE62849-E2DB-4703-830B-DE1916ED5D67}" destId="{A086EA4E-4797-4005-AE2C-B69FB2E87796}" srcOrd="0" destOrd="0" parTransId="{105F3592-BC06-4096-83B2-E5263816E9D3}" sibTransId="{69DC0A8D-5B66-4929-BD19-7038AF9C5C9F}"/>
    <dgm:cxn modelId="{00271133-E307-4202-8BDA-08ACA0E1CCF2}" srcId="{B3704735-318C-40E7-A980-530E67C8B5BF}" destId="{264DE649-EB04-4323-B2DE-81EB46AE93D1}" srcOrd="2" destOrd="0" parTransId="{F4489BC6-0BD8-42F5-ADE9-4975247ECEED}" sibTransId="{BA2F1F3F-9AF1-40E4-80ED-40F37370171F}"/>
    <dgm:cxn modelId="{AE75EAD8-0B42-43E4-B2B6-4DE01528FE84}" srcId="{17299EC2-BFE0-4420-BF89-F65B8E36F17B}" destId="{2638B2BB-E3C6-4788-A6B9-983F428DE6D8}" srcOrd="2" destOrd="0" parTransId="{018B50C8-1B41-4D39-8FAB-A42CCA7042DA}" sibTransId="{E79CC289-94CF-41EC-87C1-1455DEC4BAE0}"/>
    <dgm:cxn modelId="{BDF6270F-824F-43BB-BDF5-9EEAC7AE62F7}" type="presOf" srcId="{AE482740-C05B-4A25-B0CF-C4770AA87918}" destId="{BEAE6E28-CC62-405F-8329-A00E7383BA20}" srcOrd="0" destOrd="3" presId="urn:microsoft.com/office/officeart/2005/8/layout/pyramid2"/>
    <dgm:cxn modelId="{BDB65586-10E0-4366-B10A-28C416A652DE}" type="presOf" srcId="{060A30FF-BAE2-4933-A2DA-CC5AA6157571}" destId="{BEAE6E28-CC62-405F-8329-A00E7383BA20}" srcOrd="0" destOrd="2" presId="urn:microsoft.com/office/officeart/2005/8/layout/pyramid2"/>
    <dgm:cxn modelId="{7005B304-81D9-441A-8BC6-1B6700B9D820}" type="presOf" srcId="{E22A44F7-12D0-498B-87F6-4BADF010D711}" destId="{B7F878A7-3F41-4F3D-823F-0BEB7766EBC5}" srcOrd="0" destOrd="2" presId="urn:microsoft.com/office/officeart/2005/8/layout/pyramid2"/>
    <dgm:cxn modelId="{E60C645C-18EC-40D6-865D-E159F1D9C270}" srcId="{2638B2BB-E3C6-4788-A6B9-983F428DE6D8}" destId="{AE482740-C05B-4A25-B0CF-C4770AA87918}" srcOrd="2" destOrd="0" parTransId="{6905CF63-B723-4918-8839-877163B6C861}" sibTransId="{5ABDAECD-3ACC-4961-96FF-4A0B66DA2052}"/>
    <dgm:cxn modelId="{E8630C1F-4F04-41E5-96B3-C780EBA9A198}" type="presOf" srcId="{2638B2BB-E3C6-4788-A6B9-983F428DE6D8}" destId="{BEAE6E28-CC62-405F-8329-A00E7383BA20}" srcOrd="0" destOrd="0" presId="urn:microsoft.com/office/officeart/2005/8/layout/pyramid2"/>
    <dgm:cxn modelId="{D2B46A24-1979-4048-A732-7D1DDBC63EBF}" type="presOf" srcId="{17299EC2-BFE0-4420-BF89-F65B8E36F17B}" destId="{C9FB0B1D-E974-4E19-8147-8AB1AB9DC22A}" srcOrd="0" destOrd="0" presId="urn:microsoft.com/office/officeart/2005/8/layout/pyramid2"/>
    <dgm:cxn modelId="{4D9372DC-D79E-417A-9DB8-E11B13799705}" srcId="{FFE62849-E2DB-4703-830B-DE1916ED5D67}" destId="{5FFA7145-0019-449E-B0D2-888265F2D86E}" srcOrd="1" destOrd="0" parTransId="{7E52E0E8-E4A7-4BE6-B102-A8E72B23CBA0}" sibTransId="{C8869AFC-B9E0-4AD3-9CE3-1B5694816FC7}"/>
    <dgm:cxn modelId="{2AE4BACA-1A74-43C6-ABE6-BA6FAC3FED37}" type="presOf" srcId="{264DE649-EB04-4323-B2DE-81EB46AE93D1}" destId="{B7F878A7-3F41-4F3D-823F-0BEB7766EBC5}" srcOrd="0" destOrd="3" presId="urn:microsoft.com/office/officeart/2005/8/layout/pyramid2"/>
    <dgm:cxn modelId="{EDE92433-0404-44EB-929D-76C55EEC5F78}" srcId="{17299EC2-BFE0-4420-BF89-F65B8E36F17B}" destId="{FFE62849-E2DB-4703-830B-DE1916ED5D67}" srcOrd="1" destOrd="0" parTransId="{0544A416-0F5D-4DFB-9E97-AE6DE5B4193A}" sibTransId="{0E26D147-F860-4129-ABD5-9719E0766185}"/>
    <dgm:cxn modelId="{E94E4D76-32C1-43CC-AA23-EB94FB52EE02}" srcId="{FFE62849-E2DB-4703-830B-DE1916ED5D67}" destId="{2A4F8929-90F2-4E66-829D-A65D62E43836}" srcOrd="5" destOrd="0" parTransId="{FBCD629B-2E1E-4353-852F-120E0ECDCB15}" sibTransId="{227E81F4-B86E-43BE-81DF-4181DB1A625F}"/>
    <dgm:cxn modelId="{E86EE7E9-8A81-4634-99C7-A147883C83DA}" srcId="{2638B2BB-E3C6-4788-A6B9-983F428DE6D8}" destId="{8C2CC3EA-050E-4E02-9D19-E58135B9325B}" srcOrd="0" destOrd="0" parTransId="{A01BAC36-ECDA-4EFE-AD0B-C7AA466B6662}" sibTransId="{CBE4FAAB-8B96-4568-96DB-3DCCDC0C51AD}"/>
    <dgm:cxn modelId="{5E5DDE08-E8FA-4A7A-8B07-EBA1D77579DF}" srcId="{FFE62849-E2DB-4703-830B-DE1916ED5D67}" destId="{1D90B3DD-30F7-4BC7-ADE2-84864812EB98}" srcOrd="2" destOrd="0" parTransId="{D6DDBEFB-921A-41C1-9125-99B8256414B1}" sibTransId="{C0CB5598-6DAF-4790-922D-57BDC05846FF}"/>
    <dgm:cxn modelId="{2120452F-400C-4F95-8E66-1A1FC47D43E3}" srcId="{2638B2BB-E3C6-4788-A6B9-983F428DE6D8}" destId="{060A30FF-BAE2-4933-A2DA-CC5AA6157571}" srcOrd="1" destOrd="0" parTransId="{6944A1A5-DB7F-4F10-9F0F-C594E1247DE3}" sibTransId="{CD937CF0-8D5B-4866-A7BE-5AFA10827483}"/>
    <dgm:cxn modelId="{E1F93858-31D3-4832-9AD6-D10A1FF4FD24}" srcId="{FFE62849-E2DB-4703-830B-DE1916ED5D67}" destId="{243104E3-803E-4D2D-93B3-386F3C597D65}" srcOrd="4" destOrd="0" parTransId="{A85C1198-ED29-42B7-9AC0-E3BE77C402E7}" sibTransId="{A298DDA5-3B87-432D-AA08-04E2FE16FC9C}"/>
    <dgm:cxn modelId="{9576FF4B-6D44-4327-96D8-A6780DA71BD7}" type="presOf" srcId="{2A4F8929-90F2-4E66-829D-A65D62E43836}" destId="{768EC3BA-14DC-4673-9E8C-C8E30E5EEF5D}" srcOrd="0" destOrd="6" presId="urn:microsoft.com/office/officeart/2005/8/layout/pyramid2"/>
    <dgm:cxn modelId="{43B25165-BEAE-4E3A-B171-E8EBC8C22B31}" type="presParOf" srcId="{C9FB0B1D-E974-4E19-8147-8AB1AB9DC22A}" destId="{C1E8EABE-7866-4801-AA4B-B038ECE706A0}" srcOrd="0" destOrd="0" presId="urn:microsoft.com/office/officeart/2005/8/layout/pyramid2"/>
    <dgm:cxn modelId="{54BDF5E7-0BDE-470C-B8A8-A312CA6ACFFF}" type="presParOf" srcId="{C9FB0B1D-E974-4E19-8147-8AB1AB9DC22A}" destId="{4A75F742-85F3-4002-85DF-049D846BB399}" srcOrd="1" destOrd="0" presId="urn:microsoft.com/office/officeart/2005/8/layout/pyramid2"/>
    <dgm:cxn modelId="{C0BC7B56-C421-472E-A369-380AE2E2A3CA}" type="presParOf" srcId="{4A75F742-85F3-4002-85DF-049D846BB399}" destId="{B7F878A7-3F41-4F3D-823F-0BEB7766EBC5}" srcOrd="0" destOrd="0" presId="urn:microsoft.com/office/officeart/2005/8/layout/pyramid2"/>
    <dgm:cxn modelId="{04E50DCB-41D1-451E-A08D-DA98F72B4EE5}" type="presParOf" srcId="{4A75F742-85F3-4002-85DF-049D846BB399}" destId="{058C9F85-99F5-486D-B53B-032AE816D700}" srcOrd="1" destOrd="0" presId="urn:microsoft.com/office/officeart/2005/8/layout/pyramid2"/>
    <dgm:cxn modelId="{51A5430E-1BAD-4BE6-A43D-74A6180DC8C7}" type="presParOf" srcId="{4A75F742-85F3-4002-85DF-049D846BB399}" destId="{768EC3BA-14DC-4673-9E8C-C8E30E5EEF5D}" srcOrd="2" destOrd="0" presId="urn:microsoft.com/office/officeart/2005/8/layout/pyramid2"/>
    <dgm:cxn modelId="{34316FBF-EB9A-4FCA-BAEC-F44FCDC50145}" type="presParOf" srcId="{4A75F742-85F3-4002-85DF-049D846BB399}" destId="{D15337BD-CCF7-4F53-99C2-A2FF3794A418}" srcOrd="3" destOrd="0" presId="urn:microsoft.com/office/officeart/2005/8/layout/pyramid2"/>
    <dgm:cxn modelId="{6579924C-F61A-4F18-B74D-5047CB4E83C7}" type="presParOf" srcId="{4A75F742-85F3-4002-85DF-049D846BB399}" destId="{BEAE6E28-CC62-405F-8329-A00E7383BA20}" srcOrd="4" destOrd="0" presId="urn:microsoft.com/office/officeart/2005/8/layout/pyramid2"/>
    <dgm:cxn modelId="{13F3309F-38F1-4C67-9A12-9C37D9C6F4C0}" type="presParOf" srcId="{4A75F742-85F3-4002-85DF-049D846BB399}" destId="{81A06D84-1F2A-4294-BDC3-82536B8AE4E8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1E8EABE-7866-4801-AA4B-B038ECE706A0}">
      <dsp:nvSpPr>
        <dsp:cNvPr id="0" name=""/>
        <dsp:cNvSpPr/>
      </dsp:nvSpPr>
      <dsp:spPr>
        <a:xfrm>
          <a:off x="971550" y="0"/>
          <a:ext cx="5500688" cy="5500688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7F878A7-3F41-4F3D-823F-0BEB7766EBC5}">
      <dsp:nvSpPr>
        <dsp:cNvPr id="0" name=""/>
        <dsp:cNvSpPr/>
      </dsp:nvSpPr>
      <dsp:spPr>
        <a:xfrm>
          <a:off x="114281" y="0"/>
          <a:ext cx="2998441" cy="704792"/>
        </a:xfrm>
        <a:prstGeom prst="round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 zoom="92000"/>
          <a:lightRig rig="balanced" dir="t">
            <a:rot lat="0" lon="0" rev="12700000"/>
          </a:lightRig>
        </a:scene3d>
        <a:sp3d z="50080"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lvl="0" algn="ctr" defTabSz="14224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ru-RU" sz="3200" b="1" kern="1200" cap="small" baseline="0" dirty="0" smtClean="0">
              <a:solidFill>
                <a:srgbClr val="A70923"/>
              </a:solidFill>
              <a:latin typeface="Comic Sans MS" pitchFamily="66" charset="0"/>
              <a:ea typeface="+mj-ea"/>
              <a:cs typeface="+mj-cs"/>
            </a:rPr>
            <a:t>Кулинарии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ru-RU" sz="1800" b="1" kern="1200" cap="small" baseline="0" dirty="0" smtClean="0">
              <a:solidFill>
                <a:schemeClr val="tx1"/>
              </a:solidFill>
              <a:latin typeface="Comic Sans MS" pitchFamily="66" charset="0"/>
              <a:ea typeface="+mj-ea"/>
              <a:cs typeface="+mj-cs"/>
            </a:rPr>
            <a:t>Приготовлении напитков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ru-RU" sz="1800" b="1" kern="1200" cap="small" baseline="0" dirty="0" smtClean="0">
              <a:solidFill>
                <a:schemeClr val="tx1"/>
              </a:solidFill>
              <a:latin typeface="Comic Sans MS" pitchFamily="66" charset="0"/>
              <a:ea typeface="+mj-ea"/>
              <a:cs typeface="+mj-cs"/>
            </a:rPr>
            <a:t>Добавлении в блюда как приправу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ru-RU" sz="1800" b="1" kern="1200" cap="small" baseline="0" dirty="0" smtClean="0">
              <a:solidFill>
                <a:schemeClr val="tx1"/>
              </a:solidFill>
              <a:latin typeface="Comic Sans MS" pitchFamily="66" charset="0"/>
              <a:ea typeface="+mj-ea"/>
              <a:cs typeface="+mj-cs"/>
            </a:rPr>
            <a:t>Приготовлении кондитерских изделий</a:t>
          </a:r>
        </a:p>
      </dsp:txBody>
      <dsp:txXfrm>
        <a:off x="114281" y="0"/>
        <a:ext cx="2998441" cy="704792"/>
      </dsp:txXfrm>
    </dsp:sp>
    <dsp:sp modelId="{768EC3BA-14DC-4673-9E8C-C8E30E5EEF5D}">
      <dsp:nvSpPr>
        <dsp:cNvPr id="0" name=""/>
        <dsp:cNvSpPr/>
      </dsp:nvSpPr>
      <dsp:spPr>
        <a:xfrm>
          <a:off x="4945283" y="0"/>
          <a:ext cx="2945024" cy="805432"/>
        </a:xfrm>
        <a:prstGeom prst="round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 zoom="92000"/>
          <a:lightRig rig="balanced" dir="t">
            <a:rot lat="0" lon="0" rev="12700000"/>
          </a:lightRig>
        </a:scene3d>
        <a:sp3d z="50080"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lvl="0" algn="ctr" defTabSz="14224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ru-RU" sz="3200" b="1" kern="1200" cap="small" baseline="0" dirty="0" smtClean="0">
              <a:solidFill>
                <a:srgbClr val="A70923"/>
              </a:solidFill>
              <a:latin typeface="Comic Sans MS" pitchFamily="66" charset="0"/>
              <a:ea typeface="+mj-ea"/>
              <a:cs typeface="+mj-cs"/>
            </a:rPr>
            <a:t>Быту</a:t>
          </a:r>
        </a:p>
        <a:p>
          <a:pPr marL="171450" lvl="1" indent="-171450" algn="ctr" defTabSz="8001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ru-RU" sz="1800" b="1" kern="1200" cap="small" baseline="0" dirty="0" smtClean="0">
              <a:solidFill>
                <a:schemeClr val="tx1"/>
              </a:solidFill>
              <a:latin typeface="Comic Sans MS" pitchFamily="66" charset="0"/>
              <a:ea typeface="+mj-ea"/>
              <a:cs typeface="+mj-cs"/>
            </a:rPr>
            <a:t>Профилактики и лечении простудных заболеваний</a:t>
          </a:r>
        </a:p>
        <a:p>
          <a:pPr marL="171450" lvl="1" indent="-171450" algn="ctr" defTabSz="8001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ru-RU" sz="1800" b="1" kern="1200" cap="small" baseline="0" dirty="0" smtClean="0">
              <a:solidFill>
                <a:schemeClr val="tx1"/>
              </a:solidFill>
              <a:latin typeface="Comic Sans MS" pitchFamily="66" charset="0"/>
              <a:ea typeface="+mj-ea"/>
              <a:cs typeface="+mj-cs"/>
            </a:rPr>
            <a:t>Очищении посуды, бытовых приборов</a:t>
          </a:r>
        </a:p>
        <a:p>
          <a:pPr marL="171450" lvl="1" indent="-171450" algn="ctr" defTabSz="8001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ru-RU" sz="1800" b="1" kern="1200" cap="small" baseline="0" dirty="0" smtClean="0">
              <a:solidFill>
                <a:schemeClr val="tx1"/>
              </a:solidFill>
              <a:latin typeface="Comic Sans MS" pitchFamily="66" charset="0"/>
              <a:ea typeface="+mj-ea"/>
              <a:cs typeface="+mj-cs"/>
            </a:rPr>
            <a:t>Устранении запахов</a:t>
          </a:r>
        </a:p>
        <a:p>
          <a:pPr marL="171450" lvl="1" indent="-171450" algn="ctr" defTabSz="8001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ru-RU" sz="1800" b="1" kern="1200" cap="small" baseline="0" dirty="0" smtClean="0">
              <a:solidFill>
                <a:schemeClr val="tx1"/>
              </a:solidFill>
              <a:latin typeface="Comic Sans MS" pitchFamily="66" charset="0"/>
              <a:ea typeface="+mj-ea"/>
              <a:cs typeface="+mj-cs"/>
            </a:rPr>
            <a:t>Удалении пятен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100" kern="1200" dirty="0"/>
        </a:p>
      </dsp:txBody>
      <dsp:txXfrm>
        <a:off x="4945283" y="0"/>
        <a:ext cx="2945024" cy="805432"/>
      </dsp:txXfrm>
    </dsp:sp>
    <dsp:sp modelId="{BEAE6E28-CC62-405F-8329-A00E7383BA20}">
      <dsp:nvSpPr>
        <dsp:cNvPr id="0" name=""/>
        <dsp:cNvSpPr/>
      </dsp:nvSpPr>
      <dsp:spPr>
        <a:xfrm>
          <a:off x="1971672" y="3357570"/>
          <a:ext cx="3514628" cy="624482"/>
        </a:xfrm>
        <a:prstGeom prst="round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 zoom="92000"/>
          <a:lightRig rig="balanced" dir="t">
            <a:rot lat="0" lon="0" rev="12700000"/>
          </a:lightRig>
        </a:scene3d>
        <a:sp3d z="50080"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800" b="1" kern="1200" cap="small" baseline="0" dirty="0" smtClean="0">
              <a:solidFill>
                <a:srgbClr val="A70923"/>
              </a:solidFill>
              <a:latin typeface="Comic Sans MS" pitchFamily="66" charset="0"/>
              <a:ea typeface="+mj-ea"/>
              <a:cs typeface="+mj-cs"/>
            </a:rPr>
            <a:t>Косметологии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ru-RU" sz="1800" b="1" kern="1200" cap="small" baseline="0" dirty="0" smtClean="0">
              <a:solidFill>
                <a:schemeClr val="tx1"/>
              </a:solidFill>
              <a:latin typeface="Comic Sans MS" pitchFamily="66" charset="0"/>
              <a:ea typeface="+mj-ea"/>
              <a:cs typeface="+mj-cs"/>
            </a:rPr>
            <a:t>Омолаживающие маски для лица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ru-RU" sz="1800" b="1" kern="1200" cap="small" baseline="0" dirty="0" smtClean="0">
              <a:solidFill>
                <a:schemeClr val="tx1"/>
              </a:solidFill>
              <a:latin typeface="Comic Sans MS" pitchFamily="66" charset="0"/>
              <a:ea typeface="+mj-ea"/>
              <a:cs typeface="+mj-cs"/>
            </a:rPr>
            <a:t>От ломкости ногтей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ru-RU" sz="1800" b="1" kern="1200" cap="small" baseline="0" dirty="0" smtClean="0">
              <a:solidFill>
                <a:schemeClr val="tx1"/>
              </a:solidFill>
              <a:latin typeface="Comic Sans MS" pitchFamily="66" charset="0"/>
              <a:ea typeface="+mj-ea"/>
              <a:cs typeface="+mj-cs"/>
            </a:rPr>
            <a:t>От мозолей и </a:t>
          </a:r>
          <a:r>
            <a:rPr kumimoji="0" lang="ru-RU" sz="1800" b="1" kern="1200" cap="small" baseline="0" dirty="0" err="1" smtClean="0">
              <a:solidFill>
                <a:schemeClr val="tx1"/>
              </a:solidFill>
              <a:latin typeface="Comic Sans MS" pitchFamily="66" charset="0"/>
              <a:ea typeface="+mj-ea"/>
              <a:cs typeface="+mj-cs"/>
            </a:rPr>
            <a:t>напоптышей</a:t>
          </a:r>
          <a:endParaRPr kumimoji="0" lang="ru-RU" sz="1800" b="1" kern="1200" cap="small" baseline="0" dirty="0" smtClean="0">
            <a:solidFill>
              <a:schemeClr val="tx1"/>
            </a:solidFill>
            <a:latin typeface="Comic Sans MS" pitchFamily="66" charset="0"/>
            <a:ea typeface="+mj-ea"/>
            <a:cs typeface="+mj-cs"/>
          </a:endParaRPr>
        </a:p>
      </dsp:txBody>
      <dsp:txXfrm>
        <a:off x="1971672" y="3357570"/>
        <a:ext cx="3514628" cy="624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510E36-D6DC-4166-A012-5BB30E0A9414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0A0CCB-D77D-4A5E-AF70-B0DCB2ABD80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0A0CCB-D77D-4A5E-AF70-B0DCB2ABD801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6183439-2C9F-48F3-BB64-A5AF7BD947D5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BAFA952-82F5-4AD8-B918-1C5F394C0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83439-2C9F-48F3-BB64-A5AF7BD947D5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FA952-82F5-4AD8-B918-1C5F394C0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83439-2C9F-48F3-BB64-A5AF7BD947D5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FA952-82F5-4AD8-B918-1C5F394C0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6183439-2C9F-48F3-BB64-A5AF7BD947D5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BAFA952-82F5-4AD8-B918-1C5F394C04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6183439-2C9F-48F3-BB64-A5AF7BD947D5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BAFA952-82F5-4AD8-B918-1C5F394C0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83439-2C9F-48F3-BB64-A5AF7BD947D5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FA952-82F5-4AD8-B918-1C5F394C04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83439-2C9F-48F3-BB64-A5AF7BD947D5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FA952-82F5-4AD8-B918-1C5F394C04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6183439-2C9F-48F3-BB64-A5AF7BD947D5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BAFA952-82F5-4AD8-B918-1C5F394C04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83439-2C9F-48F3-BB64-A5AF7BD947D5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FA952-82F5-4AD8-B918-1C5F394C0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6183439-2C9F-48F3-BB64-A5AF7BD947D5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BAFA952-82F5-4AD8-B918-1C5F394C04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6183439-2C9F-48F3-BB64-A5AF7BD947D5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BAFA952-82F5-4AD8-B918-1C5F394C04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6183439-2C9F-48F3-BB64-A5AF7BD947D5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BAFA952-82F5-4AD8-B918-1C5F394C0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6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нпк никита\pho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2714620"/>
            <a:ext cx="3214710" cy="382703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3108" y="142852"/>
            <a:ext cx="6643734" cy="3214710"/>
          </a:xfrm>
        </p:spPr>
        <p:txBody>
          <a:bodyPr>
            <a:noAutofit/>
          </a:bodyPr>
          <a:lstStyle/>
          <a:p>
            <a:r>
              <a:rPr lang="ru-RU" sz="6000" b="1" i="1" dirty="0" smtClean="0">
                <a:solidFill>
                  <a:srgbClr val="00B050"/>
                </a:solidFill>
              </a:rPr>
              <a:t>Кто ты, кислый лимон?</a:t>
            </a:r>
            <a:br>
              <a:rPr lang="ru-RU" sz="6000" b="1" i="1" dirty="0" smtClean="0">
                <a:solidFill>
                  <a:srgbClr val="00B050"/>
                </a:solidFill>
              </a:rPr>
            </a:br>
            <a:endParaRPr lang="ru-RU" sz="6000" b="1" i="1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57752" y="2714620"/>
            <a:ext cx="3143256" cy="3643338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429256" y="1785926"/>
            <a:ext cx="3500462" cy="40257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i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</a:pPr>
            <a:endParaRPr lang="ru-RU" sz="2400" i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</a:pPr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выполнил:</a:t>
            </a:r>
          </a:p>
          <a:p>
            <a:pPr algn="ctr">
              <a:lnSpc>
                <a:spcPct val="90000"/>
              </a:lnSpc>
            </a:pPr>
            <a:endParaRPr lang="ru-RU" sz="2400" i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ученик 4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класса</a:t>
            </a:r>
          </a:p>
          <a:p>
            <a:pPr algn="ctr">
              <a:lnSpc>
                <a:spcPct val="9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МБОУ Гимназия №5 </a:t>
            </a:r>
          </a:p>
          <a:p>
            <a:pPr algn="ctr">
              <a:lnSpc>
                <a:spcPct val="90000"/>
              </a:lnSpc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Гончаров Никита</a:t>
            </a:r>
          </a:p>
          <a:p>
            <a:pPr>
              <a:lnSpc>
                <a:spcPct val="90000"/>
              </a:lnSpc>
            </a:pPr>
            <a:endParaRPr lang="ru-RU" sz="2400" i="1" dirty="0" smtClean="0">
              <a:solidFill>
                <a:srgbClr val="1E1C1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ru-RU" sz="2400" i="1" dirty="0" smtClean="0">
              <a:solidFill>
                <a:srgbClr val="1E1C1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</a:pPr>
            <a:r>
              <a:rPr lang="ru-RU" sz="2400" i="1" u="sng" dirty="0" smtClean="0">
                <a:solidFill>
                  <a:srgbClr val="1E1C11"/>
                </a:solidFill>
                <a:latin typeface="Times New Roman" pitchFamily="18" charset="0"/>
                <a:cs typeface="Times New Roman" pitchFamily="18" charset="0"/>
              </a:rPr>
              <a:t>Руководитель:</a:t>
            </a:r>
            <a:r>
              <a:rPr lang="ru-RU" sz="2400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  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Кочарина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Е.А.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нпк никита\239888_gallery.worl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00026"/>
            <a:ext cx="8358246" cy="665797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3240" y="428604"/>
            <a:ext cx="5500726" cy="1000132"/>
          </a:xfrm>
        </p:spPr>
        <p:txBody>
          <a:bodyPr>
            <a:noAutofit/>
          </a:bodyPr>
          <a:lstStyle/>
          <a:p>
            <a:pPr algn="r"/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Свойства и полезные вещества плода: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1214422"/>
            <a:ext cx="77153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 smtClean="0"/>
          </a:p>
          <a:p>
            <a:endParaRPr lang="ru-RU" sz="1400" dirty="0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1"/>
          </p:nvPr>
        </p:nvSpPr>
        <p:spPr>
          <a:xfrm>
            <a:off x="285720" y="214290"/>
            <a:ext cx="3286148" cy="6643710"/>
          </a:xfrm>
          <a:solidFill>
            <a:srgbClr val="FCE8FE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fontAlgn="base">
              <a:buNone/>
            </a:pPr>
            <a:r>
              <a:rPr lang="ru-RU" sz="1800" b="1" cap="small" dirty="0" smtClean="0">
                <a:solidFill>
                  <a:srgbClr val="E305A9"/>
                </a:solidFill>
                <a:latin typeface="Comic Sans MS" pitchFamily="66" charset="0"/>
                <a:ea typeface="+mj-ea"/>
                <a:cs typeface="+mj-cs"/>
              </a:rPr>
              <a:t>Свойства лимона:</a:t>
            </a:r>
          </a:p>
          <a:p>
            <a:pPr fontAlgn="base"/>
            <a:r>
              <a:rPr lang="ru-RU" sz="1800" b="1" cap="small" dirty="0" smtClean="0">
                <a:solidFill>
                  <a:srgbClr val="4475FE"/>
                </a:solidFill>
                <a:latin typeface="Comic Sans MS" pitchFamily="66" charset="0"/>
                <a:ea typeface="+mj-ea"/>
                <a:cs typeface="+mj-cs"/>
              </a:rPr>
              <a:t>Бактерицидное;</a:t>
            </a:r>
          </a:p>
          <a:p>
            <a:pPr fontAlgn="base"/>
            <a:r>
              <a:rPr lang="ru-RU" sz="1800" b="1" cap="small" dirty="0" smtClean="0">
                <a:solidFill>
                  <a:srgbClr val="4475FE"/>
                </a:solidFill>
                <a:latin typeface="Comic Sans MS" pitchFamily="66" charset="0"/>
                <a:ea typeface="+mj-ea"/>
                <a:cs typeface="+mj-cs"/>
              </a:rPr>
              <a:t>Тонизирующее;</a:t>
            </a:r>
          </a:p>
          <a:p>
            <a:pPr fontAlgn="base"/>
            <a:r>
              <a:rPr lang="ru-RU" sz="1800" b="1" cap="small" dirty="0" smtClean="0">
                <a:solidFill>
                  <a:srgbClr val="4475FE"/>
                </a:solidFill>
                <a:latin typeface="Comic Sans MS" pitchFamily="66" charset="0"/>
                <a:ea typeface="+mj-ea"/>
                <a:cs typeface="+mj-cs"/>
              </a:rPr>
              <a:t>Антисептическое;</a:t>
            </a:r>
          </a:p>
          <a:p>
            <a:pPr fontAlgn="base"/>
            <a:r>
              <a:rPr lang="ru-RU" sz="1800" b="1" cap="small" dirty="0" smtClean="0">
                <a:solidFill>
                  <a:srgbClr val="4475FE"/>
                </a:solidFill>
                <a:latin typeface="Comic Sans MS" pitchFamily="66" charset="0"/>
                <a:ea typeface="+mj-ea"/>
                <a:cs typeface="+mj-cs"/>
              </a:rPr>
              <a:t>Ароматизирующее;</a:t>
            </a:r>
          </a:p>
          <a:p>
            <a:pPr fontAlgn="base"/>
            <a:r>
              <a:rPr lang="ru-RU" sz="1800" b="1" cap="small" dirty="0" smtClean="0">
                <a:solidFill>
                  <a:srgbClr val="4475FE"/>
                </a:solidFill>
                <a:latin typeface="Comic Sans MS" pitchFamily="66" charset="0"/>
                <a:ea typeface="+mj-ea"/>
                <a:cs typeface="+mj-cs"/>
              </a:rPr>
              <a:t>Общеукрепляющее;</a:t>
            </a:r>
          </a:p>
          <a:p>
            <a:pPr fontAlgn="base"/>
            <a:r>
              <a:rPr lang="ru-RU" sz="1800" b="1" cap="small" dirty="0" smtClean="0">
                <a:solidFill>
                  <a:srgbClr val="4475FE"/>
                </a:solidFill>
                <a:latin typeface="Comic Sans MS" pitchFamily="66" charset="0"/>
                <a:ea typeface="+mj-ea"/>
                <a:cs typeface="+mj-cs"/>
              </a:rPr>
              <a:t>Восстанавливающее;</a:t>
            </a:r>
          </a:p>
          <a:p>
            <a:pPr fontAlgn="base"/>
            <a:r>
              <a:rPr lang="ru-RU" sz="1800" b="1" cap="small" dirty="0" smtClean="0">
                <a:solidFill>
                  <a:srgbClr val="4475FE"/>
                </a:solidFill>
                <a:latin typeface="Comic Sans MS" pitchFamily="66" charset="0"/>
                <a:ea typeface="+mj-ea"/>
                <a:cs typeface="+mj-cs"/>
              </a:rPr>
              <a:t>Отбеливающее.</a:t>
            </a:r>
          </a:p>
          <a:p>
            <a:pPr fontAlgn="base">
              <a:buNone/>
            </a:pPr>
            <a:r>
              <a:rPr lang="ru-RU" sz="1800" b="1" cap="small" dirty="0" smtClean="0">
                <a:solidFill>
                  <a:srgbClr val="E305A9"/>
                </a:solidFill>
                <a:latin typeface="Comic Sans MS" pitchFamily="66" charset="0"/>
                <a:ea typeface="+mj-ea"/>
                <a:cs typeface="+mj-cs"/>
              </a:rPr>
              <a:t>Вещества лимона</a:t>
            </a:r>
          </a:p>
          <a:p>
            <a:pPr fontAlgn="base"/>
            <a:r>
              <a:rPr lang="ru-RU" sz="1500" b="1" cap="small" dirty="0" smtClean="0">
                <a:solidFill>
                  <a:srgbClr val="4475FE"/>
                </a:solidFill>
                <a:latin typeface="Comic Sans MS" pitchFamily="66" charset="0"/>
              </a:rPr>
              <a:t>витамины: С, А, Р, D, а также группы В;</a:t>
            </a:r>
          </a:p>
          <a:p>
            <a:pPr fontAlgn="base"/>
            <a:r>
              <a:rPr lang="ru-RU" sz="1500" b="1" cap="small" dirty="0" smtClean="0">
                <a:solidFill>
                  <a:srgbClr val="4475FE"/>
                </a:solidFill>
                <a:latin typeface="Comic Sans MS" pitchFamily="66" charset="0"/>
              </a:rPr>
              <a:t>микроэлементы: калий, натрий, бом, медь, хлор, молибден, фтор;</a:t>
            </a:r>
          </a:p>
          <a:p>
            <a:pPr fontAlgn="base"/>
            <a:r>
              <a:rPr lang="ru-RU" sz="1500" b="1" cap="small" dirty="0" smtClean="0">
                <a:solidFill>
                  <a:srgbClr val="4475FE"/>
                </a:solidFill>
                <a:latin typeface="Comic Sans MS" pitchFamily="66" charset="0"/>
              </a:rPr>
              <a:t>органические кислоты: лимонная, яблочная, аскорбиновая;</a:t>
            </a:r>
          </a:p>
          <a:p>
            <a:pPr fontAlgn="base"/>
            <a:r>
              <a:rPr lang="ru-RU" sz="1500" b="1" cap="small" dirty="0" smtClean="0">
                <a:solidFill>
                  <a:srgbClr val="4475FE"/>
                </a:solidFill>
                <a:latin typeface="Comic Sans MS" pitchFamily="66" charset="0"/>
              </a:rPr>
              <a:t>другие органические соединения: эфирные масла, фитонциды, </a:t>
            </a:r>
            <a:r>
              <a:rPr lang="ru-RU" sz="1500" b="1" cap="small" dirty="0" err="1" smtClean="0">
                <a:solidFill>
                  <a:srgbClr val="4475FE"/>
                </a:solidFill>
                <a:latin typeface="Comic Sans MS" pitchFamily="66" charset="0"/>
              </a:rPr>
              <a:t>флавоноиды</a:t>
            </a:r>
            <a:r>
              <a:rPr lang="ru-RU" sz="1500" b="1" cap="small" dirty="0" smtClean="0">
                <a:solidFill>
                  <a:srgbClr val="4475FE"/>
                </a:solidFill>
                <a:latin typeface="Comic Sans MS" pitchFamily="66" charset="0"/>
              </a:rPr>
              <a:t>, сахара, пектины.</a:t>
            </a:r>
          </a:p>
          <a:p>
            <a:pPr fontAlgn="base"/>
            <a:r>
              <a:rPr lang="ru-RU" sz="1500" b="1" cap="small" dirty="0" smtClean="0">
                <a:solidFill>
                  <a:srgbClr val="4475FE"/>
                </a:solidFill>
                <a:latin typeface="Comic Sans MS" pitchFamily="66" charset="0"/>
              </a:rPr>
              <a:t>Полезными являются не только мякоть этого плода, но и его сок и кожура (цедра). </a:t>
            </a:r>
          </a:p>
          <a:p>
            <a:pPr fontAlgn="base">
              <a:buNone/>
            </a:pPr>
            <a:endParaRPr lang="ru-RU" sz="1800" b="1" cap="small" dirty="0" smtClean="0">
              <a:solidFill>
                <a:srgbClr val="E305A9"/>
              </a:solidFill>
              <a:latin typeface="Comic Sans MS" pitchFamily="66" charset="0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86808" cy="92867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omic Sans MS" pitchFamily="66" charset="0"/>
              </a:rPr>
              <a:t>Состав лимона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785794"/>
            <a:ext cx="77153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 smtClean="0"/>
          </a:p>
          <a:p>
            <a:endParaRPr lang="ru-RU" sz="1400" dirty="0"/>
          </a:p>
        </p:txBody>
      </p:sp>
      <p:pic>
        <p:nvPicPr>
          <p:cNvPr id="7" name="Содержимое 6" descr="sostav-limona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928670"/>
            <a:ext cx="8143932" cy="571504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нпк никита\239888_gallery.world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85720" y="394671"/>
            <a:ext cx="8429684" cy="626868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286808" cy="100013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A70923"/>
                </a:solidFill>
                <a:latin typeface="Comic Sans MS" pitchFamily="66" charset="0"/>
              </a:rPr>
              <a:t>Что приносит лимон-пользу или вред? Правда о пользе: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1214422"/>
            <a:ext cx="77153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 smtClean="0"/>
          </a:p>
          <a:p>
            <a:endParaRPr lang="ru-RU" sz="14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457200" y="1428736"/>
            <a:ext cx="7467600" cy="5045216"/>
          </a:xfrm>
        </p:spPr>
        <p:txBody>
          <a:bodyPr>
            <a:normAutofit fontScale="25000" lnSpcReduction="20000"/>
          </a:bodyPr>
          <a:lstStyle/>
          <a:p>
            <a:pPr fontAlgn="base"/>
            <a:r>
              <a:rPr lang="ru-RU" sz="7200" b="1" cap="small" dirty="0" smtClean="0">
                <a:latin typeface="Comic Sans MS" pitchFamily="66" charset="0"/>
                <a:ea typeface="+mj-ea"/>
                <a:cs typeface="+mj-cs"/>
              </a:rPr>
              <a:t>Лимон содержит витамин С, что очень важно для укрепления иммунитета. </a:t>
            </a:r>
          </a:p>
          <a:p>
            <a:pPr fontAlgn="base"/>
            <a:r>
              <a:rPr lang="ru-RU" sz="7200" b="1" cap="small" dirty="0" smtClean="0">
                <a:latin typeface="Comic Sans MS" pitchFamily="66" charset="0"/>
                <a:ea typeface="+mj-ea"/>
                <a:cs typeface="+mj-cs"/>
              </a:rPr>
              <a:t>Выводит шлаки и токсины из организма.</a:t>
            </a:r>
          </a:p>
          <a:p>
            <a:pPr fontAlgn="base"/>
            <a:r>
              <a:rPr lang="ru-RU" sz="7200" b="1" cap="small" dirty="0" smtClean="0">
                <a:latin typeface="Comic Sans MS" pitchFamily="66" charset="0"/>
                <a:ea typeface="+mj-ea"/>
                <a:cs typeface="+mj-cs"/>
              </a:rPr>
              <a:t>Улучшает работоспособность.</a:t>
            </a:r>
          </a:p>
          <a:p>
            <a:pPr fontAlgn="base"/>
            <a:r>
              <a:rPr lang="ru-RU" sz="7200" b="1" cap="small" dirty="0" smtClean="0">
                <a:latin typeface="Comic Sans MS" pitchFamily="66" charset="0"/>
                <a:ea typeface="+mj-ea"/>
                <a:cs typeface="+mj-cs"/>
              </a:rPr>
              <a:t>Улучшает внимание и память.</a:t>
            </a:r>
          </a:p>
          <a:p>
            <a:pPr fontAlgn="base"/>
            <a:r>
              <a:rPr lang="ru-RU" sz="7200" b="1" cap="small" dirty="0" smtClean="0">
                <a:latin typeface="Comic Sans MS" pitchFamily="66" charset="0"/>
                <a:ea typeface="+mj-ea"/>
                <a:cs typeface="+mj-cs"/>
              </a:rPr>
              <a:t>Снижает кислотность желудка.</a:t>
            </a:r>
          </a:p>
          <a:p>
            <a:pPr fontAlgn="base"/>
            <a:r>
              <a:rPr lang="ru-RU" sz="7200" b="1" cap="small" dirty="0" smtClean="0">
                <a:latin typeface="Comic Sans MS" pitchFamily="66" charset="0"/>
                <a:ea typeface="+mj-ea"/>
                <a:cs typeface="+mj-cs"/>
              </a:rPr>
              <a:t>Контролирует давление.</a:t>
            </a:r>
          </a:p>
          <a:p>
            <a:pPr fontAlgn="base"/>
            <a:r>
              <a:rPr lang="ru-RU" sz="7200" b="1" cap="small" dirty="0" smtClean="0">
                <a:latin typeface="Comic Sans MS" pitchFamily="66" charset="0"/>
                <a:ea typeface="+mj-ea"/>
                <a:cs typeface="+mj-cs"/>
              </a:rPr>
              <a:t>Обладает мягким мочегонным действием.</a:t>
            </a:r>
          </a:p>
          <a:p>
            <a:pPr fontAlgn="base"/>
            <a:r>
              <a:rPr lang="ru-RU" sz="7200" b="1" cap="small" dirty="0" smtClean="0">
                <a:latin typeface="Comic Sans MS" pitchFamily="66" charset="0"/>
                <a:ea typeface="+mj-ea"/>
                <a:cs typeface="+mj-cs"/>
              </a:rPr>
              <a:t>Убивает микробы, препятствует развитию бактерий.</a:t>
            </a:r>
          </a:p>
          <a:p>
            <a:pPr fontAlgn="base"/>
            <a:r>
              <a:rPr lang="ru-RU" sz="7200" b="1" cap="small" dirty="0" smtClean="0">
                <a:latin typeface="Comic Sans MS" pitchFamily="66" charset="0"/>
                <a:ea typeface="+mj-ea"/>
                <a:cs typeface="+mj-cs"/>
              </a:rPr>
              <a:t>Укрепляет стенки кровеносных сосудов.</a:t>
            </a:r>
          </a:p>
          <a:p>
            <a:pPr fontAlgn="base"/>
            <a:r>
              <a:rPr lang="ru-RU" sz="7200" b="1" cap="small" dirty="0" smtClean="0">
                <a:latin typeface="Comic Sans MS" pitchFamily="66" charset="0"/>
                <a:ea typeface="+mj-ea"/>
                <a:cs typeface="+mj-cs"/>
              </a:rPr>
              <a:t>Разжижает кровь.</a:t>
            </a:r>
          </a:p>
          <a:p>
            <a:pPr fontAlgn="base"/>
            <a:r>
              <a:rPr lang="ru-RU" sz="7200" b="1" cap="small" dirty="0" smtClean="0">
                <a:latin typeface="Comic Sans MS" pitchFamily="66" charset="0"/>
                <a:ea typeface="+mj-ea"/>
                <a:cs typeface="+mj-cs"/>
              </a:rPr>
              <a:t>Обладает ранозаживляющим действием при наружных проблемах с кожей.</a:t>
            </a:r>
          </a:p>
          <a:p>
            <a:pPr fontAlgn="base"/>
            <a:r>
              <a:rPr lang="ru-RU" sz="7200" b="1" cap="small" dirty="0" smtClean="0">
                <a:latin typeface="Comic Sans MS" pitchFamily="66" charset="0"/>
                <a:ea typeface="+mj-ea"/>
                <a:cs typeface="+mj-cs"/>
              </a:rPr>
              <a:t>Лимон полезен для волос.</a:t>
            </a:r>
          </a:p>
          <a:p>
            <a:pPr fontAlgn="base"/>
            <a:r>
              <a:rPr lang="ru-RU" sz="7200" b="1" cap="small" dirty="0" smtClean="0">
                <a:latin typeface="Comic Sans MS" pitchFamily="66" charset="0"/>
                <a:ea typeface="+mj-ea"/>
                <a:cs typeface="+mj-cs"/>
              </a:rPr>
              <a:t>Лимоны улучшают цвет лица, сохраняют молодость кожи.</a:t>
            </a:r>
          </a:p>
          <a:p>
            <a:pPr fontAlgn="base"/>
            <a:r>
              <a:rPr lang="ru-RU" sz="7200" b="1" cap="small" dirty="0" smtClean="0">
                <a:latin typeface="Comic Sans MS" pitchFamily="66" charset="0"/>
                <a:ea typeface="+mj-ea"/>
                <a:cs typeface="+mj-cs"/>
              </a:rPr>
              <a:t>Укрепляет ногти.</a:t>
            </a:r>
          </a:p>
          <a:p>
            <a:pPr fontAlgn="base"/>
            <a:r>
              <a:rPr lang="ru-RU" sz="7200" b="1" cap="small" dirty="0" smtClean="0">
                <a:latin typeface="Comic Sans MS" pitchFamily="66" charset="0"/>
                <a:ea typeface="+mj-ea"/>
                <a:cs typeface="+mj-cs"/>
              </a:rPr>
              <a:t>Борется с грибком.</a:t>
            </a:r>
          </a:p>
          <a:p>
            <a:pPr fontAlgn="base"/>
            <a:r>
              <a:rPr lang="ru-RU" sz="7200" b="1" cap="small" dirty="0" smtClean="0">
                <a:latin typeface="Comic Sans MS" pitchFamily="66" charset="0"/>
                <a:ea typeface="+mj-ea"/>
                <a:cs typeface="+mj-cs"/>
              </a:rPr>
              <a:t>Снимает зуд и покраснения кожи.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286808" cy="100013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A70923"/>
                </a:solidFill>
                <a:latin typeface="Comic Sans MS" pitchFamily="66" charset="0"/>
              </a:rPr>
              <a:t>Что приносит лимон-пользу или вред? Правда о вреде: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1071546"/>
            <a:ext cx="77153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 smtClean="0"/>
          </a:p>
          <a:p>
            <a:endParaRPr lang="ru-RU" sz="14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214282" y="1500174"/>
            <a:ext cx="8501122" cy="5143536"/>
          </a:xfrm>
          <a:solidFill>
            <a:srgbClr val="FFFF00"/>
          </a:solidFill>
          <a:ln>
            <a:solidFill>
              <a:srgbClr val="20F425"/>
            </a:solidFill>
          </a:ln>
        </p:spPr>
        <p:txBody>
          <a:bodyPr>
            <a:noAutofit/>
          </a:bodyPr>
          <a:lstStyle/>
          <a:p>
            <a:pPr fontAlgn="base"/>
            <a:r>
              <a:rPr lang="ru-RU" sz="1800" b="1" cap="small" dirty="0" smtClean="0">
                <a:latin typeface="Comic Sans MS" pitchFamily="66" charset="0"/>
                <a:ea typeface="+mj-ea"/>
                <a:cs typeface="+mj-cs"/>
              </a:rPr>
              <a:t>Лимон – аллергичный продукт. Если обнаружилась аллергия, употреблять в пищу этот фрукт не стоит.</a:t>
            </a:r>
          </a:p>
          <a:p>
            <a:pPr fontAlgn="base"/>
            <a:r>
              <a:rPr lang="ru-RU" sz="1800" b="1" cap="small" dirty="0" smtClean="0">
                <a:latin typeface="Comic Sans MS" pitchFamily="66" charset="0"/>
                <a:ea typeface="+mj-ea"/>
                <a:cs typeface="+mj-cs"/>
              </a:rPr>
              <a:t>Многие считают, что лечить с помощью жёлтого плода воспалённое горло правильно. На самом деле, лимон вреден в этом случае, так как можно нанести ожог дыхательным путям.</a:t>
            </a:r>
          </a:p>
          <a:p>
            <a:pPr fontAlgn="base"/>
            <a:r>
              <a:rPr lang="ru-RU" sz="1800" b="1" cap="small" dirty="0" smtClean="0">
                <a:latin typeface="Comic Sans MS" pitchFamily="66" charset="0"/>
                <a:ea typeface="+mj-ea"/>
                <a:cs typeface="+mj-cs"/>
              </a:rPr>
              <a:t>Лимонная кислота принесёт вред и воспалённой слизистой желудка или кишечника. Даже здоровому желудочно-кишечному тракту вреден лимонный сок на голодный желудок.</a:t>
            </a:r>
          </a:p>
          <a:p>
            <a:pPr fontAlgn="base"/>
            <a:r>
              <a:rPr lang="ru-RU" sz="1800" b="1" cap="small" dirty="0" smtClean="0">
                <a:latin typeface="Comic Sans MS" pitchFamily="66" charset="0"/>
                <a:ea typeface="+mj-ea"/>
                <a:cs typeface="+mj-cs"/>
              </a:rPr>
              <a:t>Лимон опасен для зубной эмали – кислота будет разъедать её, поэтому употреблять жёлтый плод в больших количествах не стоит.</a:t>
            </a:r>
          </a:p>
          <a:p>
            <a:pPr fontAlgn="base"/>
            <a:r>
              <a:rPr lang="ru-RU" sz="1800" b="1" cap="small" dirty="0" smtClean="0">
                <a:latin typeface="Comic Sans MS" pitchFamily="66" charset="0"/>
                <a:ea typeface="+mj-ea"/>
                <a:cs typeface="+mj-cs"/>
              </a:rPr>
              <a:t>С осторожностью следует лакомиться жёлтым цитрусом людям с проблемами артериального давления.</a:t>
            </a:r>
          </a:p>
          <a:p>
            <a:pPr fontAlgn="base"/>
            <a:r>
              <a:rPr lang="ru-RU" sz="1800" b="1" cap="small" dirty="0" smtClean="0">
                <a:latin typeface="Comic Sans MS" pitchFamily="66" charset="0"/>
                <a:ea typeface="+mj-ea"/>
                <a:cs typeface="+mj-cs"/>
              </a:rPr>
              <a:t>Лимон вреден детям в возрасте до двух лет. Он может вызвать аллергию, но и обжечь слизистую, так как она у ребёнка очень тонкая и хрупкая. Если у взрослых мужчин или женщин есть какие-то ранки в полости рта, кислота этого фрукта будет их разъедать и тормозить заживление.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86808" cy="71438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A70923"/>
                </a:solidFill>
                <a:latin typeface="Comic Sans MS" pitchFamily="66" charset="0"/>
              </a:rPr>
              <a:t>Использование лимона: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1071546"/>
            <a:ext cx="77153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 smtClean="0"/>
          </a:p>
          <a:p>
            <a:endParaRPr lang="ru-RU" sz="1400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quarter" idx="1"/>
          </p:nvPr>
        </p:nvGraphicFramePr>
        <p:xfrm>
          <a:off x="457200" y="1000125"/>
          <a:ext cx="8258175" cy="5500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Содержимое 6" descr="fotolia_2322317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715140" y="5000636"/>
            <a:ext cx="2000264" cy="1671516"/>
          </a:xfrm>
          <a:prstGeom prst="rect">
            <a:avLst/>
          </a:prstGeom>
          <a:solidFill>
            <a:schemeClr val="bg2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Содержимое 9" descr="68222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85618" y="4286256"/>
            <a:ext cx="2429786" cy="236573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286808" cy="71438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A70923"/>
                </a:solidFill>
                <a:latin typeface="Comic Sans MS" pitchFamily="66" charset="0"/>
              </a:rPr>
              <a:t>Результаты опроса: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1214422"/>
            <a:ext cx="77153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 smtClean="0"/>
          </a:p>
          <a:p>
            <a:endParaRPr lang="ru-RU" sz="1400" dirty="0"/>
          </a:p>
        </p:txBody>
      </p:sp>
      <p:graphicFrame>
        <p:nvGraphicFramePr>
          <p:cNvPr id="14" name="Содержимое 13"/>
          <p:cNvGraphicFramePr>
            <a:graphicFrameLocks noGrp="1"/>
          </p:cNvGraphicFramePr>
          <p:nvPr>
            <p:ph sz="quarter" idx="1"/>
          </p:nvPr>
        </p:nvGraphicFramePr>
        <p:xfrm>
          <a:off x="928662" y="1285860"/>
          <a:ext cx="6643734" cy="4572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нпк никита\239888_gallery.world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143503" y="3286124"/>
            <a:ext cx="3571901" cy="33648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286808" cy="157163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A70923"/>
                </a:solidFill>
                <a:latin typeface="Comic Sans MS" pitchFamily="66" charset="0"/>
              </a:rPr>
              <a:t/>
            </a:r>
            <a:br>
              <a:rPr lang="ru-RU" sz="3200" b="1" dirty="0" smtClean="0">
                <a:solidFill>
                  <a:srgbClr val="A70923"/>
                </a:solidFill>
                <a:latin typeface="Comic Sans MS" pitchFamily="66" charset="0"/>
              </a:rPr>
            </a:br>
            <a:r>
              <a:rPr lang="ru-RU" sz="3200" b="1" dirty="0" smtClean="0">
                <a:solidFill>
                  <a:srgbClr val="A70923"/>
                </a:solidFill>
                <a:latin typeface="Comic Sans MS" pitchFamily="66" charset="0"/>
              </a:rPr>
              <a:t/>
            </a:r>
            <a:br>
              <a:rPr lang="ru-RU" sz="3200" b="1" dirty="0" smtClean="0">
                <a:solidFill>
                  <a:srgbClr val="A70923"/>
                </a:solidFill>
                <a:latin typeface="Comic Sans MS" pitchFamily="66" charset="0"/>
              </a:rPr>
            </a:br>
            <a:r>
              <a:rPr lang="ru-RU" sz="3200" b="1" dirty="0" smtClean="0">
                <a:solidFill>
                  <a:srgbClr val="A70923"/>
                </a:solidFill>
                <a:latin typeface="Comic Sans MS" pitchFamily="66" charset="0"/>
              </a:rPr>
              <a:t/>
            </a:r>
            <a:br>
              <a:rPr lang="ru-RU" sz="3200" b="1" dirty="0" smtClean="0">
                <a:solidFill>
                  <a:srgbClr val="A70923"/>
                </a:solidFill>
                <a:latin typeface="Comic Sans MS" pitchFamily="66" charset="0"/>
              </a:rPr>
            </a:br>
            <a:r>
              <a:rPr lang="ru-RU" sz="3200" b="1" dirty="0" smtClean="0">
                <a:solidFill>
                  <a:srgbClr val="A70923"/>
                </a:solidFill>
                <a:latin typeface="Comic Sans MS" pitchFamily="66" charset="0"/>
              </a:rPr>
              <a:t/>
            </a:r>
            <a:br>
              <a:rPr lang="ru-RU" sz="3200" b="1" dirty="0" smtClean="0">
                <a:solidFill>
                  <a:srgbClr val="A70923"/>
                </a:solidFill>
                <a:latin typeface="Comic Sans MS" pitchFamily="66" charset="0"/>
              </a:rPr>
            </a:br>
            <a:r>
              <a:rPr lang="ru-RU" sz="3200" b="1" dirty="0" smtClean="0">
                <a:solidFill>
                  <a:srgbClr val="A70923"/>
                </a:solidFill>
                <a:latin typeface="Comic Sans MS" pitchFamily="66" charset="0"/>
              </a:rPr>
              <a:t/>
            </a:r>
            <a:br>
              <a:rPr lang="ru-RU" sz="3200" b="1" dirty="0" smtClean="0">
                <a:solidFill>
                  <a:srgbClr val="A70923"/>
                </a:solidFill>
                <a:latin typeface="Comic Sans MS" pitchFamily="66" charset="0"/>
              </a:rPr>
            </a:br>
            <a:r>
              <a:rPr lang="ru-RU" sz="3200" b="1" dirty="0" smtClean="0">
                <a:solidFill>
                  <a:srgbClr val="A70923"/>
                </a:solidFill>
                <a:latin typeface="Comic Sans MS" pitchFamily="66" charset="0"/>
              </a:rPr>
              <a:t/>
            </a:r>
            <a:br>
              <a:rPr lang="ru-RU" sz="3200" b="1" dirty="0" smtClean="0">
                <a:solidFill>
                  <a:srgbClr val="A70923"/>
                </a:solidFill>
                <a:latin typeface="Comic Sans MS" pitchFamily="66" charset="0"/>
              </a:rPr>
            </a:br>
            <a:r>
              <a:rPr lang="ru-RU" sz="3200" b="1" dirty="0" smtClean="0">
                <a:solidFill>
                  <a:srgbClr val="A70923"/>
                </a:solidFill>
                <a:latin typeface="Comic Sans MS" pitchFamily="66" charset="0"/>
              </a:rPr>
              <a:t>Мою исследовательскую работу можно увидеть  в качестве </a:t>
            </a:r>
            <a:r>
              <a:rPr lang="ru-RU" sz="3200" b="1" dirty="0" err="1" smtClean="0">
                <a:solidFill>
                  <a:srgbClr val="A70923"/>
                </a:solidFill>
                <a:latin typeface="Comic Sans MS" pitchFamily="66" charset="0"/>
              </a:rPr>
              <a:t>видеоприложения</a:t>
            </a:r>
            <a:r>
              <a:rPr lang="ru-RU" sz="3200" b="1" dirty="0" smtClean="0">
                <a:solidFill>
                  <a:srgbClr val="A70923"/>
                </a:solidFill>
                <a:latin typeface="Comic Sans MS" pitchFamily="66" charset="0"/>
              </a:rPr>
              <a:t> </a:t>
            </a:r>
            <a:r>
              <a:rPr lang="ru-RU" sz="3200" b="1" dirty="0" smtClean="0">
                <a:solidFill>
                  <a:srgbClr val="A70923"/>
                </a:solidFill>
                <a:latin typeface="Comic Sans MS" pitchFamily="66" charset="0"/>
              </a:rPr>
              <a:t>«</a:t>
            </a:r>
            <a:r>
              <a:rPr lang="ru-RU" sz="3200" b="1" dirty="0" err="1" smtClean="0">
                <a:solidFill>
                  <a:srgbClr val="A70923"/>
                </a:solidFill>
                <a:latin typeface="Comic Sans MS" pitchFamily="66" charset="0"/>
              </a:rPr>
              <a:t>Позновательные</a:t>
            </a:r>
            <a:r>
              <a:rPr lang="ru-RU" sz="3200" b="1" dirty="0" smtClean="0">
                <a:solidFill>
                  <a:srgbClr val="A70923"/>
                </a:solidFill>
                <a:latin typeface="Comic Sans MS" pitchFamily="66" charset="0"/>
              </a:rPr>
              <a:t> опыты</a:t>
            </a:r>
            <a:r>
              <a:rPr lang="ru-RU" sz="3200" b="1" dirty="0" smtClean="0">
                <a:solidFill>
                  <a:srgbClr val="A70923"/>
                </a:solidFill>
                <a:latin typeface="Comic Sans MS" pitchFamily="66" charset="0"/>
              </a:rPr>
              <a:t>»: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1214422"/>
            <a:ext cx="77153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 smtClean="0"/>
          </a:p>
          <a:p>
            <a:endParaRPr lang="ru-RU" sz="1400" dirty="0"/>
          </a:p>
        </p:txBody>
      </p:sp>
      <p:pic>
        <p:nvPicPr>
          <p:cNvPr id="18" name="Содержимое 17" descr="DSC04214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857224" y="2214554"/>
            <a:ext cx="3714774" cy="2786081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нпк никита\239888_gallery.world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786182" y="2357430"/>
            <a:ext cx="4249694" cy="378621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4572032" cy="414340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A70923"/>
                </a:solidFill>
                <a:latin typeface="Comic Sans MS" pitchFamily="66" charset="0"/>
              </a:rPr>
              <a:t/>
            </a:r>
            <a:br>
              <a:rPr lang="ru-RU" sz="3200" b="1" dirty="0" smtClean="0">
                <a:solidFill>
                  <a:srgbClr val="A70923"/>
                </a:solidFill>
                <a:latin typeface="Comic Sans MS" pitchFamily="66" charset="0"/>
              </a:rPr>
            </a:br>
            <a:r>
              <a:rPr lang="ru-RU" sz="3200" b="1" dirty="0" smtClean="0">
                <a:solidFill>
                  <a:srgbClr val="A70923"/>
                </a:solidFill>
                <a:latin typeface="Comic Sans MS" pitchFamily="66" charset="0"/>
              </a:rPr>
              <a:t/>
            </a:r>
            <a:br>
              <a:rPr lang="ru-RU" sz="3200" b="1" dirty="0" smtClean="0">
                <a:solidFill>
                  <a:srgbClr val="A70923"/>
                </a:solidFill>
                <a:latin typeface="Comic Sans MS" pitchFamily="66" charset="0"/>
              </a:rPr>
            </a:br>
            <a:r>
              <a:rPr lang="ru-RU" sz="3200" b="1" dirty="0" smtClean="0">
                <a:solidFill>
                  <a:srgbClr val="A70923"/>
                </a:solidFill>
                <a:latin typeface="Comic Sans MS" pitchFamily="66" charset="0"/>
              </a:rPr>
              <a:t/>
            </a:r>
            <a:br>
              <a:rPr lang="ru-RU" sz="3200" b="1" dirty="0" smtClean="0">
                <a:solidFill>
                  <a:srgbClr val="A70923"/>
                </a:solidFill>
                <a:latin typeface="Comic Sans MS" pitchFamily="66" charset="0"/>
              </a:rPr>
            </a:br>
            <a:r>
              <a:rPr lang="ru-RU" sz="3200" b="1" dirty="0" smtClean="0">
                <a:solidFill>
                  <a:srgbClr val="A70923"/>
                </a:solidFill>
                <a:latin typeface="Comic Sans MS" pitchFamily="66" charset="0"/>
              </a:rPr>
              <a:t/>
            </a:r>
            <a:br>
              <a:rPr lang="ru-RU" sz="3200" b="1" dirty="0" smtClean="0">
                <a:solidFill>
                  <a:srgbClr val="A70923"/>
                </a:solidFill>
                <a:latin typeface="Comic Sans MS" pitchFamily="66" charset="0"/>
              </a:rPr>
            </a:br>
            <a:r>
              <a:rPr lang="ru-RU" sz="3200" b="1" dirty="0" smtClean="0">
                <a:solidFill>
                  <a:srgbClr val="A70923"/>
                </a:solidFill>
                <a:latin typeface="Comic Sans MS" pitchFamily="66" charset="0"/>
              </a:rPr>
              <a:t/>
            </a:r>
            <a:br>
              <a:rPr lang="ru-RU" sz="3200" b="1" dirty="0" smtClean="0">
                <a:solidFill>
                  <a:srgbClr val="A70923"/>
                </a:solidFill>
                <a:latin typeface="Comic Sans MS" pitchFamily="66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  <a:t>Спасибо за внимание!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1214422"/>
            <a:ext cx="77153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 smtClean="0"/>
          </a:p>
          <a:p>
            <a:endParaRPr lang="ru-RU" sz="14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571472" y="785794"/>
            <a:ext cx="5429288" cy="78581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Кушайте лимоны и будьте здоровы.</a:t>
            </a:r>
            <a:endParaRPr lang="ru-RU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olza-limona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285720" y="214290"/>
            <a:ext cx="8477308" cy="635798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286808" cy="5000660"/>
          </a:xfrm>
        </p:spPr>
        <p:txBody>
          <a:bodyPr>
            <a:noAutofit/>
          </a:bodyPr>
          <a:lstStyle/>
          <a:p>
            <a:r>
              <a:rPr lang="ru-RU" sz="2800" b="1" u="sng" dirty="0" smtClean="0">
                <a:solidFill>
                  <a:srgbClr val="0070C0"/>
                </a:solidFill>
                <a:latin typeface="Comic Sans MS" pitchFamily="66" charset="0"/>
              </a:rPr>
              <a:t>Актуальность проекта: </a:t>
            </a:r>
            <a:r>
              <a:rPr lang="ru-RU" sz="2800" b="1" i="1" dirty="0" smtClean="0">
                <a:solidFill>
                  <a:schemeClr val="tx1"/>
                </a:solidFill>
                <a:latin typeface="Comic Sans MS" pitchFamily="66" charset="0"/>
              </a:rPr>
              <a:t>Многие люди испытывают зимой и весной авитаминоз,  а лимон является профилактическим средством, в котором содержится много витамина С</a:t>
            </a:r>
            <a:br>
              <a:rPr lang="ru-RU" sz="2800" b="1" i="1" dirty="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ru-RU" sz="2800" b="1" i="1" dirty="0" smtClean="0">
                <a:solidFill>
                  <a:schemeClr val="tx1"/>
                </a:solidFill>
                <a:latin typeface="Comic Sans MS" pitchFamily="66" charset="0"/>
              </a:rPr>
              <a:t/>
            </a:r>
            <a:br>
              <a:rPr lang="ru-RU" sz="2800" b="1" i="1" dirty="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ru-RU" sz="2800" b="1" u="sng" dirty="0" smtClean="0">
                <a:solidFill>
                  <a:srgbClr val="0070C0"/>
                </a:solidFill>
                <a:latin typeface="Comic Sans MS" pitchFamily="66" charset="0"/>
              </a:rPr>
              <a:t>Объект: </a:t>
            </a:r>
            <a:r>
              <a:rPr lang="ru-RU" sz="2800" b="1" i="1" dirty="0" smtClean="0">
                <a:solidFill>
                  <a:schemeClr val="tx1"/>
                </a:solidFill>
                <a:latin typeface="Comic Sans MS" pitchFamily="66" charset="0"/>
              </a:rPr>
              <a:t>лимон</a:t>
            </a:r>
            <a:r>
              <a:rPr lang="ru-RU" sz="2800" b="1" dirty="0" smtClean="0">
                <a:solidFill>
                  <a:schemeClr val="tx1"/>
                </a:solidFill>
                <a:latin typeface="Comic Sans MS" pitchFamily="66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Comic Sans MS" pitchFamily="66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ru-RU" sz="2800" b="1" u="sng" dirty="0" smtClean="0">
                <a:solidFill>
                  <a:srgbClr val="0070C0"/>
                </a:solidFill>
                <a:latin typeface="Comic Sans MS" pitchFamily="66" charset="0"/>
              </a:rPr>
              <a:t>Предмет исследования: </a:t>
            </a:r>
            <a:r>
              <a:rPr lang="ru-RU" sz="2800" b="1" i="1" dirty="0" smtClean="0">
                <a:solidFill>
                  <a:schemeClr val="tx1"/>
                </a:solidFill>
                <a:latin typeface="Comic Sans MS" pitchFamily="66" charset="0"/>
              </a:rPr>
              <a:t>свойства лимона и лимонного сока</a:t>
            </a:r>
            <a:r>
              <a:rPr lang="ru-RU" sz="2800" b="1" dirty="0" smtClean="0">
                <a:latin typeface="Comic Sans MS" pitchFamily="66" charset="0"/>
              </a:rPr>
              <a:t/>
            </a:r>
            <a:br>
              <a:rPr lang="ru-RU" sz="2800" b="1" dirty="0" smtClean="0">
                <a:latin typeface="Comic Sans MS" pitchFamily="66" charset="0"/>
              </a:rPr>
            </a:br>
            <a:endParaRPr lang="ru-RU" sz="2800" b="1" i="1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нпк никита\depositphotos_6350885-Abstract-background-with-citrus-fruit-of-lemon-slic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8429684" cy="645956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86808" cy="1357322"/>
          </a:xfrm>
        </p:spPr>
        <p:txBody>
          <a:bodyPr>
            <a:noAutofit/>
          </a:bodyPr>
          <a:lstStyle/>
          <a:p>
            <a:pPr algn="ctr"/>
            <a:r>
              <a:rPr lang="ru-RU" sz="4400" b="1" i="1" dirty="0" smtClean="0">
                <a:solidFill>
                  <a:srgbClr val="7030A0"/>
                </a:solidFill>
              </a:rPr>
              <a:t>Цели и Задачи исследовательской работы:</a:t>
            </a:r>
            <a:endParaRPr lang="ru-RU" sz="4400" b="1" i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1857364"/>
            <a:ext cx="7424766" cy="4616588"/>
          </a:xfrm>
        </p:spPr>
        <p:txBody>
          <a:bodyPr>
            <a:normAutofit fontScale="77500" lnSpcReduction="20000"/>
          </a:bodyPr>
          <a:lstStyle/>
          <a:p>
            <a:r>
              <a:rPr lang="ru-RU" sz="2800" b="1" u="sng" cap="small" dirty="0" smtClean="0">
                <a:solidFill>
                  <a:srgbClr val="0070C0"/>
                </a:solidFill>
                <a:latin typeface="Comic Sans MS" pitchFamily="66" charset="0"/>
                <a:ea typeface="+mj-ea"/>
                <a:cs typeface="+mj-cs"/>
              </a:rPr>
              <a:t>Цель:  </a:t>
            </a:r>
            <a:r>
              <a:rPr lang="ru-RU" sz="2800" b="1" i="1" cap="small" dirty="0" smtClean="0">
                <a:latin typeface="Comic Sans MS" pitchFamily="66" charset="0"/>
                <a:ea typeface="+mj-ea"/>
                <a:cs typeface="+mj-cs"/>
              </a:rPr>
              <a:t>Познакомиться с ролью лимона в жизни человека и выделить его достоинства и особенности.</a:t>
            </a:r>
          </a:p>
          <a:p>
            <a:endParaRPr lang="ru-RU" dirty="0" smtClean="0">
              <a:latin typeface="Comic Sans MS" pitchFamily="66" charset="0"/>
            </a:endParaRPr>
          </a:p>
          <a:p>
            <a:r>
              <a:rPr lang="ru-RU" sz="2800" b="1" u="sng" cap="small" dirty="0" smtClean="0">
                <a:solidFill>
                  <a:srgbClr val="0070C0"/>
                </a:solidFill>
                <a:latin typeface="Comic Sans MS" pitchFamily="66" charset="0"/>
                <a:ea typeface="+mj-ea"/>
                <a:cs typeface="+mj-cs"/>
              </a:rPr>
              <a:t>Задачи: </a:t>
            </a:r>
            <a:r>
              <a:rPr lang="ru-RU" sz="2800" b="1" i="1" cap="small" dirty="0" smtClean="0">
                <a:latin typeface="Comic Sans MS" pitchFamily="66" charset="0"/>
              </a:rPr>
              <a:t>изучить родословную лимона и его сорта;</a:t>
            </a:r>
            <a:endParaRPr lang="ru-RU" sz="2800" b="1" u="sng" cap="small" dirty="0" smtClean="0">
              <a:solidFill>
                <a:srgbClr val="0070C0"/>
              </a:solidFill>
              <a:latin typeface="Comic Sans MS" pitchFamily="66" charset="0"/>
              <a:ea typeface="+mj-ea"/>
              <a:cs typeface="+mj-cs"/>
            </a:endParaRPr>
          </a:p>
          <a:p>
            <a:r>
              <a:rPr lang="ru-RU" sz="2800" b="1" i="1" cap="small" dirty="0" smtClean="0">
                <a:latin typeface="Comic Sans MS" pitchFamily="66" charset="0"/>
                <a:ea typeface="+mj-ea"/>
                <a:cs typeface="+mj-cs"/>
              </a:rPr>
              <a:t>изучить его свойства и вещества, содержащихся в плодах;</a:t>
            </a:r>
          </a:p>
          <a:p>
            <a:r>
              <a:rPr lang="ru-RU" sz="2800" b="1" i="1" cap="small" dirty="0" smtClean="0">
                <a:latin typeface="Comic Sans MS" pitchFamily="66" charset="0"/>
                <a:ea typeface="+mj-ea"/>
                <a:cs typeface="+mj-cs"/>
              </a:rPr>
              <a:t> выяснить о пользе и вреде лимона для здоровья человека; </a:t>
            </a:r>
          </a:p>
          <a:p>
            <a:r>
              <a:rPr lang="ru-RU" sz="2800" b="1" i="1" cap="small" dirty="0" smtClean="0">
                <a:latin typeface="Comic Sans MS" pitchFamily="66" charset="0"/>
                <a:ea typeface="+mj-ea"/>
                <a:cs typeface="+mj-cs"/>
              </a:rPr>
              <a:t>узнать об использовании лимона в повседневной жизни человека; </a:t>
            </a:r>
          </a:p>
          <a:p>
            <a:r>
              <a:rPr lang="ru-RU" sz="2800" b="1" i="1" cap="small" dirty="0" smtClean="0">
                <a:latin typeface="Comic Sans MS" pitchFamily="66" charset="0"/>
                <a:ea typeface="+mj-ea"/>
                <a:cs typeface="+mj-cs"/>
              </a:rPr>
              <a:t>провести опыты по изучению свойств лимона и лимонного сока, а также взаимодействию с другими веществами. 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i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786314" y="2275143"/>
            <a:ext cx="3929090" cy="405292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324856" cy="785818"/>
          </a:xfrm>
        </p:spPr>
        <p:txBody>
          <a:bodyPr>
            <a:noAutofit/>
          </a:bodyPr>
          <a:lstStyle/>
          <a:p>
            <a:pPr algn="ctr"/>
            <a:r>
              <a:rPr lang="ru-RU" sz="4400" b="1" i="1" dirty="0" smtClean="0">
                <a:solidFill>
                  <a:srgbClr val="7030A0"/>
                </a:solidFill>
              </a:rPr>
              <a:t>Гипотеза:</a:t>
            </a:r>
            <a:endParaRPr lang="ru-RU" sz="4400" b="1" i="1" dirty="0"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1357298"/>
            <a:ext cx="457203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cap="small" dirty="0" smtClean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Предположим, что лимон- это кислый фрукт, который можно применять только для чаепития.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C:\Users\User\Desktop\нпк никита\3284544_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9" y="493547"/>
            <a:ext cx="8358245" cy="618444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324856" cy="1428760"/>
          </a:xfrm>
        </p:spPr>
        <p:txBody>
          <a:bodyPr>
            <a:noAutofit/>
          </a:bodyPr>
          <a:lstStyle/>
          <a:p>
            <a:pPr algn="ctr"/>
            <a:r>
              <a:rPr lang="ru-RU" sz="4800" b="1" u="sng" dirty="0" smtClean="0">
                <a:solidFill>
                  <a:srgbClr val="FF0000"/>
                </a:solidFill>
                <a:latin typeface="Comic Sans MS" pitchFamily="66" charset="0"/>
              </a:rPr>
              <a:t>Методы исследования: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857364"/>
            <a:ext cx="7358114" cy="464347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3200" b="1" i="1" cap="small" dirty="0" smtClean="0">
                <a:solidFill>
                  <a:srgbClr val="20F425"/>
                </a:solidFill>
                <a:latin typeface="Comic Sans MS" pitchFamily="66" charset="0"/>
                <a:ea typeface="+mj-ea"/>
                <a:cs typeface="+mj-cs"/>
              </a:rPr>
              <a:t>Сбор и анализ информации;</a:t>
            </a:r>
          </a:p>
          <a:p>
            <a:pPr>
              <a:buFont typeface="Wingdings" pitchFamily="2" charset="2"/>
              <a:buChar char="v"/>
            </a:pPr>
            <a:r>
              <a:rPr lang="ru-RU" sz="3200" b="1" i="1" cap="small" dirty="0" smtClean="0">
                <a:solidFill>
                  <a:srgbClr val="20F425"/>
                </a:solidFill>
                <a:latin typeface="Comic Sans MS" pitchFamily="66" charset="0"/>
                <a:ea typeface="+mj-ea"/>
                <a:cs typeface="+mj-cs"/>
              </a:rPr>
              <a:t>Социологический опрос;</a:t>
            </a:r>
          </a:p>
          <a:p>
            <a:pPr>
              <a:buFont typeface="Wingdings" pitchFamily="2" charset="2"/>
              <a:buChar char="v"/>
            </a:pPr>
            <a:r>
              <a:rPr lang="ru-RU" sz="3200" b="1" i="1" cap="small" dirty="0" smtClean="0">
                <a:solidFill>
                  <a:srgbClr val="20F425"/>
                </a:solidFill>
                <a:latin typeface="Comic Sans MS" pitchFamily="66" charset="0"/>
                <a:ea typeface="+mj-ea"/>
                <a:cs typeface="+mj-cs"/>
              </a:rPr>
              <a:t>Эксперименты и опыты;</a:t>
            </a:r>
          </a:p>
          <a:p>
            <a:pPr>
              <a:buFont typeface="Wingdings" pitchFamily="2" charset="2"/>
              <a:buChar char="v"/>
            </a:pPr>
            <a:r>
              <a:rPr lang="ru-RU" sz="3200" b="1" i="1" cap="small" dirty="0" smtClean="0">
                <a:solidFill>
                  <a:srgbClr val="20F425"/>
                </a:solidFill>
                <a:latin typeface="Comic Sans MS" pitchFamily="66" charset="0"/>
                <a:ea typeface="+mj-ea"/>
                <a:cs typeface="+mj-cs"/>
              </a:rPr>
              <a:t>Наблюдения за </a:t>
            </a:r>
            <a:r>
              <a:rPr lang="ru-RU" sz="3200" b="1" i="1" cap="small" smtClean="0">
                <a:solidFill>
                  <a:srgbClr val="20F425"/>
                </a:solidFill>
                <a:latin typeface="Comic Sans MS" pitchFamily="66" charset="0"/>
                <a:ea typeface="+mj-ea"/>
                <a:cs typeface="+mj-cs"/>
              </a:rPr>
              <a:t>ростом растения.</a:t>
            </a:r>
            <a:endParaRPr lang="ru-RU" sz="3200" b="1" i="1" cap="small" dirty="0" smtClean="0">
              <a:solidFill>
                <a:srgbClr val="20F425"/>
              </a:solidFill>
              <a:latin typeface="Comic Sans MS" pitchFamily="66" charset="0"/>
              <a:ea typeface="+mj-ea"/>
              <a:cs typeface="+mj-cs"/>
            </a:endParaRPr>
          </a:p>
          <a:p>
            <a:pPr>
              <a:buFont typeface="Wingdings" pitchFamily="2" charset="2"/>
              <a:buChar char="v"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6822266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500694" y="3878836"/>
            <a:ext cx="3312577" cy="283704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286808" cy="71438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A70923"/>
                </a:solidFill>
                <a:latin typeface="Comic Sans MS" pitchFamily="66" charset="0"/>
              </a:rPr>
              <a:t>Легенда о лимоне и его родина: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1214422"/>
            <a:ext cx="7715304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b="1" i="1" cap="small" dirty="0" smtClean="0">
                <a:latin typeface="Comic Sans MS" pitchFamily="66" charset="0"/>
                <a:ea typeface="+mj-ea"/>
                <a:cs typeface="+mj-cs"/>
              </a:rPr>
              <a:t>Согласно легенде, в саду дочерей ночи Гесперид росли золотые яблоки. В этот заморский сад был направлен Геркулес, чтобы совершить один из своих подвигов, выведя Гесперид из сада. Этот подвиг сопровождался приключениями, а силы он черпал от золотых яблок – лимонов. </a:t>
            </a:r>
            <a:br>
              <a:rPr lang="ru-RU" sz="1300" b="1" i="1" cap="small" dirty="0" smtClean="0">
                <a:latin typeface="Comic Sans MS" pitchFamily="66" charset="0"/>
                <a:ea typeface="+mj-ea"/>
                <a:cs typeface="+mj-cs"/>
              </a:rPr>
            </a:br>
            <a:r>
              <a:rPr lang="ru-RU" sz="1300" b="1" i="1" cap="small" dirty="0" smtClean="0">
                <a:latin typeface="Comic Sans MS" pitchFamily="66" charset="0"/>
                <a:ea typeface="+mj-ea"/>
                <a:cs typeface="+mj-cs"/>
              </a:rPr>
              <a:t>Однажды любимый слуга одного из кавказских царей </a:t>
            </a:r>
            <a:r>
              <a:rPr lang="ru-RU" sz="1300" b="1" i="1" cap="small" dirty="0" err="1" smtClean="0">
                <a:latin typeface="Comic Sans MS" pitchFamily="66" charset="0"/>
                <a:ea typeface="+mj-ea"/>
                <a:cs typeface="+mj-cs"/>
              </a:rPr>
              <a:t>Хосрова</a:t>
            </a:r>
            <a:r>
              <a:rPr lang="ru-RU" sz="1300" b="1" i="1" cap="small" dirty="0" smtClean="0">
                <a:latin typeface="Comic Sans MS" pitchFamily="66" charset="0"/>
                <a:ea typeface="+mj-ea"/>
                <a:cs typeface="+mj-cs"/>
              </a:rPr>
              <a:t> за какую-то провинность попал в немилость. Разъяренный повелитель велел немедленно посадить своего слугу в тюрьму и приказал стражникам кормить заключенного только одним видом пищи. На вопрос, каким именно, владыка, смилостивившись, ответил: "Пусть выбирает сам". Заключенному ничего не оставалось делать, как исполнить царскую волю. И он ее выполнил, попросив давать ему только ...лимоны. А недоуменным стражникам пояснил: "Аромат лимона будет веселить мне мысли, кожура плодов и зерна будут полезны для моего сердца, в мякоти же лимона я найду себе пищу, а соком буду утолять жажду". Трудно представить, как это было на самом деле. Но несомненно одно: в этой старинной легенде отражено то значение, которое имели эти плоды для наших предков. </a:t>
            </a:r>
          </a:p>
          <a:p>
            <a:r>
              <a:rPr lang="ru-RU" sz="1300" b="1" i="1" cap="small" dirty="0" smtClean="0">
                <a:latin typeface="Comic Sans MS" pitchFamily="66" charset="0"/>
                <a:ea typeface="+mj-ea"/>
                <a:cs typeface="+mj-cs"/>
              </a:rPr>
              <a:t>Родина лимона — Восточная Индия и Индокитай, где в горах растут его дикие формы. О лимонах упоминается в «Книге истории </a:t>
            </a:r>
            <a:r>
              <a:rPr lang="ru-RU" sz="1300" b="1" i="1" cap="small" dirty="0" err="1" smtClean="0">
                <a:latin typeface="Comic Sans MS" pitchFamily="66" charset="0"/>
                <a:ea typeface="+mj-ea"/>
                <a:cs typeface="+mj-cs"/>
              </a:rPr>
              <a:t>Шу-Кинг</a:t>
            </a:r>
            <a:r>
              <a:rPr lang="ru-RU" sz="1300" b="1" i="1" cap="small" dirty="0" smtClean="0">
                <a:latin typeface="Comic Sans MS" pitchFamily="66" charset="0"/>
                <a:ea typeface="+mj-ea"/>
                <a:cs typeface="+mj-cs"/>
              </a:rPr>
              <a:t>», написанной примерно за 500 лет до н. э., а также в старинной бирманской священной книге. В X веке арабы завезли его в Палестину, с крестоносцами он попал в Италию. Первые сведения о выращивании лимона в Грузии относятся к XVIII веку, а промышленная плантация заложена монахами Новоафонского монастыря в 1879 году.</a:t>
            </a:r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6822266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920698" y="4643446"/>
            <a:ext cx="2794706" cy="197942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286808" cy="71438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A70923"/>
                </a:solidFill>
                <a:latin typeface="Comic Sans MS" pitchFamily="66" charset="0"/>
              </a:rPr>
              <a:t>Сорта и разновидности лимона: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1214422"/>
            <a:ext cx="7715304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cap="small" dirty="0" smtClean="0">
                <a:latin typeface="Comic Sans MS" pitchFamily="66" charset="0"/>
                <a:ea typeface="+mj-ea"/>
                <a:cs typeface="+mj-cs"/>
              </a:rPr>
              <a:t>Р</a:t>
            </a:r>
            <a:r>
              <a:rPr lang="ru-RU" b="1" i="1" cap="small" dirty="0" smtClean="0">
                <a:latin typeface="Comic Sans MS" pitchFamily="66" charset="0"/>
                <a:ea typeface="+mj-ea"/>
                <a:cs typeface="+mj-cs"/>
              </a:rPr>
              <a:t>азновидности </a:t>
            </a:r>
            <a:r>
              <a:rPr lang="ru-RU" b="1" i="1" cap="small" dirty="0" smtClean="0">
                <a:latin typeface="Comic Sans MS" pitchFamily="66" charset="0"/>
                <a:ea typeface="+mj-ea"/>
                <a:cs typeface="+mj-cs"/>
              </a:rPr>
              <a:t>лимона: </a:t>
            </a:r>
            <a:br>
              <a:rPr lang="ru-RU" b="1" i="1" cap="small" dirty="0" smtClean="0">
                <a:latin typeface="Comic Sans MS" pitchFamily="66" charset="0"/>
                <a:ea typeface="+mj-ea"/>
                <a:cs typeface="+mj-cs"/>
              </a:rPr>
            </a:br>
            <a:r>
              <a:rPr lang="ru-RU" b="1" i="1" cap="small" dirty="0" smtClean="0">
                <a:latin typeface="Comic Sans MS" pitchFamily="66" charset="0"/>
                <a:ea typeface="+mj-ea"/>
                <a:cs typeface="+mj-cs"/>
              </a:rPr>
              <a:t>    Лимон обыкновенный. Плоды обладают хорошими вкусовыми и целебными свойствами, отличаются значительной питательной ценностью, широко используются в свежем виде. Находят применение в пищевой, кондитерской, фармацевтической и парфюмерной отраслях.</a:t>
            </a:r>
          </a:p>
          <a:p>
            <a:r>
              <a:rPr lang="ru-RU" b="1" i="1" cap="small" dirty="0" smtClean="0">
                <a:latin typeface="Comic Sans MS" pitchFamily="66" charset="0"/>
                <a:ea typeface="+mj-ea"/>
                <a:cs typeface="+mj-cs"/>
              </a:rPr>
              <a:t>   Лимон грубый является гибридом между лимоном и цитроном. Используют как заменитель лимона.</a:t>
            </a:r>
          </a:p>
          <a:p>
            <a:r>
              <a:rPr lang="ru-RU" b="1" i="1" cap="small" dirty="0" smtClean="0">
                <a:latin typeface="Comic Sans MS" pitchFamily="66" charset="0"/>
                <a:ea typeface="+mj-ea"/>
                <a:cs typeface="+mj-cs"/>
              </a:rPr>
              <a:t>   Лимон кантонский, или Мейера  является между лимоном и апельсином или лаймом. Плоды используют как заменитель лимона обыкновенного и для приготовления цукатов и напитков.</a:t>
            </a:r>
          </a:p>
          <a:p>
            <a:r>
              <a:rPr lang="ru-RU" b="1" i="1" cap="small" dirty="0" smtClean="0">
                <a:latin typeface="Comic Sans MS" pitchFamily="66" charset="0"/>
                <a:ea typeface="+mj-ea"/>
                <a:cs typeface="+mj-cs"/>
              </a:rPr>
              <a:t>   Разновидность бергамоте или грушевидная, гибрид цитрона, лимона, бигарадии и лайма. Плоды перерабатывают на сок. Из кожуры получают эфирное масло, используемое для приготовления духов и одеколона. </a:t>
            </a:r>
          </a:p>
          <a:p>
            <a:endParaRPr lang="ru-RU" sz="1400" dirty="0" smtClean="0"/>
          </a:p>
          <a:p>
            <a:endParaRPr lang="ru-RU" sz="1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6822266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357686" y="1037399"/>
            <a:ext cx="4356635" cy="524912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286808" cy="71438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A70923"/>
                </a:solidFill>
                <a:latin typeface="Comic Sans MS" pitchFamily="66" charset="0"/>
              </a:rPr>
              <a:t>Мой домашний лимон- лимонелла: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1214422"/>
            <a:ext cx="77153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 smtClean="0"/>
          </a:p>
          <a:p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1214422"/>
            <a:ext cx="350046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cap="small" dirty="0" smtClean="0">
                <a:latin typeface="Comic Sans MS" pitchFamily="66" charset="0"/>
                <a:ea typeface="+mj-ea"/>
                <a:cs typeface="+mj-cs"/>
              </a:rPr>
              <a:t>Комнатное растение лимонелла - это гибрид японского </a:t>
            </a:r>
            <a:r>
              <a:rPr lang="ru-RU" sz="2000" b="1" i="1" cap="small" dirty="0" err="1" smtClean="0">
                <a:latin typeface="Comic Sans MS" pitchFamily="66" charset="0"/>
                <a:ea typeface="+mj-ea"/>
                <a:cs typeface="+mj-cs"/>
              </a:rPr>
              <a:t>кумквата</a:t>
            </a:r>
            <a:r>
              <a:rPr lang="ru-RU" sz="2000" b="1" i="1" cap="small" dirty="0" smtClean="0">
                <a:latin typeface="Comic Sans MS" pitchFamily="66" charset="0"/>
                <a:ea typeface="+mj-ea"/>
                <a:cs typeface="+mj-cs"/>
              </a:rPr>
              <a:t> и мексиканского лайма. Плоды цитруса лимонелла похожи на небольшие лимончики и с успехом заменяют их в кулинарии.</a:t>
            </a:r>
          </a:p>
          <a:p>
            <a:endParaRPr lang="ru-RU" sz="2000" b="1" i="1" cap="small" dirty="0" smtClean="0">
              <a:latin typeface="Comic Sans MS" pitchFamily="66" charset="0"/>
              <a:ea typeface="+mj-ea"/>
              <a:cs typeface="+mj-cs"/>
            </a:endParaRPr>
          </a:p>
          <a:p>
            <a:r>
              <a:rPr lang="ru-RU" sz="2000" b="1" i="1" cap="small" dirty="0" smtClean="0">
                <a:latin typeface="Comic Sans MS" pitchFamily="66" charset="0"/>
                <a:ea typeface="+mj-ea"/>
                <a:cs typeface="+mj-cs"/>
              </a:rPr>
              <a:t>Плоды </a:t>
            </a:r>
            <a:r>
              <a:rPr lang="ru-RU" sz="2000" b="1" i="1" cap="small" dirty="0" err="1" smtClean="0">
                <a:latin typeface="Comic Sans MS" pitchFamily="66" charset="0"/>
                <a:ea typeface="+mj-ea"/>
                <a:cs typeface="+mj-cs"/>
              </a:rPr>
              <a:t>лимонеллы</a:t>
            </a:r>
            <a:r>
              <a:rPr lang="ru-RU" sz="2000" b="1" i="1" cap="small" dirty="0" smtClean="0">
                <a:latin typeface="Comic Sans MS" pitchFamily="66" charset="0"/>
                <a:ea typeface="+mj-ea"/>
                <a:cs typeface="+mj-cs"/>
              </a:rPr>
              <a:t> гораздо кислее лимонов, и потому в блюдо добавлять их нужно меньше. 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286808" cy="71438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A70923"/>
                </a:solidFill>
                <a:latin typeface="Comic Sans MS" pitchFamily="66" charset="0"/>
              </a:rPr>
              <a:t>Мой домашний лимон- лимонелла: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1214422"/>
            <a:ext cx="77153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 smtClean="0"/>
          </a:p>
          <a:p>
            <a:endParaRPr lang="ru-RU" sz="1400" dirty="0"/>
          </a:p>
        </p:txBody>
      </p:sp>
      <p:pic>
        <p:nvPicPr>
          <p:cNvPr id="11" name="Содержимое 10" descr="DSC0413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285860"/>
            <a:ext cx="3286148" cy="2489440"/>
          </a:xfrm>
        </p:spPr>
      </p:pic>
      <p:pic>
        <p:nvPicPr>
          <p:cNvPr id="5122" name="Picture 2" descr="C:\Users\User\Desktop\нпк никита\Никитина НПК-лимон\DSC041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285860"/>
            <a:ext cx="3214711" cy="2509550"/>
          </a:xfrm>
          <a:prstGeom prst="rect">
            <a:avLst/>
          </a:prstGeom>
          <a:noFill/>
        </p:spPr>
      </p:pic>
      <p:pic>
        <p:nvPicPr>
          <p:cNvPr id="12" name="Содержимое 6" descr="DSC0414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58" y="4000504"/>
            <a:ext cx="3429024" cy="2428892"/>
          </a:xfrm>
          <a:prstGeom prst="rect">
            <a:avLst/>
          </a:prstGeom>
        </p:spPr>
      </p:pic>
      <p:pic>
        <p:nvPicPr>
          <p:cNvPr id="14" name="Содержимое 9" descr="DSC0413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86314" y="4000504"/>
            <a:ext cx="3238522" cy="2428892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592</TotalTime>
  <Words>697</Words>
  <Application>Microsoft Office PowerPoint</Application>
  <PresentationFormat>Экран (4:3)</PresentationFormat>
  <Paragraphs>103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Эркер</vt:lpstr>
      <vt:lpstr>Кто ты, кислый лимон? </vt:lpstr>
      <vt:lpstr>Актуальность проекта: Многие люди испытывают зимой и весной авитаминоз,  а лимон является профилактическим средством, в котором содержится много витамина С  Объект: лимон  Предмет исследования: свойства лимона и лимонного сока </vt:lpstr>
      <vt:lpstr>Цели и Задачи исследовательской работы:</vt:lpstr>
      <vt:lpstr>Гипотеза:</vt:lpstr>
      <vt:lpstr>Методы исследования:</vt:lpstr>
      <vt:lpstr>Легенда о лимоне и его родина:</vt:lpstr>
      <vt:lpstr>Сорта и разновидности лимона:</vt:lpstr>
      <vt:lpstr>Мой домашний лимон- лимонелла:</vt:lpstr>
      <vt:lpstr>Мой домашний лимон- лимонелла:</vt:lpstr>
      <vt:lpstr>Свойства и полезные вещества плода:</vt:lpstr>
      <vt:lpstr>Состав лимона</vt:lpstr>
      <vt:lpstr>Что приносит лимон-пользу или вред? Правда о пользе:</vt:lpstr>
      <vt:lpstr>Что приносит лимон-пользу или вред? Правда о вреде:</vt:lpstr>
      <vt:lpstr>Использование лимона:</vt:lpstr>
      <vt:lpstr>Результаты опроса:</vt:lpstr>
      <vt:lpstr>      Мою исследовательскую работу можно увидеть  в качестве видеоприложения «Позновательные опыты»:</vt:lpstr>
      <vt:lpstr>      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Кто ты, кислый лимон? </dc:title>
  <dc:creator>User</dc:creator>
  <cp:lastModifiedBy>User</cp:lastModifiedBy>
  <cp:revision>126</cp:revision>
  <dcterms:created xsi:type="dcterms:W3CDTF">2016-11-05T12:11:33Z</dcterms:created>
  <dcterms:modified xsi:type="dcterms:W3CDTF">2016-11-07T02:48:32Z</dcterms:modified>
</cp:coreProperties>
</file>