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347" r:id="rId3"/>
    <p:sldId id="348" r:id="rId4"/>
    <p:sldId id="345" r:id="rId5"/>
    <p:sldId id="346" r:id="rId6"/>
    <p:sldId id="321" r:id="rId7"/>
    <p:sldId id="349" r:id="rId8"/>
    <p:sldId id="323" r:id="rId9"/>
    <p:sldId id="324" r:id="rId10"/>
    <p:sldId id="271" r:id="rId11"/>
    <p:sldId id="309" r:id="rId12"/>
    <p:sldId id="32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FFCC"/>
    <a:srgbClr val="CCFFCC"/>
    <a:srgbClr val="0000CC"/>
    <a:srgbClr val="CC0000"/>
    <a:srgbClr val="FBFBC5"/>
    <a:srgbClr val="FFFF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4746" autoAdjust="0"/>
  </p:normalViewPr>
  <p:slideViewPr>
    <p:cSldViewPr>
      <p:cViewPr varScale="1">
        <p:scale>
          <a:sx n="88" d="100"/>
          <a:sy n="88" d="100"/>
        </p:scale>
        <p:origin x="146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8C2AD0F-4845-45EA-A263-6BC0C74EC519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872D4C-158D-47F4-806F-32BCE80FB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3DD72-A1FC-483A-8411-0A707362F0E2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5B682-A9B5-4135-B056-26B446A72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5EC87-167F-41FC-AEE9-6FBBA9FDD825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ECC77-7C00-4CB7-94E5-995ADDEC8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178C4-94DF-432D-8ABA-7938125E2FC2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AA88D-60CA-46ED-9353-40F556405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2F2AC-85AA-4A6A-9D4B-EE7920D996E6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2A127-E922-4E81-BD90-69DA12A5E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3E941-AA8F-48C8-A5D7-AD589355427D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CB2AA-83FA-4D29-B750-76B9BFFE9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0349D-6826-47AC-8D7E-9497767989D8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0F07C-4061-4710-9987-FDA13D2E2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90CA9-FD35-4C08-B407-971E17921333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7B478-9F68-4C18-B10D-A1860C263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D2701-EAE4-4BF9-8094-6300CBC10D0B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BF551-4D0A-4632-8BEE-1C415023C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08F0B-205C-43AD-B08D-04E7192C4C54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92F1B-8CA1-4A2E-903E-90D7A3BDA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BE68E-DCAC-4F3C-9E3D-8438D8AF06E6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D867B-3B33-4EBB-BDF2-F01BACE31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2619D-B556-4CB8-A700-4E06B4C563C0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BCDD1-8F03-4FDB-8BBC-00E85BB09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D9A4F2-306D-4C94-80DA-ADFCE18D54D7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53C6BF-9652-487C-9785-C4889B5C7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0" r:id="rId2"/>
    <p:sldLayoutId id="214748370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10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B32C1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B32C1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F5CD2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2786058"/>
            <a:ext cx="8186766" cy="3538542"/>
          </a:xfrm>
        </p:spPr>
        <p:txBody>
          <a:bodyPr>
            <a:normAutofit fontScale="77500" lnSpcReduction="20000"/>
          </a:bodyPr>
          <a:lstStyle/>
          <a:p>
            <a:pPr marL="274320" lvl="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sz="4000" dirty="0">
              <a:solidFill>
                <a:schemeClr val="accent3"/>
              </a:solidFill>
            </a:endParaRPr>
          </a:p>
          <a:p>
            <a:pPr marL="274320" lvl="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4000" dirty="0">
                <a:solidFill>
                  <a:schemeClr val="accent3"/>
                </a:solidFill>
              </a:rPr>
              <a:t>   Гражданско-патриотическое воспитание в образовательной системе «Детский сад 2100»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>
              <a:solidFill>
                <a:srgbClr val="E0322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>
              <a:solidFill>
                <a:srgbClr val="E0322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>
                <a:solidFill>
                  <a:srgbClr val="E0322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Новикова Л.М.</a:t>
            </a:r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воспитатель </a:t>
            </a:r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"Детский сад "Солнышко"</a:t>
            </a:r>
          </a:p>
        </p:txBody>
      </p:sp>
      <p:pic>
        <p:nvPicPr>
          <p:cNvPr id="3" name="Рисунок 2" descr="i2OINVMR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785794"/>
            <a:ext cx="5143536" cy="21431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86446" y="1000108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«Человек, не знающий своего прошлого, не имеет будущего».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            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Старинная мудрость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1928802"/>
            <a:ext cx="8158162" cy="4429156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ru-RU" sz="2900" dirty="0">
                <a:solidFill>
                  <a:schemeClr val="accent3">
                    <a:lumMod val="50000"/>
                  </a:schemeClr>
                </a:solidFill>
              </a:rPr>
              <a:t>Русские народные сказки о жизни наших предков.</a:t>
            </a:r>
          </a:p>
          <a:p>
            <a:pPr lvl="1"/>
            <a:r>
              <a:rPr lang="ru-RU" sz="2900" dirty="0">
                <a:solidFill>
                  <a:schemeClr val="accent3">
                    <a:lumMod val="50000"/>
                  </a:schemeClr>
                </a:solidFill>
              </a:rPr>
              <a:t>Я и моя семья. Мое имя, мой дом, моя улица, мой город, моя родословная.</a:t>
            </a:r>
          </a:p>
          <a:p>
            <a:pPr lvl="1"/>
            <a:r>
              <a:rPr lang="ru-RU" sz="2900" dirty="0">
                <a:solidFill>
                  <a:schemeClr val="accent3">
                    <a:lumMod val="50000"/>
                  </a:schemeClr>
                </a:solidFill>
              </a:rPr>
              <a:t>Жизнь человека – источник знаний о жизни людей, окружающей их природе, о времени, в котором они жили. Храмы, общественные здания, другие сооружения – свидетели времени.</a:t>
            </a:r>
          </a:p>
          <a:p>
            <a:pPr lvl="1"/>
            <a:r>
              <a:rPr lang="ru-RU" sz="2900" dirty="0">
                <a:solidFill>
                  <a:schemeClr val="accent3">
                    <a:lumMod val="50000"/>
                  </a:schemeClr>
                </a:solidFill>
              </a:rPr>
              <a:t>Быт, нравы, жизнь детей. Семейные традиции. История и культура одежды. Культура еды. Жизнь детей - малые жанры устного народного творчества: небылицы, перевертыши. Народные пословицы и поговорки. Труд детей.</a:t>
            </a:r>
          </a:p>
          <a:p>
            <a:pPr lvl="1"/>
            <a:r>
              <a:rPr lang="ru-RU" sz="2900" dirty="0">
                <a:solidFill>
                  <a:schemeClr val="accent3">
                    <a:lumMod val="50000"/>
                  </a:schemeClr>
                </a:solidFill>
              </a:rPr>
              <a:t>Велика земля русская. Русский народ и его корни. Славяне. Общность их культуры. Современные славянские народы. Понятие «Родина». Наш край – частица Родины.</a:t>
            </a:r>
          </a:p>
          <a:p>
            <a:pPr lvl="1"/>
            <a:r>
              <a:rPr lang="ru-RU" sz="2900" dirty="0">
                <a:solidFill>
                  <a:schemeClr val="accent3">
                    <a:lumMod val="50000"/>
                  </a:schemeClr>
                </a:solidFill>
              </a:rPr>
              <a:t>«Преданья старины глубокой…»: былинный эпос. Прославление Отчизны, родного края, героизма.</a:t>
            </a:r>
          </a:p>
          <a:p>
            <a:pPr lvl="1"/>
            <a:r>
              <a:rPr lang="ru-RU" sz="2900" dirty="0">
                <a:solidFill>
                  <a:schemeClr val="accent3">
                    <a:lumMod val="50000"/>
                  </a:schemeClr>
                </a:solidFill>
              </a:rPr>
              <a:t>Культура в жизни нашей Родины. Декоративно-прикладное искусство. Народная игрушка. Традиционные ремесла России. </a:t>
            </a:r>
          </a:p>
          <a:p>
            <a:pPr>
              <a:buNone/>
            </a:pPr>
            <a:r>
              <a:rPr lang="ru-RU" sz="2800" dirty="0"/>
              <a:t> </a:t>
            </a:r>
            <a:endParaRPr lang="ru-RU" sz="40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1071546"/>
            <a:ext cx="62865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Содержание программы </a:t>
            </a:r>
            <a:endParaRPr lang="ru-RU" sz="3600" dirty="0"/>
          </a:p>
        </p:txBody>
      </p:sp>
    </p:spTree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68313" y="620713"/>
            <a:ext cx="8229600" cy="712311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800" b="1" i="1" dirty="0">
                <a:solidFill>
                  <a:srgbClr val="C00000"/>
                </a:solidFill>
                <a:latin typeface="+mj-lt"/>
                <a:ea typeface="MS Gothic" pitchFamily="49" charset="-128"/>
              </a:rPr>
              <a:t>   Нравственное – патриотическое  воспитание – сложный педагогический процесс. Реализуя его основные задачи, педагоги ДОУ должны последовательно выстраивать свою работу, учитывать возрастные особенности детей и задействовать все виды детской деятельности. При этом активное участие родителей воспитанников в данном процессе также имеет немаловажное значение.</a:t>
            </a:r>
            <a:r>
              <a:rPr lang="ru-RU" sz="2800" i="1" dirty="0">
                <a:solidFill>
                  <a:srgbClr val="C00000"/>
                </a:solidFill>
                <a:latin typeface="+mj-lt"/>
                <a:ea typeface="MS Gothic" pitchFamily="49" charset="-128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1000108"/>
            <a:ext cx="7143800" cy="1785950"/>
          </a:xfrm>
          <a:prstGeom prst="rect">
            <a:avLst/>
          </a:prstGeom>
          <a:noFill/>
        </p:spPr>
        <p:txBody>
          <a:bodyPr wrap="none">
            <a:prstTxWarp prst="textDeflateBottom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Спасибо за внимание!</a:t>
            </a:r>
          </a:p>
        </p:txBody>
      </p:sp>
      <p:pic>
        <p:nvPicPr>
          <p:cNvPr id="1026" name="Picture 2" descr="C:\Users\Методист\Desktop\Документы\ФОТО ЁЛОЧКА\23 февраля\DSCN27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1" y="2571744"/>
            <a:ext cx="4616457" cy="3462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518161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Воспитание любви к родному краю, 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к родной культуре, к родному городу, 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к родной речи – задачи первостепенной важности, 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и нет необходимости это доказывать. 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Но как воспитать эту любовь? 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Она начинается с малого – с любви 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к своей семье, к своему дому. 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Постоянно расширяясь, эта любовь 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к родному переходит в любовь к своему 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государству, к его истории, его прошлому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и настоящему, а затем ко всему человечеству</a:t>
            </a:r>
          </a:p>
          <a:p>
            <a:pPr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Д.С. Лихачев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511017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800" dirty="0"/>
              <a:t>             </a:t>
            </a:r>
            <a:r>
              <a:rPr lang="ru-RU" sz="12800" b="1" dirty="0">
                <a:solidFill>
                  <a:srgbClr val="C00000"/>
                </a:solidFill>
              </a:rPr>
              <a:t>Программа </a:t>
            </a:r>
          </a:p>
          <a:p>
            <a:pPr>
              <a:buNone/>
            </a:pPr>
            <a:r>
              <a:rPr lang="ru-RU" sz="12800" b="1">
                <a:solidFill>
                  <a:srgbClr val="C00000"/>
                </a:solidFill>
              </a:rPr>
              <a:t>   по </a:t>
            </a:r>
            <a:r>
              <a:rPr lang="ru-RU" sz="12800" b="1" dirty="0">
                <a:solidFill>
                  <a:srgbClr val="C00000"/>
                </a:solidFill>
              </a:rPr>
              <a:t>гражданскому воспитанию дошкольников средствами народной культуры.</a:t>
            </a:r>
          </a:p>
          <a:p>
            <a:pPr>
              <a:buNone/>
            </a:pPr>
            <a:endParaRPr lang="ru-RU" sz="12800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9600" dirty="0">
                <a:solidFill>
                  <a:schemeClr val="accent3">
                    <a:lumMod val="50000"/>
                  </a:schemeClr>
                </a:solidFill>
              </a:rPr>
              <a:t>Автор: кандидат педагогических наук, доцент кафедры методики дошкольного воспитания ПКИПКРО Любимова Л.В.</a:t>
            </a:r>
          </a:p>
          <a:p>
            <a:pPr>
              <a:buNone/>
            </a:pPr>
            <a:endParaRPr lang="ru-RU" sz="7000" dirty="0">
              <a:solidFill>
                <a:srgbClr val="C00000"/>
              </a:solidFill>
            </a:endParaRPr>
          </a:p>
          <a:p>
            <a:pPr>
              <a:buNone/>
            </a:pPr>
            <a:endParaRPr lang="ru-RU" sz="7000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6200" b="1" dirty="0">
                <a:solidFill>
                  <a:schemeClr val="accent3">
                    <a:lumMod val="50000"/>
                  </a:schemeClr>
                </a:solidFill>
              </a:rPr>
              <a:t>Народное декоративно-прикладное искусство</a:t>
            </a:r>
            <a:endParaRPr lang="ru-RU" sz="62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6200" b="1" dirty="0">
                <a:solidFill>
                  <a:schemeClr val="accent3">
                    <a:lumMod val="50000"/>
                  </a:schemeClr>
                </a:solidFill>
              </a:rPr>
              <a:t>Народные праздники и игры</a:t>
            </a:r>
            <a:r>
              <a:rPr lang="ru-RU" sz="6200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>
              <a:buFont typeface="Wingdings" pitchFamily="2" charset="2"/>
              <a:buChar char="§"/>
            </a:pPr>
            <a:r>
              <a:rPr lang="ru-RU" sz="6200" b="1" dirty="0">
                <a:solidFill>
                  <a:schemeClr val="accent3">
                    <a:lumMod val="50000"/>
                  </a:schemeClr>
                </a:solidFill>
              </a:rPr>
              <a:t>Устное народное творчество (бытовой фольклор)</a:t>
            </a:r>
            <a:endParaRPr lang="ru-RU" sz="62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62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6200" b="1" dirty="0">
                <a:solidFill>
                  <a:schemeClr val="accent3">
                    <a:lumMod val="50000"/>
                  </a:schemeClr>
                </a:solidFill>
              </a:rPr>
              <a:t>Семейно-бытовые обряды и мифы</a:t>
            </a:r>
            <a:endParaRPr lang="ru-RU" sz="62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6200" b="1" dirty="0">
                <a:solidFill>
                  <a:schemeClr val="accent3">
                    <a:lumMod val="50000"/>
                  </a:schemeClr>
                </a:solidFill>
              </a:rPr>
              <a:t>Обряды и обычаи народного календарь</a:t>
            </a:r>
            <a:r>
              <a:rPr lang="ru-RU" sz="2800" dirty="0"/>
              <a:t> </a:t>
            </a:r>
          </a:p>
          <a:p>
            <a:pPr>
              <a:buNone/>
            </a:pPr>
            <a:r>
              <a:rPr lang="ru-RU" sz="2800" dirty="0"/>
              <a:t> 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/>
              <a:t> </a:t>
            </a:r>
          </a:p>
          <a:p>
            <a:pPr>
              <a:buNone/>
            </a:pPr>
            <a:r>
              <a:rPr lang="ru-RU" sz="2800" dirty="0"/>
              <a:t> </a:t>
            </a:r>
          </a:p>
          <a:p>
            <a:pPr>
              <a:buNone/>
            </a:pPr>
            <a:r>
              <a:rPr lang="ru-RU" sz="2800" dirty="0"/>
              <a:t> </a:t>
            </a:r>
          </a:p>
          <a:p>
            <a:pPr>
              <a:buNone/>
            </a:pPr>
            <a:r>
              <a:rPr lang="ru-RU" sz="2800" dirty="0"/>
              <a:t> </a:t>
            </a:r>
          </a:p>
          <a:p>
            <a:pPr>
              <a:buNone/>
            </a:pPr>
            <a:r>
              <a:rPr lang="ru-RU" sz="2800" dirty="0"/>
              <a:t> </a:t>
            </a:r>
            <a:endParaRPr lang="ru-RU" sz="2800" dirty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  Содействие становлению начал гражданственности детей дошкольного возраста; формирование представления о себе как о представителе своего народа; использование народной культуры как средства в процессе гражданского воспитания.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>
              <a:solidFill>
                <a:srgbClr val="E032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928670"/>
            <a:ext cx="52244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Цель программы: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Развивать представления дошкольников о народной культуре и приобщать их к культурным традициям; </a:t>
            </a:r>
          </a:p>
          <a:p>
            <a:pPr lvl="0"/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Формировать у детей знания и представления о родовой и этнической принадлежности, о правах и обязанностях;</a:t>
            </a:r>
          </a:p>
          <a:p>
            <a:pPr lvl="0"/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Воспитывать уважение к своему народу, к его историческому прошлому;</a:t>
            </a:r>
          </a:p>
          <a:p>
            <a:pPr lvl="0"/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Формировать у детей историко-географические знания о России, ее природных богатствах, воспитывать любовь к родной стране;</a:t>
            </a:r>
          </a:p>
          <a:p>
            <a:pPr lvl="0"/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Воспитывать у детей чувства межнациональной толерантности, к истории и культуре народов, проживающих на территории Пермского края, осознания своего национального «Я», формирования эмоциональной отзывчивости, воспитания чувств любви к родному краю.</a:t>
            </a:r>
          </a:p>
          <a:p>
            <a:pPr>
              <a:buNone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>
              <a:solidFill>
                <a:srgbClr val="E032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857232"/>
            <a:ext cx="5214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Задачи: 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223952"/>
          </a:xfrm>
        </p:spPr>
        <p:txBody>
          <a:bodyPr/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</a:rPr>
              <a:t>Формирование любви к Родине</a:t>
            </a:r>
            <a:endParaRPr lang="ru-RU" sz="36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389437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 раннем и младшем дошкольном возрасте идёт через 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любовь к природе и через эмоциональную отзывчивость к эстетической стороне окружающего мира </a:t>
            </a:r>
          </a:p>
          <a:p>
            <a:pPr lvl="0"/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в среднем возрасте проходит через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  познание мира человека, мира природы, через формирование предпосылок морального развития ребёнка </a:t>
            </a:r>
          </a:p>
          <a:p>
            <a:pPr lvl="0"/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в старшем дошкольном возрасте через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</a:rPr>
              <a:t> познавательное отношение к миру, через развитие основ экологической культуры, через закладывание основ уважительного отношения к другим культурам, через эмоциональную отзывчивость к эстетической стороне окружающей действительности. </a:t>
            </a:r>
          </a:p>
        </p:txBody>
      </p:sp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928694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С чего начинается Родина?</a:t>
            </a:r>
          </a:p>
        </p:txBody>
      </p:sp>
      <p:pic>
        <p:nvPicPr>
          <p:cNvPr id="4" name="Содержимое 3" descr="iUTKLILB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764495"/>
            <a:ext cx="2928958" cy="3379017"/>
          </a:xfr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868" y="1643050"/>
            <a:ext cx="528641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юбовь к Родине начинается с отношения к самым близким людям - отцу, матери, бабушке, дедушке, с любви к своему дому, улице, на которой ребенок живет, детскому саду, школе, городу. Всему этому мы стараемся научить ребенка с самого младшего возраста.</a:t>
            </a:r>
          </a:p>
          <a:p>
            <a:r>
              <a:rPr kumimoji="0" lang="ru-RU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Система гражданско-патриотического воспитания охватывает все уровни воспитательной деятельности и реализуется через такие формы как: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создание развивающей среды по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гражданско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–патриотическому воспитанию;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тематические занятия;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взаимодействие с родителями;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взаимодействие с социумом (экскурсии по городу, району, в музей, выставочный зал).</a:t>
            </a:r>
            <a:endParaRPr kumimoji="0" lang="ru-RU" i="0" u="none" strike="noStrike" cap="none" normalizeH="0" baseline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3600" b="1" dirty="0">
                <a:solidFill>
                  <a:srgbClr val="C00000"/>
                </a:solidFill>
              </a:rPr>
              <a:t>Принципы построения программы</a:t>
            </a:r>
            <a:endParaRPr lang="ru-RU" sz="36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286000"/>
            <a:ext cx="8229600" cy="438943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  <a:p>
            <a:pPr lvl="0"/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научности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доступности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субъектности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прогностичности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последовательности и концентричности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системности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интегративности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культуросообразности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 и регионализма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«диалога культур»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1143000"/>
          </a:xfrm>
        </p:spPr>
        <p:txBody>
          <a:bodyPr/>
          <a:lstStyle/>
          <a:p>
            <a:pPr algn="ctr" eaLnBrk="1" hangingPunct="1"/>
            <a:endParaRPr lang="ru-RU" sz="36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286000"/>
            <a:ext cx="8229600" cy="438943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Народная культура представлена в программе как совокупность результатов труда наших соотечественников с глубокой древности до современности, развивающих духовные ценности, выработанные разными народами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: бережное отношение к матери-земле, трудолюбие, обязанности, забота о детях, уважение к старшим, терпение, милосердие и гостеприимство, чувство долга, достоинство, память о предках, преемственность в хозяйственных и семейных делах и т.д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1695</TotalTime>
  <Words>733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MS Gothic</vt:lpstr>
      <vt:lpstr>Arial</vt:lpstr>
      <vt:lpstr>Calibri</vt:lpstr>
      <vt:lpstr>Constantia</vt:lpstr>
      <vt:lpstr>Times New Roman</vt:lpstr>
      <vt:lpstr>Wingdings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Формирование любви к Родине</vt:lpstr>
      <vt:lpstr>С чего начинается Родина?</vt:lpstr>
      <vt:lpstr>Принципы построения программы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PC HP</cp:lastModifiedBy>
  <cp:revision>165</cp:revision>
  <dcterms:created xsi:type="dcterms:W3CDTF">2010-12-09T08:04:49Z</dcterms:created>
  <dcterms:modified xsi:type="dcterms:W3CDTF">2017-10-15T15:48:28Z</dcterms:modified>
</cp:coreProperties>
</file>