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7" r:id="rId6"/>
    <p:sldId id="261" r:id="rId7"/>
    <p:sldId id="262" r:id="rId8"/>
    <p:sldId id="263" r:id="rId9"/>
    <p:sldId id="264" r:id="rId10"/>
    <p:sldId id="265" r:id="rId11"/>
    <p:sldId id="270" r:id="rId12"/>
    <p:sldId id="276" r:id="rId13"/>
    <p:sldId id="277" r:id="rId14"/>
    <p:sldId id="275" r:id="rId15"/>
    <p:sldId id="279" r:id="rId16"/>
    <p:sldId id="271" r:id="rId17"/>
    <p:sldId id="272" r:id="rId18"/>
    <p:sldId id="287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9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635BFD1-6050-4C49-B0A0-DF339F7AC791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F8288D-7960-4291-B28B-B72CF7FA8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EB1DF-4DD2-4806-9DA7-8DD15914B0AC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00371-5592-4412-AB61-8A240A7DC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70E79-9193-4CE1-9750-388995CA4370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4C04D-026E-482B-9001-AE31AA8B2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0677F-E693-4908-8D94-B523E9884BA7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39F84-8376-4A87-A164-48E29A0CC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04F351-6F04-423F-8C1C-70A19E69BCFE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2F1E7E3-6D38-4723-956C-3C3D7C67D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FC2C2-EA5F-484C-889F-C2E4B3FD107C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56031-15E7-4168-AA44-F1060572B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F7AA9-3AE4-4DD4-BD72-39B9F4DC9EF1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7CBB2-4052-4CEF-A501-631EE1CFE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C7D13-D175-453C-AC2F-095E77AAFB26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88D2E-1722-43D9-96B4-18ED54A1B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3C33263-0B35-43DA-A9D0-ED36D19D23D0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18290F-7F67-4091-88EE-7BBD38FE2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2A886-C5E2-4AFA-9071-FF823966E696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54BF6-D186-457C-BA43-AD7609AFB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ADDA40A-DE69-4F02-AACB-67FE15DB8D71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B063D0-639C-4FA2-B741-06BEBC514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CC4B2A8-CFCA-4BB7-AF6A-5D2F3B2CFF79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A8BB36-A3E6-4896-AE31-FD9DA469E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79DCF9-62DF-448C-91E3-44FE6576F9DA}" type="datetimeFigureOut">
              <a:rPr lang="ru-RU"/>
              <a:pPr>
                <a:defRPr/>
              </a:pPr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3C5E0D-28EE-4061-A834-88B8B0B2D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19" r:id="rId4"/>
    <p:sldLayoutId id="2147483718" r:id="rId5"/>
    <p:sldLayoutId id="2147483723" r:id="rId6"/>
    <p:sldLayoutId id="2147483717" r:id="rId7"/>
    <p:sldLayoutId id="2147483724" r:id="rId8"/>
    <p:sldLayoutId id="2147483725" r:id="rId9"/>
    <p:sldLayoutId id="2147483716" r:id="rId10"/>
    <p:sldLayoutId id="21474837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cyberleninka.ru/article/n/zdoroviesberegayuschaya-deyatelnost-pedagoga-doshkolnogo-obrazovatelnogo-uchrezhdeniy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258888" y="1916113"/>
            <a:ext cx="7489825" cy="36734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400" cap="none" smtClean="0">
                <a:solidFill>
                  <a:srgbClr val="9A3D01"/>
                </a:solidFill>
              </a:rPr>
              <a:t/>
            </a:r>
            <a:br>
              <a:rPr lang="ru-RU" sz="4400" cap="none" smtClean="0">
                <a:solidFill>
                  <a:srgbClr val="9A3D01"/>
                </a:solidFill>
              </a:rPr>
            </a:br>
            <a:r>
              <a:rPr lang="ru-RU" sz="4400" cap="none" smtClean="0">
                <a:solidFill>
                  <a:srgbClr val="9A3D01"/>
                </a:solidFill>
              </a:rPr>
              <a:t/>
            </a:r>
            <a:br>
              <a:rPr lang="ru-RU" sz="4400" cap="none" smtClean="0">
                <a:solidFill>
                  <a:srgbClr val="9A3D01"/>
                </a:solidFill>
              </a:rPr>
            </a:br>
            <a:r>
              <a:rPr lang="ru-RU" sz="4400" cap="none" smtClean="0">
                <a:solidFill>
                  <a:srgbClr val="9A3D01"/>
                </a:solidFill>
              </a:rPr>
              <a:t/>
            </a:r>
            <a:br>
              <a:rPr lang="ru-RU" sz="4400" cap="none" smtClean="0">
                <a:solidFill>
                  <a:srgbClr val="9A3D01"/>
                </a:solidFill>
              </a:rPr>
            </a:br>
            <a:r>
              <a:rPr lang="ru-RU" sz="4400" cap="none" smtClean="0">
                <a:solidFill>
                  <a:srgbClr val="9A3D01"/>
                </a:solidFill>
              </a:rPr>
              <a:t>ЛИЧНОСТЬ ПЕДАГОГА </a:t>
            </a:r>
            <a:r>
              <a:rPr lang="en-US" sz="4400" cap="none" smtClean="0">
                <a:solidFill>
                  <a:srgbClr val="9A3D01"/>
                </a:solidFill>
              </a:rPr>
              <a:t/>
            </a:r>
            <a:br>
              <a:rPr lang="en-US" sz="4400" cap="none" smtClean="0">
                <a:solidFill>
                  <a:srgbClr val="9A3D01"/>
                </a:solidFill>
              </a:rPr>
            </a:br>
            <a:r>
              <a:rPr lang="ru-RU" sz="4400" cap="none" smtClean="0">
                <a:solidFill>
                  <a:srgbClr val="9A3D01"/>
                </a:solidFill>
              </a:rPr>
              <a:t>КАК ФАКТОР ЗДОРОВОГО ПЕДАГОГИЧЕСКОГО ОБЩЕНИЯ</a:t>
            </a:r>
            <a:r>
              <a:rPr lang="ru-RU" sz="3600" cap="none" smtClean="0">
                <a:solidFill>
                  <a:srgbClr val="9A3D01"/>
                </a:solidFill>
              </a:rPr>
              <a:t/>
            </a:r>
            <a:br>
              <a:rPr lang="ru-RU" sz="3600" cap="none" smtClean="0">
                <a:solidFill>
                  <a:srgbClr val="9A3D01"/>
                </a:solidFill>
              </a:rPr>
            </a:br>
            <a:endParaRPr lang="ru-RU" sz="3600" cap="none" smtClean="0">
              <a:solidFill>
                <a:srgbClr val="9A3D0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b="1" cap="none" smtClean="0">
                <a:solidFill>
                  <a:srgbClr val="9A3D01"/>
                </a:solidFill>
              </a:rPr>
              <a:t>КОМПОНЕНТ ПРОФЕССИОНАЛЬНЫХ КАЧЕСТВ ПЕДАГОГА</a:t>
            </a:r>
          </a:p>
        </p:txBody>
      </p:sp>
      <p:sp>
        <p:nvSpPr>
          <p:cNvPr id="23554" name="Прямоугольник 3"/>
          <p:cNvSpPr>
            <a:spLocks noChangeArrowheads="1"/>
          </p:cNvSpPr>
          <p:nvPr/>
        </p:nvSpPr>
        <p:spPr bwMode="auto">
          <a:xfrm>
            <a:off x="895350" y="1628775"/>
            <a:ext cx="7416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К профессиональным качествам относятся следующие качества : интерес к людям, </a:t>
            </a:r>
          </a:p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любовь к детям,</a:t>
            </a:r>
          </a:p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 тактичность, </a:t>
            </a:r>
          </a:p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эмпатия, </a:t>
            </a:r>
          </a:p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толерантность,</a:t>
            </a:r>
          </a:p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 рефлексия и др.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255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Классификация здоровьесберегающих компетенций педагога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578" name="Объект 2"/>
          <p:cNvSpPr>
            <a:spLocks noGrp="1"/>
          </p:cNvSpPr>
          <p:nvPr>
            <p:ph sz="quarter" idx="1"/>
          </p:nvPr>
        </p:nvSpPr>
        <p:spPr>
          <a:xfrm>
            <a:off x="468313" y="1989138"/>
            <a:ext cx="8351837" cy="486886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Ценностно-смысловая компетенция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включает в себя мотивацию к здоровому образу жизни.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Социально-трудовая компетенция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– включает в знание и применение правил личной гигиены, соблюдение техники безопасности.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Общекультурная компетенция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– включает в себя способности формирования культуры здоровья, питания, поведения и общения.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250825" y="333375"/>
            <a:ext cx="8424863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Учебно-познавательная компетенция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– включают в себя умения эффективно организовывать учебную деятельность с точки зрения распределения нагрузок и сил; предполагают формирование умений здоровьесбережения средствами учебно - позновательной деятельности.</a:t>
            </a:r>
          </a:p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5.Информационная компетенция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– включают в себя умения анализировать информацию о вреде и пользе здоровью, знание опасности курения, алкоголизма, СПИДа, наркомании, знание норм ЗОЖ; знать правила поведения в экстремальных ситуациях.</a:t>
            </a:r>
          </a:p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8370888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Компетенция личностного совершенствования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– включает в себя умения владеть способами физического, духовного совершенствования, владеть элементами психологической грамотности, эмоциональной саморегуляции.</a:t>
            </a:r>
          </a:p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Коммуникативная  компетенция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- включает в себя умения владеть бесконфликтным, конструктивным общением, умения слушать и слышать, толерантное общение, направленное на сохранение здоровья.</a:t>
            </a:r>
          </a:p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Для эффективного воспитания и обучения педагог должен владеть всеми видами здоровьесберегающих компетенций.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147050" cy="17859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Показатели здоровьесберегающей компетентности педагога</a:t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650" name="Объект 2"/>
          <p:cNvSpPr>
            <a:spLocks noGrp="1"/>
          </p:cNvSpPr>
          <p:nvPr>
            <p:ph sz="quarter" idx="1"/>
          </p:nvPr>
        </p:nvSpPr>
        <p:spPr>
          <a:xfrm>
            <a:off x="179388" y="1628775"/>
            <a:ext cx="8713787" cy="4873625"/>
          </a:xfrm>
        </p:spPr>
        <p:txBody>
          <a:bodyPr/>
          <a:lstStyle/>
          <a:p>
            <a:pPr eaLnBrk="1" hangingPunct="1">
              <a:buFont typeface="Courier New" pitchFamily="49" charset="0"/>
              <a:buChar char="o"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Иметь представления о здоровье, о факторах, влияющих на здоровье и о здоровом образе жизни.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Осознавать значимость «здоровья» как ценность.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Уметь отслеживать и фиксировать позитивные и негативные изменения в состоянии собственного здоровья и здоровья окружающих.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ъект 2"/>
          <p:cNvSpPr>
            <a:spLocks noGrp="1"/>
          </p:cNvSpPr>
          <p:nvPr>
            <p:ph sz="quarter" idx="1"/>
          </p:nvPr>
        </p:nvSpPr>
        <p:spPr>
          <a:xfrm>
            <a:off x="395288" y="404813"/>
            <a:ext cx="8137525" cy="6069012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Courier New" pitchFamily="49" charset="0"/>
              <a:buChar char="o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Уметь составлять эффективную и действенную программу сохранения своего здоровья и здоровья воспитанников.</a:t>
            </a:r>
          </a:p>
          <a:p>
            <a:pPr eaLnBrk="1" hangingPunct="1">
              <a:spcAft>
                <a:spcPts val="600"/>
              </a:spcAft>
              <a:buFont typeface="Courier New" pitchFamily="49" charset="0"/>
              <a:buChar char="o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Уметь создавать здоровьесберегающую образовательную среду.</a:t>
            </a:r>
          </a:p>
          <a:p>
            <a:pPr eaLnBrk="1" hangingPunct="1">
              <a:spcAft>
                <a:spcPts val="600"/>
              </a:spcAft>
              <a:buFont typeface="Courier New" pitchFamily="49" charset="0"/>
              <a:buChar char="o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Владеть способами организации и реализации деятельности по профилактике и здоровьесбережению.</a:t>
            </a:r>
          </a:p>
          <a:p>
            <a:pPr eaLnBrk="1" hangingPunct="1">
              <a:spcAft>
                <a:spcPts val="600"/>
              </a:spcAft>
              <a:buFont typeface="Courier New" pitchFamily="49" charset="0"/>
              <a:buChar char="o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Владеть различными образовательными технологиями сохраняющими здоровье участников образовательного пространства, т. е. заниматься </a:t>
            </a: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здоровьесберегающей деятельностью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здоровьесберегающая деятельность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8488" cy="4873625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готовность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и способность педагога организовывать педагогический процесс, который направлен на обеспечение условий физического, психического, социального и духовного комфорта, способствующих сохранению и укреплению здоровья субъектов образовательного процесса, их продуктивной учебно-познавательной и практической деятельности, основанной на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культуре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здорового образа жизни личности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О. М. Панюкова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0183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Принципы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здоровьесберегающей деятельности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педагога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722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принцип системности,</a:t>
            </a:r>
          </a:p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принцип природосообразности, </a:t>
            </a:r>
          </a:p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принцип научности, </a:t>
            </a:r>
          </a:p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принцип комплексности, </a:t>
            </a:r>
          </a:p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принцип компетентностной ответственности. </a:t>
            </a:r>
          </a:p>
          <a:p>
            <a:pPr eaLnBrk="1" hangingPunct="1"/>
            <a:endParaRPr lang="ru-RU" sz="36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Принцип системности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предполагает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что здоровьесберегающая деятельность педагога включает в себя постановку цели, выбор средств, контроль, коррекцию и анализ ее результатов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3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Принцип природосообразности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подразумевает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учет возрастных и индивидуальных психофизиологических особенностей детей; ориентирует педагога на конкретного ребенка с его потребностями, способностями, и интересами. Основным условием реализации данного принципа является гигиеническое нормирование условий воспитания и обучения в соответствии с СанПиНом.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7467600" cy="1498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Федеральный государственный стандарт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362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endParaRPr lang="ru-RU" sz="36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ru-RU" sz="3800" smtClean="0">
                <a:latin typeface="Times New Roman" pitchFamily="18" charset="0"/>
                <a:cs typeface="Times New Roman" pitchFamily="18" charset="0"/>
              </a:rPr>
              <a:t>Сохранение и укрепление здоровья детей является приоритетным направлением в деятельности образовательных учреждений</a:t>
            </a:r>
            <a:endParaRPr lang="ru-RU" sz="3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3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Принцип научности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предусматривает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проектирование, осуществление и анализ результатов здоровьесберегающей деятельности педагога на основе применения достижений фундаментальных научных исследований в философии, экологии, педагогике, психологии, медицине, социологии, антропологии и др.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3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Принцип комплексности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обеспечивается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разнообразием процесса сохранения здоровья воспитанников; предполагает тесное взаимодействие педагога с медицинским работником, психологом и другими узкими специалистами образовательной организации.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b="1" cap="none" smtClean="0">
                <a:solidFill>
                  <a:srgbClr val="9A3D01"/>
                </a:solidFill>
              </a:rPr>
              <a:t>ПРИНЦИП КОМПЕТЕНТНОСТНОЙ ОТВЕТСТВЕННОСТИ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определяет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наличие у педагога здоровьесберегающих знаний, владение методами, приемами и средствами сохранения здоровья детей в процессе обучения и воспитания, ответственного отношения к сохранению здоровья детей в условиях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-образовательного процесса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 bwMode="auto">
          <a:xfrm>
            <a:off x="323850" y="476250"/>
            <a:ext cx="8280400" cy="13541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800" b="1" cap="none" smtClean="0">
                <a:solidFill>
                  <a:srgbClr val="9A3D01"/>
                </a:solidFill>
              </a:rPr>
              <a:t>ДЛЯ ЭФФЕКТИВНОГО ОСУЩЕСТВЛЕНИЯ ЗДОРОВЬЕСБЕРЕГАЮЩЕЙ</a:t>
            </a:r>
            <a:br>
              <a:rPr lang="ru-RU" sz="2800" b="1" cap="none" smtClean="0">
                <a:solidFill>
                  <a:srgbClr val="9A3D01"/>
                </a:solidFill>
              </a:rPr>
            </a:br>
            <a:r>
              <a:rPr lang="ru-RU" sz="2800" b="1" cap="none" smtClean="0">
                <a:solidFill>
                  <a:srgbClr val="9A3D01"/>
                </a:solidFill>
              </a:rPr>
              <a:t>ДЕЯТЕЛЬНОСТИ ПЕДАГОГУ НЕОБХОДИМО: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0825" y="1600200"/>
            <a:ext cx="8281988" cy="5068888"/>
          </a:xfrm>
        </p:spPr>
        <p:txBody>
          <a:bodyPr>
            <a:normAutofit fontScale="5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 </a:t>
            </a:r>
            <a:r>
              <a:rPr lang="ru-RU" sz="5500" dirty="0">
                <a:latin typeface="Times New Roman" pitchFamily="18" charset="0"/>
                <a:cs typeface="Times New Roman" pitchFamily="18" charset="0"/>
              </a:rPr>
              <a:t>обучать детей элементарным приемам здорового образа жизни 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(оздоровительная</a:t>
            </a:r>
            <a:r>
              <a:rPr lang="ru-RU" sz="5500" dirty="0">
                <a:latin typeface="Times New Roman" pitchFamily="18" charset="0"/>
                <a:cs typeface="Times New Roman" pitchFamily="18" charset="0"/>
              </a:rPr>
              <a:t>, пальчиковая, дыхательная гимнастика, самомассаж и др.);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5500" dirty="0">
                <a:latin typeface="Times New Roman" pitchFamily="18" charset="0"/>
                <a:cs typeface="Times New Roman" pitchFamily="18" charset="0"/>
              </a:rPr>
              <a:t>прививать детям элементарные навыки гигиены (мытье рук, использование носового платка при чихании и кашле и т.д.);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5500" dirty="0">
                <a:latin typeface="Times New Roman" pitchFamily="18" charset="0"/>
                <a:cs typeface="Times New Roman" pitchFamily="18" charset="0"/>
              </a:rPr>
              <a:t>обеспечивать необходимые санитарно-гигиенические условия обучения и воспитания (проветривание, оптимальный световой режим и т. п.);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5500" dirty="0">
                <a:latin typeface="Times New Roman" pitchFamily="18" charset="0"/>
                <a:cs typeface="Times New Roman" pitchFamily="18" charset="0"/>
              </a:rPr>
              <a:t>обеспечивать мотивацию деятельности детей;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ъект 2"/>
          <p:cNvSpPr>
            <a:spLocks noGrp="1"/>
          </p:cNvSpPr>
          <p:nvPr>
            <p:ph sz="quarter" idx="1"/>
          </p:nvPr>
        </p:nvSpPr>
        <p:spPr>
          <a:xfrm>
            <a:off x="250825" y="188913"/>
            <a:ext cx="8713788" cy="6284912"/>
          </a:xfrm>
        </p:spPr>
        <p:txBody>
          <a:bodyPr/>
          <a:lstStyle/>
          <a:p>
            <a:pPr eaLnBrk="1" hangingPunct="1"/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создать эмоциональный комфорт и психологическую безопасность; </a:t>
            </a:r>
          </a:p>
          <a:p>
            <a:pPr eaLnBrk="1" hangingPunct="1"/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организовывать постоянно чередующиеся виды деятельности при их оптимальной продолжительности для конкретной возрастной группы детей;</a:t>
            </a:r>
          </a:p>
          <a:p>
            <a:pPr eaLnBrk="1" hangingPunct="1"/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организовывать двигательную активность ребенка (занятия физкультурой, подвижные игры);</a:t>
            </a:r>
          </a:p>
          <a:p>
            <a:pPr eaLnBrk="1" hangingPunct="1"/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проводить массовые оздоровительные мероприятия (тематические праздники здоровья, прогулки);</a:t>
            </a:r>
          </a:p>
          <a:p>
            <a:pPr eaLnBrk="1" hangingPunct="1"/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отслеживать состояние (в том числе умственной работоспособности) детей.</a:t>
            </a:r>
          </a:p>
          <a:p>
            <a:pPr eaLnBrk="1" hangingPunct="1"/>
            <a:endParaRPr lang="ru-RU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9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Вывод: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0825" y="1268413"/>
            <a:ext cx="8137525" cy="5113337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Педагог является мощным фактором в  формировании личности ребенка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Для осуществления эффективной образовательной деятельности педагогу необходимо быть компетентным в вопросах сбережения и укрепления собственного здоровья и здоровья воспитанников.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5700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200" b="1" cap="none" smtClean="0">
                <a:solidFill>
                  <a:srgbClr val="9A3D01"/>
                </a:solidFill>
              </a:rPr>
              <a:t/>
            </a:r>
            <a:br>
              <a:rPr lang="en-US" sz="3200" b="1" cap="none" smtClean="0">
                <a:solidFill>
                  <a:srgbClr val="9A3D01"/>
                </a:solidFill>
              </a:rPr>
            </a:br>
            <a:r>
              <a:rPr lang="ru-RU" sz="2400" b="1" cap="none" smtClean="0">
                <a:solidFill>
                  <a:srgbClr val="9A3D01"/>
                </a:solidFill>
              </a:rPr>
              <a:t>СПИСОК ИСПОЛЬЗУЕМОЙ ЛИТЕРАТУРЫ</a:t>
            </a:r>
            <a:r>
              <a:rPr lang="ru-RU" sz="2400" cap="none" smtClean="0"/>
              <a:t/>
            </a:r>
            <a:br>
              <a:rPr lang="ru-RU" sz="2400" cap="none" smtClean="0"/>
            </a:br>
            <a:r>
              <a:rPr lang="en-US" sz="2700" b="1" cap="none" smtClean="0"/>
              <a:t> </a:t>
            </a:r>
            <a:r>
              <a:rPr lang="ru-RU" sz="2700" cap="none" smtClean="0"/>
              <a:t/>
            </a:r>
            <a:br>
              <a:rPr lang="ru-RU" sz="2700" cap="none" smtClean="0"/>
            </a:br>
            <a:endParaRPr lang="ru-RU" sz="2700" cap="none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388" y="1125538"/>
            <a:ext cx="8713787" cy="5472112"/>
          </a:xfrm>
        </p:spPr>
        <p:txBody>
          <a:bodyPr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Безруких</a:t>
            </a:r>
            <a:r>
              <a:rPr lang="ru-RU" dirty="0"/>
              <a:t>, М. М. ЗОТ в общеобразовательной школе: методология анализа, формы, методы, опыт применения [Текст] / М. М. Безруких, В. Д. Сонькина. - М.: Триада – </a:t>
            </a:r>
            <a:r>
              <a:rPr lang="ru-RU" dirty="0" err="1"/>
              <a:t>фарм</a:t>
            </a:r>
            <a:r>
              <a:rPr lang="ru-RU" dirty="0"/>
              <a:t>, 2002. - 346 с.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/>
              <a:t>Брехман</a:t>
            </a:r>
            <a:r>
              <a:rPr lang="ru-RU" dirty="0"/>
              <a:t>, И. И. Введение в </a:t>
            </a:r>
            <a:r>
              <a:rPr lang="ru-RU" dirty="0" err="1"/>
              <a:t>валеологию</a:t>
            </a:r>
            <a:r>
              <a:rPr lang="ru-RU" dirty="0"/>
              <a:t> – науку о здоровье [Текст] / И. И. </a:t>
            </a:r>
            <a:r>
              <a:rPr lang="ru-RU" dirty="0" err="1"/>
              <a:t>Брехман</a:t>
            </a:r>
            <a:r>
              <a:rPr lang="ru-RU" dirty="0"/>
              <a:t>. – М.: Наука, 1987. – 368 с.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/>
              <a:t>Казин</a:t>
            </a:r>
            <a:r>
              <a:rPr lang="ru-RU" dirty="0"/>
              <a:t>, Э.М. Здоровьесберегающая деятельность в системе образования [Текст] / Э. М. </a:t>
            </a:r>
            <a:r>
              <a:rPr lang="ru-RU" dirty="0" err="1"/>
              <a:t>Казин</a:t>
            </a:r>
            <a:r>
              <a:rPr lang="ru-RU" dirty="0"/>
              <a:t>. – Кемерово: Изд-во КРИПК и ПРО, 2009. – 189 с.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Панюкова, О. М. Педагогическое обеспечение подготовки студентов педагогического колледжа к здоровьесберегающей деятельности [Текст]: </a:t>
            </a:r>
            <a:r>
              <a:rPr lang="ru-RU" dirty="0" err="1"/>
              <a:t>дис</a:t>
            </a:r>
            <a:r>
              <a:rPr lang="ru-RU" dirty="0"/>
              <a:t>. канд. </a:t>
            </a:r>
            <a:r>
              <a:rPr lang="ru-RU" dirty="0" err="1"/>
              <a:t>пед</a:t>
            </a:r>
            <a:r>
              <a:rPr lang="ru-RU" dirty="0"/>
              <a:t>. наук / О. М. Панюкова. - Иркутск, 2006. – 155 с.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Смирнов, Н. К. </a:t>
            </a:r>
            <a:r>
              <a:rPr lang="ru-RU" dirty="0" err="1"/>
              <a:t>Здоровьесберегающие</a:t>
            </a:r>
            <a:r>
              <a:rPr lang="ru-RU" dirty="0"/>
              <a:t> образовательные технологии в современной школе [Текст] / Н.К. Смирнов. - М.: АПК и Федеральный закон. Об образовании в Российской Федерации [Текст]: </a:t>
            </a:r>
            <a:r>
              <a:rPr lang="ru-RU" dirty="0" err="1"/>
              <a:t>федер</a:t>
            </a:r>
            <a:r>
              <a:rPr lang="ru-RU" dirty="0"/>
              <a:t>. закон: принят </a:t>
            </a:r>
            <a:r>
              <a:rPr lang="ru-RU" dirty="0" smtClean="0"/>
              <a:t>ПРО </a:t>
            </a:r>
            <a:r>
              <a:rPr lang="ru-RU" dirty="0"/>
              <a:t>, 2002. – 121с.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/>
              <a:t>Вайнер</a:t>
            </a:r>
            <a:r>
              <a:rPr lang="ru-RU" dirty="0"/>
              <a:t>, Э.Н. </a:t>
            </a:r>
            <a:r>
              <a:rPr lang="ru-RU" dirty="0" err="1"/>
              <a:t>Валеология</a:t>
            </a:r>
            <a:r>
              <a:rPr lang="ru-RU" dirty="0"/>
              <a:t> [Электронный ресурс]: учебник / Э. Н. </a:t>
            </a:r>
            <a:r>
              <a:rPr lang="ru-RU" dirty="0" err="1"/>
              <a:t>Вайнер</a:t>
            </a:r>
            <a:r>
              <a:rPr lang="ru-RU" dirty="0"/>
              <a:t>. – М.: Флинта: Наука, 2011. – 448 с. Режим доступа: </a:t>
            </a:r>
            <a:r>
              <a:rPr lang="en-US" dirty="0" err="1"/>
              <a:t>htpp</a:t>
            </a:r>
            <a:r>
              <a:rPr lang="ru-RU" dirty="0" smtClean="0"/>
              <a:t>:/</a:t>
            </a:r>
            <a:r>
              <a:rPr lang="ru-RU" dirty="0"/>
              <a:t>/</a:t>
            </a:r>
            <a:r>
              <a:rPr lang="en-US" dirty="0" smtClean="0"/>
              <a:t>e</a:t>
            </a:r>
            <a:r>
              <a:rPr lang="ru-RU" dirty="0"/>
              <a:t>.</a:t>
            </a:r>
            <a:r>
              <a:rPr lang="en-US" dirty="0" err="1"/>
              <a:t>lanbook</a:t>
            </a:r>
            <a:r>
              <a:rPr lang="ru-RU" dirty="0"/>
              <a:t>/</a:t>
            </a:r>
            <a:r>
              <a:rPr lang="en-US" dirty="0"/>
              <a:t>com</a:t>
            </a:r>
            <a:r>
              <a:rPr lang="ru-RU" dirty="0"/>
              <a:t>/</a:t>
            </a:r>
            <a:r>
              <a:rPr lang="en-US" dirty="0"/>
              <a:t>view</a:t>
            </a:r>
            <a:r>
              <a:rPr lang="ru-RU" dirty="0"/>
              <a:t>/</a:t>
            </a:r>
            <a:r>
              <a:rPr lang="en-US" dirty="0"/>
              <a:t>book</a:t>
            </a:r>
            <a:r>
              <a:rPr lang="ru-RU" dirty="0"/>
              <a:t>/2396/ (дата обращения: 10.05.2016).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/>
              <a:t>Федорцева</a:t>
            </a:r>
            <a:r>
              <a:rPr lang="ru-RU" dirty="0"/>
              <a:t>, М.Б. Здоровьесберегающая деятельность педагога дошкольного образовательного учреждения [Электронный ресурс]: М. Б. </a:t>
            </a:r>
            <a:r>
              <a:rPr lang="ru-RU" dirty="0" err="1"/>
              <a:t>Федорцева</a:t>
            </a:r>
            <a:r>
              <a:rPr lang="ru-RU" dirty="0"/>
              <a:t> // Сибирский педагогический журнал. – 2010. - № 2. – С. 128-134. Режим доступа: </a:t>
            </a:r>
            <a:r>
              <a:rPr lang="ru-RU" dirty="0">
                <a:hlinkClick r:id="rId2"/>
              </a:rPr>
              <a:t>http://cyberleninka.ru/article/n/zdoroviesberegayuschaya-deyatelnost-pedagoga-doshkolnogo-obrazovatelnogo-uchrezhdeniya</a:t>
            </a:r>
            <a:r>
              <a:rPr lang="ru-RU" dirty="0"/>
              <a:t> (дата обращения: 10.05.2016)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7467600" cy="63341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Актуальность: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15900" y="1052513"/>
            <a:ext cx="8928100" cy="60483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данным Всероссийского съезда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педиатров к окончанию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 школы хронические заболевания имеют 80 % школьников.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Поэтому главной задачей является формирование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здоровьесберегающей компетентности педагога и систематическая здоровьесберегающая деятельность педагога в обучающем и воспитательном процессе.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2800" b="1" cap="none" smtClean="0">
                <a:solidFill>
                  <a:srgbClr val="9A3D01"/>
                </a:solidFill>
              </a:rPr>
              <a:t>ЗДОРОВЬЕСБЕРЕГАЮЩАЯ </a:t>
            </a:r>
            <a:br>
              <a:rPr lang="ru-RU" sz="2800" b="1" cap="none" smtClean="0">
                <a:solidFill>
                  <a:srgbClr val="9A3D01"/>
                </a:solidFill>
              </a:rPr>
            </a:br>
            <a:r>
              <a:rPr lang="ru-RU" sz="2800" b="1" cap="none" smtClean="0">
                <a:solidFill>
                  <a:srgbClr val="9A3D01"/>
                </a:solidFill>
              </a:rPr>
              <a:t>КОМПЕТЕНТНОСТЬ ПЕДАГОГА -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sz="quarter" idx="1"/>
          </p:nvPr>
        </p:nvSpPr>
        <p:spPr>
          <a:xfrm>
            <a:off x="468313" y="1628775"/>
            <a:ext cx="7467600" cy="487362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endParaRPr lang="ru-RU" sz="32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это интегральное качество личности, проявляющееся в общей способности и готовности к здоровьесберегающей деятельности в образовательной среде, основанной на интеграции знаний и опыта.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147050" cy="12096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Компоненты здоровьесберегающей компетентности педагога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30213" y="1673225"/>
            <a:ext cx="8713787" cy="5184775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ценностно-мотивационный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огнитивный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операционально-технологический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компонент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личностных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профессиональных качеств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педагога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7467600" cy="12827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600" b="1" cap="none" smtClean="0">
                <a:cs typeface="Times New Roman" pitchFamily="18" charset="0"/>
              </a:rPr>
              <a:t/>
            </a:r>
            <a:br>
              <a:rPr lang="ru-RU" sz="3600" b="1" cap="none" smtClean="0">
                <a:cs typeface="Times New Roman" pitchFamily="18" charset="0"/>
              </a:rPr>
            </a:br>
            <a:r>
              <a:rPr lang="ru-RU" sz="3200" b="1" cap="none" smtClean="0">
                <a:solidFill>
                  <a:srgbClr val="9A3D01"/>
                </a:solidFill>
                <a:cs typeface="Times New Roman" pitchFamily="18" charset="0"/>
              </a:rPr>
              <a:t>ЦЕННОСТНО-МОТИВАЦИОННЫЙ</a:t>
            </a:r>
            <a:br>
              <a:rPr lang="ru-RU" sz="3200" b="1" cap="none" smtClean="0">
                <a:solidFill>
                  <a:srgbClr val="9A3D01"/>
                </a:solidFill>
                <a:cs typeface="Times New Roman" pitchFamily="18" charset="0"/>
              </a:rPr>
            </a:br>
            <a:r>
              <a:rPr lang="ru-RU" sz="3200" b="1" cap="none" smtClean="0">
                <a:solidFill>
                  <a:srgbClr val="9A3D01"/>
                </a:solidFill>
                <a:cs typeface="Times New Roman" pitchFamily="18" charset="0"/>
              </a:rPr>
              <a:t>КОМПОНЕНТ (ХОЧУ)</a:t>
            </a:r>
            <a:endParaRPr lang="ru-RU" sz="3200" b="1" cap="none" smtClean="0">
              <a:solidFill>
                <a:srgbClr val="9A3D01"/>
              </a:solidFill>
            </a:endParaRPr>
          </a:p>
        </p:txBody>
      </p:sp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468313" y="1412875"/>
            <a:ext cx="8207375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Потребность педагога </a:t>
            </a:r>
          </a:p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к организации своей профессиональной деятельности как здоровьесберегающей, формирующей основы здорового образа 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7467600" cy="94138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Когнитивный компонент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(знаю)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539750" y="1412875"/>
            <a:ext cx="748823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Направлен на формирование системы знаний</a:t>
            </a:r>
          </a:p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 о закономерностях</a:t>
            </a:r>
          </a:p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 сохранения и развития здоровья и стремления к самообразованию в вопросах здоровьесбережения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414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Операционально-технологический компонент (умею)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250825" y="1844675"/>
            <a:ext cx="82819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владение поведенческими моделями здорового образа жизни и здоровьесберегающими технологиями, применяемыми в образовательной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К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омпонент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личностных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качеств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педагога</a:t>
            </a:r>
          </a:p>
        </p:txBody>
      </p:sp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395288" y="1628775"/>
            <a:ext cx="80645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Личностные качества включают в себя: организованность, ответственность </a:t>
            </a:r>
          </a:p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за собственное здоровье, доброжелательность, </a:t>
            </a:r>
          </a:p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требовательность к себе, </a:t>
            </a:r>
          </a:p>
          <a:p>
            <a:pPr algn="ctr"/>
            <a:r>
              <a:rPr lang="ru-RU" sz="3600">
                <a:latin typeface="Times New Roman" pitchFamily="18" charset="0"/>
                <a:cs typeface="Times New Roman" pitchFamily="18" charset="0"/>
              </a:rPr>
              <a:t>трудолюбие, работоспособность, самообладание и др;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298</TotalTime>
  <Words>921</Words>
  <Application>Microsoft Office PowerPoint</Application>
  <PresentationFormat>Экран (4:3)</PresentationFormat>
  <Paragraphs>104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26</vt:i4>
      </vt:variant>
    </vt:vector>
  </HeadingPairs>
  <TitlesOfParts>
    <vt:vector size="40" baseType="lpstr">
      <vt:lpstr>Arial</vt:lpstr>
      <vt:lpstr>Century Schoolbook</vt:lpstr>
      <vt:lpstr>Wingdings</vt:lpstr>
      <vt:lpstr>Wingdings 2</vt:lpstr>
      <vt:lpstr>Calibri</vt:lpstr>
      <vt:lpstr>Times New Roman</vt:lpstr>
      <vt:lpstr>Courier New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   ЛИЧНОСТЬ ПЕДАГОГА  КАК ФАКТОР ЗДОРОВОГО ПЕДАГОГИЧЕСКОГО ОБЩЕНИЯ </vt:lpstr>
      <vt:lpstr>ФЕДЕРАЛЬНЫЙ ГОСУДАРСТВЕННЫЙ СТАНДАРТ</vt:lpstr>
      <vt:lpstr>АКТУАЛЬНОСТЬ:</vt:lpstr>
      <vt:lpstr>ЗДОРОВЬЕСБЕРЕГАЮЩАЯ  КОМПЕТЕНТНОСТЬ ПЕДАГОГА -</vt:lpstr>
      <vt:lpstr>КОМПОНЕНТЫ ЗДОРОВЬЕСБЕРЕГАЮЩЕЙ КОМПЕТЕНТНОСТИ ПЕДАГОГА</vt:lpstr>
      <vt:lpstr> ЦЕННОСТНО-МОТИВАЦИОННЫЙ КОМПОНЕНТ (ХОЧУ)</vt:lpstr>
      <vt:lpstr>КОГНИТИВНЫЙ КОМПОНЕНТ (ЗНАЮ)</vt:lpstr>
      <vt:lpstr> ОПЕРАЦИОНАЛЬНО-ТЕХНОЛОГИЧЕСКИЙ КОМПОНЕНТ (УМЕЮ)</vt:lpstr>
      <vt:lpstr>КОМПОНЕНТ ЛИЧНОСТНЫХ КАЧЕСТВ ПЕДАГОГА</vt:lpstr>
      <vt:lpstr>КОМПОНЕНТ ПРОФЕССИОНАЛЬНЫХ КАЧЕСТВ ПЕДАГОГА</vt:lpstr>
      <vt:lpstr>КЛАССИФИКАЦИЯ ЗДОРОВЬЕСБЕРЕГАЮЩИХ КОМПЕТЕНЦИЙ ПЕДАГОГА</vt:lpstr>
      <vt:lpstr>Слайд 12</vt:lpstr>
      <vt:lpstr>Слайд 13</vt:lpstr>
      <vt:lpstr>ПОКАЗАТЕЛИ ЗДОРОВЬЕСБЕРЕГАЮЩЕЙ КОМПЕТЕНТНОСТИ ПЕДАГОГА </vt:lpstr>
      <vt:lpstr>Слайд 15</vt:lpstr>
      <vt:lpstr>ЗДОРОВЬЕСБЕРЕГАЮЩАЯ ДЕЯТЕЛЬНОСТЬ</vt:lpstr>
      <vt:lpstr>ПРИНЦИПЫ ЗДОРОВЬЕСБЕРЕГАЮЩЕЙ ДЕЯТЕЛЬНОСТИ ПЕДАГОГА </vt:lpstr>
      <vt:lpstr>ПРИНЦИП СИСТЕМНОСТИ</vt:lpstr>
      <vt:lpstr>ПРИНЦИП ПРИРОДОСООБРАЗНОСТИ</vt:lpstr>
      <vt:lpstr>ПРИНЦИП НАУЧНОСТИ</vt:lpstr>
      <vt:lpstr>ПРИНЦИП КОМПЛЕКСНОСТИ</vt:lpstr>
      <vt:lpstr>ПРИНЦИП КОМПЕТЕНТНОСТНОЙ ОТВЕТСТВЕННОСТИ</vt:lpstr>
      <vt:lpstr>ДЛЯ ЭФФЕКТИВНОГО ОСУЩЕСТВЛЕНИЯ ЗДОРОВЬЕСБЕРЕГАЮЩЕЙ ДЕЯТЕЛЬНОСТИ ПЕДАГОГУ НЕОБХОДИМО:</vt:lpstr>
      <vt:lpstr>Слайд 24</vt:lpstr>
      <vt:lpstr>ВЫВОД:</vt:lpstr>
      <vt:lpstr> СПИСОК ИСПОЛЬЗУЕМОЙ ЛИТЕРАТУРЫ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Личность педагога  как фактор здорового педагогического общения </dc:title>
  <cp:lastModifiedBy>Галина</cp:lastModifiedBy>
  <cp:revision>31</cp:revision>
  <dcterms:modified xsi:type="dcterms:W3CDTF">2017-10-15T13:15:58Z</dcterms:modified>
</cp:coreProperties>
</file>