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83" r:id="rId3"/>
    <p:sldId id="289" r:id="rId4"/>
    <p:sldId id="277" r:id="rId5"/>
    <p:sldId id="278" r:id="rId6"/>
    <p:sldId id="279" r:id="rId7"/>
    <p:sldId id="280" r:id="rId8"/>
    <p:sldId id="292" r:id="rId9"/>
    <p:sldId id="293" r:id="rId10"/>
    <p:sldId id="294" r:id="rId11"/>
    <p:sldId id="295" r:id="rId12"/>
    <p:sldId id="268" r:id="rId13"/>
    <p:sldId id="269" r:id="rId14"/>
    <p:sldId id="282" r:id="rId15"/>
    <p:sldId id="260" r:id="rId16"/>
    <p:sldId id="270" r:id="rId17"/>
    <p:sldId id="26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0E52E-9AA0-4CC9-80AD-9C4753947858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218AE-266C-4567-9CC2-E9F523EE6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49A08-98C6-403D-B553-535EBF02E816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69AF2-ABA7-459F-8DD9-DF83710DF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FC037-777C-44B6-9E6A-69AC834CEE54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1C187-2DE0-4264-9572-583DB988D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A372F-1CD1-42D4-9DA3-4976976C6DD1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CDB85-6264-42CD-8429-F565A55BE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6776E-CC2F-4B52-AC75-47D57026FE06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5338F-E7F3-4B11-8D2B-3D75709CA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E6F0B-4397-42A9-88A1-7DB90118E4F5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F1EDF-AC30-4703-AD5F-1F96C6699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196A9-A873-4C8A-A614-B11F11F9383D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FD31B-7049-4AEC-8C05-5F7984261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85FCD-000B-4058-94F7-F14E4A4982A3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F81F3-08E7-4CBE-8FA3-53C13E538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34BF7-C2B3-460A-BBD7-80A7B25A85C0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BB147-AD18-4922-BB9C-7CB365E843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EBF69-4BA6-4AEE-8C9A-00C784700B91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8D8AE-AAE7-490A-85B9-D87C486BE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8207B-5E82-4DDF-99D6-F6862A460EEB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B75A0-6C5B-42EF-B80A-6E17BCFA0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943FD3-3404-44EA-B665-A7235F20BE0C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BC4F3A-AAF3-4FEB-B952-4B7918367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73" r:id="rId9"/>
    <p:sldLayoutId id="2147483664" r:id="rId10"/>
    <p:sldLayoutId id="214748366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5BD078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5BD078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A5D028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72400" cy="165618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2"/>
                </a:solidFill>
              </a:rPr>
              <a:t>Презентация на тему:</a:t>
            </a:r>
            <a:r>
              <a:rPr lang="ru-RU" sz="2800" i="1" dirty="0" smtClean="0">
                <a:solidFill>
                  <a:srgbClr val="FF0000"/>
                </a:solidFill>
              </a:rPr>
              <a:t/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Охрана труда в профессии электромонтер по </a:t>
            </a:r>
            <a:r>
              <a:rPr lang="ru-RU" sz="3200" i="1" dirty="0" smtClean="0">
                <a:solidFill>
                  <a:srgbClr val="FF0000"/>
                </a:solidFill>
              </a:rPr>
              <a:t>ремонту и обслуживанию электрооборудования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23528" y="3933056"/>
            <a:ext cx="2593386" cy="2729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-20638" y="908050"/>
            <a:ext cx="9144001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Государственное Автономное Профессиональное Образовательное Учреждение Саратовской  Области «Марксовский Политехнический Колледж»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3348038" y="4076700"/>
            <a:ext cx="55499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5BD078"/>
              </a:buClr>
              <a:buSzPct val="95000"/>
              <a:buFont typeface="Wingdings 2" pitchFamily="18" charset="2"/>
              <a:buNone/>
            </a:pPr>
            <a:r>
              <a:rPr lang="ru-RU" sz="17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Выполнил студент 4 курса 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5BD078"/>
              </a:buClr>
              <a:buSzPct val="95000"/>
              <a:buFont typeface="Wingdings 2" pitchFamily="18" charset="2"/>
              <a:buNone/>
            </a:pPr>
            <a:r>
              <a:rPr lang="ru-RU" sz="17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Специальность: 13.02.03. «Электрические станции, сети и системы»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5BD078"/>
              </a:buClr>
              <a:buSzPct val="95000"/>
              <a:buFont typeface="Wingdings 2" pitchFamily="18" charset="2"/>
              <a:buNone/>
            </a:pPr>
            <a:r>
              <a:rPr lang="ru-RU" sz="17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Делов Андрей Вячеславович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5BD078"/>
              </a:buClr>
              <a:buSzPct val="95000"/>
              <a:buFont typeface="Wingdings 2" pitchFamily="18" charset="2"/>
              <a:buNone/>
            </a:pPr>
            <a:r>
              <a:rPr lang="ru-RU" sz="17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Руководитель: преподаватель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5BD078"/>
              </a:buClr>
              <a:buSzPct val="95000"/>
              <a:buFont typeface="Wingdings 2" pitchFamily="18" charset="2"/>
              <a:buNone/>
            </a:pPr>
            <a:r>
              <a:rPr lang="ru-RU" sz="17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Хлебникова Галина Николаевна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132138" y="6021388"/>
            <a:ext cx="2592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2017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908050"/>
            <a:ext cx="8286750" cy="4824413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организация работы по обеспечению электробезопасности на предприятии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порядок обеспечения работников предприятия средствами индивидуальной защиты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организация на предприятии санитарно-бытового обеспечения работников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расследование и учет несчастных случаев на производстве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10-Й ЭТАП</a:t>
            </a:r>
            <a:r>
              <a:rPr lang="ru-RU" dirty="0">
                <a:latin typeface="+mj-lt"/>
              </a:rPr>
              <a:t> – аттестация рабочих мест по условиям труда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692150"/>
            <a:ext cx="8501063" cy="51149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11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предоставление компенсаций за работу с вредными и (или) опасными условиями труда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12-Й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порядок организации контроля соблюдения законодательства об охране труда на предприятии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13-Й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порядок организации работ повышенной опасности на предприятии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14-Й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организация работы по обеспечению пожарной безопасности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684213"/>
            <a:ext cx="8675688" cy="2776537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chemeClr val="bg2"/>
                </a:solidFill>
                <a:latin typeface="+mj-lt"/>
              </a:rPr>
              <a:t>      </a:t>
            </a:r>
            <a:r>
              <a:rPr lang="ru-RU" sz="3200" dirty="0" smtClean="0">
                <a:solidFill>
                  <a:srgbClr val="A50021"/>
                </a:solidFill>
                <a:latin typeface="+mj-lt"/>
              </a:rPr>
              <a:t>В  мире ежегодно от электротравм гибнет приблизительно 30 тысяч человек.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rgbClr val="A50021"/>
                </a:solidFill>
                <a:latin typeface="+mj-lt"/>
              </a:rPr>
              <a:t>      В России смертность от электротравм составляет  около 30%.</a:t>
            </a:r>
          </a:p>
        </p:txBody>
      </p:sp>
      <p:pic>
        <p:nvPicPr>
          <p:cNvPr id="6150" name="Picture 6" descr="http://4geo.ru/catalog/share-images/SiFUhWi_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60151">
            <a:off x="198054" y="4219738"/>
            <a:ext cx="2827131" cy="1880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http://saveyou.ru/uploads/priroda/ne_vleza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70453">
            <a:off x="6030261" y="4314193"/>
            <a:ext cx="2792730" cy="1695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952318" y="2987530"/>
            <a:ext cx="3318038" cy="20350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692150"/>
            <a:ext cx="8229600" cy="3097213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rgbClr val="C00000"/>
                </a:solidFill>
                <a:latin typeface="+mj-lt"/>
              </a:rPr>
              <a:t>       </a:t>
            </a:r>
            <a:r>
              <a:rPr lang="ru-RU" sz="3200" b="1" i="1" dirty="0" smtClean="0">
                <a:solidFill>
                  <a:srgbClr val="C00000"/>
                </a:solidFill>
                <a:latin typeface="+mj-lt"/>
              </a:rPr>
              <a:t>Электробезопасность</a:t>
            </a:r>
            <a:r>
              <a:rPr lang="ru-RU" sz="3200" dirty="0" smtClean="0">
                <a:solidFill>
                  <a:srgbClr val="C00000"/>
                </a:solidFill>
                <a:latin typeface="+mj-lt"/>
              </a:rPr>
              <a:t> - это система организационных и технических мероприятий и средств, обеспечивающих защиту людей от опасного воздействия электрического тока.</a:t>
            </a:r>
            <a:endParaRPr lang="ru-RU" sz="3600" dirty="0" smtClean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5124" name="Picture 4" descr="http://www.sdelaysam-svoimirukami.ru/_nw/1/59064985.jpg"/>
          <p:cNvPicPr>
            <a:picLocks noChangeAspect="1" noChangeArrowheads="1"/>
          </p:cNvPicPr>
          <p:nvPr/>
        </p:nvPicPr>
        <p:blipFill>
          <a:blip r:embed="rId2" cstate="print"/>
          <a:srcRect l="6615" t="6300" r="11171" b="5501"/>
          <a:stretch>
            <a:fillRect/>
          </a:stretch>
        </p:blipFill>
        <p:spPr bwMode="auto">
          <a:xfrm rot="20742012">
            <a:off x="5628219" y="3650578"/>
            <a:ext cx="3149129" cy="2533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http://electrik.info/uploads/posts/2011-02/1298053877_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67128">
            <a:off x="422207" y="4088793"/>
            <a:ext cx="2390775" cy="1657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http://zel-elektrik.ru/wp-content/uploads/2012/01/E%60lektrobezopasnost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149080"/>
            <a:ext cx="2270665" cy="1848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r>
              <a:rPr lang="ru-RU" sz="4400" smtClean="0">
                <a:solidFill>
                  <a:srgbClr val="C00000"/>
                </a:solidFill>
              </a:rPr>
              <a:t>Виды электротравм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773238"/>
            <a:ext cx="8229600" cy="4389437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>
                <a:latin typeface="+mj-lt"/>
              </a:rPr>
              <a:t>Признаки травмы электричеством могут быть различными</a:t>
            </a:r>
            <a:r>
              <a:rPr lang="ru-RU" dirty="0" smtClean="0">
                <a:latin typeface="+mj-lt"/>
              </a:rPr>
              <a:t>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err="1">
                <a:latin typeface="+mj-lt"/>
              </a:rPr>
              <a:t>Элетроожог</a:t>
            </a:r>
            <a:endParaRPr lang="ru-RU" dirty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>
                <a:latin typeface="+mj-lt"/>
              </a:rPr>
              <a:t>Металлизация кожи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err="1">
                <a:latin typeface="+mj-lt"/>
              </a:rPr>
              <a:t>Электроофтальмия</a:t>
            </a:r>
            <a:endParaRPr lang="ru-RU" dirty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>
                <a:latin typeface="+mj-lt"/>
              </a:rPr>
              <a:t>Электрический </a:t>
            </a:r>
            <a:r>
              <a:rPr lang="ru-RU" dirty="0" smtClean="0">
                <a:latin typeface="+mj-lt"/>
              </a:rPr>
              <a:t>шок</a:t>
            </a:r>
            <a:endParaRPr lang="ru-RU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743863" y="2852936"/>
            <a:ext cx="21717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765175"/>
            <a:ext cx="8229600" cy="690563"/>
          </a:xfrm>
        </p:spPr>
        <p:txBody>
          <a:bodyPr/>
          <a:lstStyle/>
          <a:p>
            <a:r>
              <a:rPr lang="ru-RU" sz="4000" smtClean="0">
                <a:solidFill>
                  <a:srgbClr val="C00000"/>
                </a:solidFill>
              </a:rPr>
              <a:t>Причины электротравматизма.      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407988" y="1700213"/>
            <a:ext cx="8229600" cy="2808287"/>
          </a:xfrm>
        </p:spPr>
        <p:txBody>
          <a:bodyPr>
            <a:noAutofit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dirty="0" smtClean="0">
                <a:latin typeface="+mj-lt"/>
              </a:rPr>
              <a:t>1.</a:t>
            </a:r>
            <a:r>
              <a:rPr lang="ru-RU" sz="1600" dirty="0" smtClean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Прикосновение к оголенным проводам, контактам электроприборов, находящихся под напряжением.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dirty="0" smtClean="0">
                <a:latin typeface="+mj-lt"/>
              </a:rPr>
              <a:t>2.Прикосновении к частям электроприборов с поврежденной изоляцией.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dirty="0" smtClean="0">
                <a:latin typeface="+mj-lt"/>
              </a:rPr>
              <a:t>3.Прикосновении к предметам, случайно оказавшимся под напряжением.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dirty="0" smtClean="0">
                <a:latin typeface="+mj-lt"/>
              </a:rPr>
              <a:t>4.Нахождении вблизи оборванного провода электросети.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dirty="0" smtClean="0">
                <a:latin typeface="+mj-lt"/>
              </a:rPr>
              <a:t>5.Несоблюдения правил техники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dirty="0" smtClean="0">
                <a:latin typeface="+mj-lt"/>
              </a:rPr>
              <a:t>   безопасности.</a:t>
            </a:r>
          </a:p>
        </p:txBody>
      </p:sp>
      <p:pic>
        <p:nvPicPr>
          <p:cNvPr id="7174" name="Picture 6" descr="http://img.dni.ru/binaries/v2_articlepic/631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869160"/>
            <a:ext cx="1944216" cy="1641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6" name="Picture 8" descr="http://www.novate.ru/files/masha/bingoingo.jpg"/>
          <p:cNvPicPr>
            <a:picLocks noChangeAspect="1" noChangeArrowheads="1"/>
          </p:cNvPicPr>
          <p:nvPr/>
        </p:nvPicPr>
        <p:blipFill>
          <a:blip r:embed="rId3" cstate="print"/>
          <a:srcRect l="49689"/>
          <a:stretch>
            <a:fillRect/>
          </a:stretch>
        </p:blipFill>
        <p:spPr bwMode="auto">
          <a:xfrm>
            <a:off x="6804248" y="3861048"/>
            <a:ext cx="1800200" cy="2662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8" name="Picture 10" descr="http://dartstula.ru/wps/wp-content/uploads/2012/01/TB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221088"/>
            <a:ext cx="1800200" cy="2417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396413" cy="1152525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</a:rPr>
              <a:t>Защитные средства для предупреждения </a:t>
            </a:r>
            <a:br>
              <a:rPr lang="ru-RU" sz="3600" b="1" smtClean="0">
                <a:solidFill>
                  <a:srgbClr val="C00000"/>
                </a:solidFill>
              </a:rPr>
            </a:br>
            <a:r>
              <a:rPr lang="ru-RU" sz="3600" b="1" smtClean="0">
                <a:solidFill>
                  <a:srgbClr val="C00000"/>
                </a:solidFill>
              </a:rPr>
              <a:t>электротравматизма.</a:t>
            </a:r>
          </a:p>
        </p:txBody>
      </p:sp>
      <p:pic>
        <p:nvPicPr>
          <p:cNvPr id="29698" name="Picture 8" descr="http://g02.a.alicdn.com/kf/HTB1j1aNIXXXXXcLXXXXq6xXFXXXM/20KV-Electrician-font-b-Boots-b-font-font-b-Insulated-b-font-font-b-Boots-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448446">
            <a:off x="3348038" y="1341438"/>
            <a:ext cx="2174875" cy="1917700"/>
          </a:xfrm>
        </p:spPr>
      </p:pic>
      <p:pic>
        <p:nvPicPr>
          <p:cNvPr id="29699" name="Picture 6" descr="http://www.asutpp.ru/wp-content/uploads/2013/12/dielektricheskie-perchat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986060">
            <a:off x="536575" y="1492250"/>
            <a:ext cx="2354263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0" descr="http://www.asutpp.ru/wp-content/uploads/2015/02/%D1%80%D0%B5%D0%B7%D0%B8%D0%BD%D0%BE%D0%B2%D1%8B%D0%B5-%D0%B1%D0%BE%D1%82%D0%B8%D0%BD%D0%BA%D0%B8-mi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08316">
            <a:off x="5995988" y="1393825"/>
            <a:ext cx="2808287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AutoShape 12" descr="data:image/jpeg;base64,/9j/4AAQSkZJRgABAQAAAQABAAD/2wCEAAkGBxQSEhIUEhATFBUXFBQYFBgYGBUYFRgUFRQYFxUWFhgkHCgiGRolHBUUITEhJiorLi4uFx8zODMsNygtLisBCgoKDg0OGhAQGy8mHyQsLCwsLCwsLCwsLCwsLCwsLCwsLCwsLCwsLCwsLCwsLCwsLCwsLCwsLDIrLCssLDcrK//AABEIAKMA7AMBIgACEQEDEQH/xAAcAAEAAgMBAQEAAAAAAAAAAAAAAQMCBAYFBwj/xAA6EAACAQICBwcCBQQBBQEAAAAAAQIDEQQhEjEyUXGRoQUGFEFhgbETQgciUsHRcpLh8GJTY4Ki8Rf/xAAZAQEAAwEBAAAAAAAAAAAAAAAAAQMEAgX/xAAmEQACAQMDBAIDAQAAAAAAAAAAAQIDETEEIUESIjJRYXEUQpEF/9oADAMBAAIRAxEAPwD7bQ2Y8F8FhXQ2Y8F8FgAAAAAAAAAAAAAAAAAAAAAAAAAAAAAAAAAAAAAAAAIZJDAMKGzHgvgsK6GzHgvgsAAAAAAAAAAAAAAAAAAAAAAAAAAAAAAAAAAAAAAAABDJIYBhQ2Y8F8FhXQ2Y8F8FgAAAAAAAAAAAAAAAABAbAJIuauI7Rpw2prhrZoVu8NNbKcnyRXKrCOWdxpzlhHs3Fzlq3eCo9mKj1NGtiK09qpK3JFM9XTiXR0s3k67EY6nDbqRXvnyNDDd5sNOp9NVkptvRUrx0rfpbyZyNaNOO1Jc7s1MVQjUi0qDmvXJL1V9Xsypa28rWLHpNsn1G5Jw/ZPeKdDDUoVKcqtSEbSemknZu35vPKx6nYffGhiJ/ScZ0az1QqK2lb9EtUvZmuNWEsMyypyjlHSAhMksOAAAAAAAQySGAYUNmPBfBYV0NmPBfBYAAAAACqtWjHaklxaRDdgWXFzzK3btGP3X4GjW7y/op83/BVKvTjllsaM5YR0JjOaWtpcTkqvbNaX3W4I0qynLOU+bKJa2Kwi6Okk8s62t2xSjrqJv0zNCv3litmDb9cjl5YiCe0m9y18jL67+2k+Msl1M8tbN4Lo6WCyexW7crS1aMU9xp1qtSW1Nv3t+5pqNWWuUYf0q75uxKwKe05y4uy5FMqlSWWWqNOGBVrQi85JemtmP177NKb9X+Vdf4Nqlh4w1RUeCMalWnHann5Lz5ayptcv8Ah3d8Iog6r/RDh+Z/sZLCOW05y97LkjKWLvlGEn6v8q6/wYyqVHrmo8M+rdgl6RF/bLYYaMdSSJnWgrJyu93n7a2UrCaWtylxeXJFscOorWl6I6d+WRZFNSvfZpv3y+f4NVU5/VpVPy3pz04qzavZrXlbWbs8TCOt3/3yRg8c3sw5q3V/wFNJ3juzpq6s8GWM7xY+L0qf0GvOnKDs/RSUrp8Tp+7Hb3i6cnKk6VSDUakG9JKTSf5ZWV0clNTlfNLhn/vIYOnOlGap1JLTacnfNtK2vyyNlLVSXkZaumi/E+jpknyiNXE4aWlRxTX/AG6jc6b5u8fY+g9jdsxrYanXnakprNSkkk03Fq79UzbSrRqYMtWjKnk9YGNOakk0009TWa5mRaVAhkkMAro7MeC+DCti4R2pxXucV+K85xwFOVOUo2qQvotrJwaz97HF90O33WnGlU2mnoy83oq7TKas5QjdItpQU3ufWa3eCktTcuCNCr3kk9iCXF3PL+jBR0m3Lh58EVOr+mml/Uzzpauo8G2Onprc3KvaVeeqdl/xNadKTzk+bMHpvXO39KS6u5CwqetOX9Tcv8FLlOWWWpRWEYfXpp2vpPdFNsyeIb2aWe+Tt0Nqnhn6RX++SKpzpx2pq+5Wb5I4uuWTe5S41Ja5aP8ASv3ZHgk9ac36u/Qt8Z+mm2t8rJdSuderLzjFeicury6BW4RO/svp4dLdH0S/ZGM6lOGuavu8+Wso8K3tOT4vLkkkWwwiXklwsvgl35diNiPHfog+LsvnMh1akstKK4Jt8yxuMdppFcsZFbMHI5vH7JSZisLd/mcpcW/hFscPbUox5FPiZvUox5tmLg3tSk+i/tVvk7V+FYW9svnOEdqS4bzBYxfZTv7W+TCGHS1Rt6u37kVK0I658szl/LJUb4RlKpUl5xjzk/2SMPoX1uUvfLkrFUsb5Qg36vUYylUetqPoiE1wrnVnyzajSjHyUenRZmEsVTWV7+iNZYNPXpM2KeGtqil7fudd3uxHaYPFyezT5/5K39SWup7LM3Y01u5swqVksl/65/Bz28u5O/CNZYFed2/VmVbszSiotLRSto+SW6z8jKWIlqjF8Xl0MHFy2pf2rR65lkZS4VjlxWWedTjLs+9bD1HFLN0s/p1N60XqerNZn0zHdt0aKTq1FG9tV5WfscRDDRf235/LuTVw8fukl1b4o1U9U4K0jNU00ZyvHY7/AAOPp1o6dKpCpHfFpr33GwfJ8Jh1QxFOph5ShJzgpWyhOLmotSjqeTeZ9XZvp1VUjdGKrTdOVmUVcLCrS0KkVKEopSi9TTRyOH/DLCUq0a1KdeGimlDSThmrWzjpdTtKGzHgvgzaO2k1ucJtYPzd2R3nq4a6m9LRctKLed4u0sta1H0/srFU6sKU3K31IKUY+erUe33m7h4PGtyq0nGp/wBSm9GXv5S90cF+JnZEMBTwKo/U0IqpByvd3Si43a/8jLX0/X47GinWtszrK2IjG+jTcnvukuZryxFSWrRivRaT65dDnu6PbbxGlTqW0opPSundeq3nVJwUdLS0ur5Hl1Kag7Pc2Rlsacqd9pylxeXJZFlPDW1JRXpkTPFvVGK9/wCEUzlJ655blZEJu2yLPs2JRis5SXEqWJhf8qcuCfzqKY0Vub9c2+bLHFJZtLkw9vJkqPomWJk9SjHi7vkiuUJPXUk/TV/kwnioLL80vgRryezBL1f+bkXjwrnXS1kzpYfzUfe37ljstqSXVmpOMpa5+yMY0Pfidd/0R0ovni4rVGU3yMHiKj+2MF1LqWHl/wDMi10Us3Zer1HOyyybmh9Fy2pSlw/cspYVeSVufU2niYrV+bgv3K5V2/tiuvRZEp+ohtvLJjSW9ibhGycvbzKZ3eV2+i5Iyo4V+UbetrC0nl2IfSSsUtUU/j5zMXWk/uUeGb5vLoWfQS1v4LI0o+UXL1eS5HPZ9k7mp9O/m3xuX06LtqsvXJG9QwFSeyv7U/lm/R7uSecpc8+hbCNSXhErlUhHyZ4X5V539Iq/UweJ0Ve0YLfJnXru9TtZuT97dEfPO/HcHFVq0fDWlT0LZzUbSTd7pp+nIvWjrN7uxV+VTWCMb3mw8GlLEKTbSUYb27I7bD91fOdS3pFZ83c4Xu/+DstOE8ZXVoyUlCne7ad1eb8uB9hNUNFTWd2Z56ubxsefhuxqMGmqab3vN67/ACb7RIZqUUlZGVtt3ZhQ2Y8F8FhXQ2Y8F8Fh0QDT7U7Np4inKlWpqcJLNP59H6o3AAcP2Z+GuHw85zp1a9pRa0HKLivfRu+Z8m7O7cq4abpyTTjLRlFp645PLX5XP0izme8fcbCY2WnVpuNS1vqQejL3yafujhwTLI1Gjleyu0I1adOcnoua1ZLPzV+Ju1pODWjBPe8sjxPxJ7Ap4DCYVUPqSUarjeTu0nFvySSzPC7t969KdOjUzcpKMJf8nqTPNq6SS3ubqeoUtjspVpPzMPp71fjkuRv4elF65xy8rry3h4mMb6MG7ebyXMx2insjT1Pg1aNJv7WvZJMvWD3ldXFTfmlwV+r/AIKHntXlxd1yOu9/BBc6tNPXpPzSz521ESxO6CX9WXREU6UnsrLkjPw/6n7a2Q1FeTJXwiiVaT+5+y0epgo6T3831Z6EaK+2HBy1G1Q7PqT1Jv0irJe5CafjG5Dkl5Ox5scM7XbsuJMaK8rt+iyOho9gSe1JLqz0aPY1Na7y46uRojpq8/gplqacebnJ0qUr2jHPmelR7Hqz2k7euS5HUU6MY7MUuCLDRD/PX7u5nlrH+qPDw/d2K2pe0Ul1PRodnU46oL3zNwGuGnpwwjPKtOWWYpEkguKyASACCQAAQySGAYUNmPBfBYV0NmPBfBYAAAAAAAa3aGAp16cqdaCnCStKL1NHz7/8hoRxEK1LE1YxhNSUGoy1eSlk7dT6URYhpPJKk1g+Bd6nPCY+vGnKVoyjbS+7Sgn83Ok7A7SWJjLVGULad9Wd816He95O69DGxX1E4zjszjZSXpqs16HP93fw88LOs3iNOM9Gy0LNKKtn5GWtQvHtRppV7PuMKeGj/wAp+1okV8RCmrylTpr1aOpqdhU3G15X8nf9j5H2r+G3aFWvN2g46bcZOp+VRbyytfUY46Ko33Mv/Kglsetiu99D6kKUNOvUnNRhGKycn67jv8F2DknOVtX5Yr01X8zke5/4VxwuIpYmvX06lNtwhBWhpNNXk3m2ru2ryPpaRrp6KlDdq5nnqpy2Wxr0Oz6cdUFxebNmxINUYpYRnbbyRYWJB0QAAAAAAAAAAAAAAACGSQwDChsx4L4LCuhsx4L4LAAAAAAAAAAAAAAAAAAAAAAAAAAAAAAAAAAAAAAAAAQySGAYUNmPBfBYV0NmPBfBYQgAASAAAAAAAAAAAAAAAAAAAAAAAAAAAAAAAAAAAAAQwGAeXSxMtFZ+S3bjPxMt/RAFaA8TLf0Q8TLf0QAA8TLf0Q8TLf0QAA8TLf0Q8TLf0QAA8TLf0Q8TLf0QAA8TLf0Q8TLf0QAA8TLf0Q8TLf0QAA8TLf0Q8TLf0QAA8TLf0Q8TLf0QAA8TLf0Q8TLf0QAA8TLf0Q8TLf0QAA8TLf0Q8TLf0QAA8TLf0Q8TLf0QAA8TLf0Q8TLf0QAA8RLf0QeJlv8AggA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9702" name="Picture 14" descr="http://pk-service.nethouse.ru/static/img/0000/0003/4977/34977730.a3yt9sojfc.W66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882740">
            <a:off x="454025" y="4140200"/>
            <a:ext cx="2449513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6" descr="http://www.felsen.ru/image/cache/data/dielektrika/dorozhka-500x5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267218">
            <a:off x="6573838" y="3686175"/>
            <a:ext cx="224155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8" descr="http://zel-elektrik.ru/wp-content/uploads/2015/02/001vann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76600" y="4292600"/>
            <a:ext cx="29511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397" y="3266729"/>
            <a:ext cx="2404534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284984"/>
            <a:ext cx="2350945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284984"/>
            <a:ext cx="2107462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4" name="WordArt 9"/>
          <p:cNvSpPr>
            <a:spLocks noChangeArrowheads="1" noChangeShapeType="1" noTextEdit="1"/>
          </p:cNvSpPr>
          <p:nvPr/>
        </p:nvSpPr>
        <p:spPr bwMode="auto">
          <a:xfrm>
            <a:off x="900113" y="0"/>
            <a:ext cx="7343775" cy="852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39A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20320" dir="1799969" algn="tl" rotWithShape="0">
                    <a:srgbClr val="000000">
                      <a:alpha val="39999"/>
                    </a:srgbClr>
                  </a:outerShdw>
                </a:effectLst>
                <a:latin typeface="+mj-lt"/>
                <a:ea typeface="+mj-lt"/>
                <a:cs typeface="+mj-lt"/>
              </a:rPr>
              <a:t>Варианты прохождения </a:t>
            </a:r>
          </a:p>
          <a:p>
            <a:pPr algn="ctr"/>
            <a:r>
              <a:rPr lang="ru-RU" sz="3600" b="1" kern="10">
                <a:ln w="12700">
                  <a:solidFill>
                    <a:srgbClr val="0039A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20320" dir="1799969" algn="tl" rotWithShape="0">
                    <a:srgbClr val="000000">
                      <a:alpha val="39999"/>
                    </a:srgbClr>
                  </a:outerShdw>
                </a:effectLst>
                <a:latin typeface="+mj-lt"/>
                <a:ea typeface="+mj-lt"/>
                <a:cs typeface="+mj-lt"/>
              </a:rPr>
              <a:t>Электрического тока.</a:t>
            </a:r>
          </a:p>
        </p:txBody>
      </p:sp>
      <p:pic>
        <p:nvPicPr>
          <p:cNvPr id="30725" name="Picture 9" descr="http://www.spas01.ru/netcat_files/Image/Chel-500-5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981075"/>
            <a:ext cx="571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 t="35414" b="34203"/>
          <a:stretch>
            <a:fillRect/>
          </a:stretch>
        </p:blipFill>
        <p:spPr bwMode="auto">
          <a:xfrm>
            <a:off x="762000" y="4005263"/>
            <a:ext cx="76200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76338" y="3213100"/>
            <a:ext cx="6913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+mj-lt"/>
                <a:cs typeface="+mn-cs"/>
              </a:rPr>
              <a:t>Всероссийский день охраны труда</a:t>
            </a:r>
            <a:endParaRPr lang="ru-RU" sz="3200" b="1" i="1" dirty="0">
              <a:solidFill>
                <a:srgbClr val="C00000"/>
              </a:solidFill>
              <a:latin typeface="+mj-lt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865188"/>
            <a:ext cx="239077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650" y="792163"/>
            <a:ext cx="7993063" cy="541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j-lt"/>
                <a:cs typeface="+mn-cs"/>
              </a:rPr>
              <a:t>Основные положения законодательства РФ о труде и об охране труда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j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C00000"/>
                </a:solidFill>
                <a:latin typeface="+mj-lt"/>
                <a:cs typeface="+mn-cs"/>
              </a:rPr>
              <a:t>ГАРАНТИИ ПРАВА РАБОТНИКОВ НА ТРУД В УСЛОВИЯХ, СООТВЕТСТВУЮЩИХ ТРЕБОВАНИЯМ ОХРАНЫ ТРУДА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j-lt"/>
                <a:cs typeface="+mn-cs"/>
              </a:rPr>
              <a:t>В случае, если предоставление работы по объективным причинам работнику невозможно, </a:t>
            </a:r>
            <a:r>
              <a:rPr lang="ru-RU" dirty="0">
                <a:solidFill>
                  <a:srgbClr val="C00000"/>
                </a:solidFill>
                <a:latin typeface="+mj-lt"/>
                <a:cs typeface="+mn-cs"/>
              </a:rPr>
              <a:t>время простоя работника </a:t>
            </a:r>
            <a:r>
              <a:rPr lang="ru-RU" dirty="0">
                <a:latin typeface="+mj-lt"/>
                <a:cs typeface="+mn-cs"/>
              </a:rPr>
              <a:t>до устранения опасности для его жизни и здоровья </a:t>
            </a:r>
            <a:r>
              <a:rPr lang="ru-RU" dirty="0">
                <a:solidFill>
                  <a:srgbClr val="C00000"/>
                </a:solidFill>
                <a:latin typeface="+mj-lt"/>
                <a:cs typeface="+mn-cs"/>
              </a:rPr>
              <a:t>оплачивается работодателем </a:t>
            </a:r>
            <a:r>
              <a:rPr lang="ru-RU" dirty="0">
                <a:latin typeface="+mj-lt"/>
                <a:cs typeface="+mn-cs"/>
              </a:rPr>
              <a:t>в соответствии с законодательством Российской Федерации.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j-lt"/>
                <a:cs typeface="+mn-cs"/>
              </a:rPr>
              <a:t>В случае необеспечения работника в соответствии с установленными нормами средствами индивидуальной и коллективной защиты </a:t>
            </a:r>
            <a:r>
              <a:rPr lang="ru-RU" dirty="0">
                <a:solidFill>
                  <a:srgbClr val="C00000"/>
                </a:solidFill>
                <a:latin typeface="+mj-lt"/>
                <a:cs typeface="+mn-cs"/>
              </a:rPr>
              <a:t>работодатель не имеет права требовать от работника исполнения трудовых обязанностей и обязан оплатить возникший по этой причине простой.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solidFill>
                <a:srgbClr val="C00000"/>
              </a:solidFill>
              <a:latin typeface="+mj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  <a:latin typeface="+mj-lt"/>
                <a:cs typeface="+mn-cs"/>
              </a:rPr>
              <a:t>В этом случае отказ работника от выполнения работ не влечёт за собой его привлечение к дисциплинарной ответственности.</a:t>
            </a:r>
            <a:endParaRPr lang="ru-RU" dirty="0">
              <a:solidFill>
                <a:srgbClr val="C00000"/>
              </a:solidFill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765175"/>
            <a:ext cx="8353425" cy="5976938"/>
          </a:xfrm>
          <a:ln w="38100"/>
        </p:spPr>
        <p:txBody>
          <a:bodyPr>
            <a:normAutofit/>
          </a:bodyPr>
          <a:lstStyle/>
          <a:p>
            <a:pPr marL="0" indent="0" algn="ctr" fontAlgn="auto">
              <a:spcAft>
                <a:spcPts val="0"/>
              </a:spcAft>
              <a:buClr>
                <a:srgbClr val="FFFFCC"/>
              </a:buClr>
              <a:buFont typeface="Wingdings 2"/>
              <a:buNone/>
              <a:defRPr/>
            </a:pPr>
            <a:r>
              <a:rPr lang="ru-RU" sz="2400" b="1" dirty="0">
                <a:solidFill>
                  <a:srgbClr val="FF0000"/>
                </a:solidFill>
                <a:latin typeface="+mj-lt"/>
                <a:cs typeface="Aharoni" panose="02010803020104030203" pitchFamily="2" charset="-79"/>
              </a:rPr>
              <a:t>СИСТЕМА УПРАВЛЕНИЯ ОХРАНОЙ ТРУДА (СУОТ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cs typeface="Aharoni" panose="02010803020104030203" pitchFamily="2" charset="-79"/>
              </a:rPr>
              <a:t>)</a:t>
            </a:r>
          </a:p>
          <a:p>
            <a:pPr marL="0" indent="0" fontAlgn="auto">
              <a:spcAft>
                <a:spcPts val="0"/>
              </a:spcAft>
              <a:buClr>
                <a:srgbClr val="FFFFCC"/>
              </a:buClr>
              <a:buFont typeface="Wingdings 2"/>
              <a:buNone/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0" indent="0" fontAlgn="auto">
              <a:spcAft>
                <a:spcPts val="0"/>
              </a:spcAft>
              <a:buClr>
                <a:srgbClr val="FFFFCC"/>
              </a:buClr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000" dirty="0">
                <a:latin typeface="Calibri" panose="020F0502020204030204" pitchFamily="34" charset="0"/>
              </a:rPr>
              <a:t>— часть общей системы управления (менеджмента) организации, обеспечивающая управление рисками в области охраны здоровья и безопасности труда, связанными с деятельностью организации. </a:t>
            </a:r>
          </a:p>
          <a:p>
            <a:pPr marL="0" indent="0" fontAlgn="auto">
              <a:spcAft>
                <a:spcPts val="0"/>
              </a:spcAft>
              <a:buClr>
                <a:srgbClr val="FFFFCC"/>
              </a:buClr>
              <a:buFont typeface="Wingdings 2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Новую </a:t>
            </a:r>
            <a:r>
              <a:rPr lang="ru-RU" sz="2000" dirty="0">
                <a:solidFill>
                  <a:srgbClr val="FF0000"/>
                </a:solidFill>
                <a:latin typeface="Calibri" panose="020F0502020204030204" pitchFamily="34" charset="0"/>
              </a:rPr>
              <a:t>модель систем управления охраной труда, адекватной рыночной экономике и международным требованиям, регламентируют:</a:t>
            </a:r>
          </a:p>
          <a:p>
            <a:pPr marL="0" indent="0" fontAlgn="auto">
              <a:spcAft>
                <a:spcPts val="0"/>
              </a:spcAft>
              <a:buClr>
                <a:srgbClr val="FFFFCC"/>
              </a:buClr>
              <a:buFont typeface="Wingdings 2"/>
              <a:buNone/>
              <a:defRPr/>
            </a:pPr>
            <a:r>
              <a:rPr lang="ru-RU" sz="2000" dirty="0">
                <a:latin typeface="Calibri" panose="020F0502020204030204" pitchFamily="34" charset="0"/>
              </a:rPr>
              <a:t>ГОСТ Р 12.0.006-2002 «Общие требования к системам управления охраной труда в организации»;</a:t>
            </a:r>
          </a:p>
          <a:p>
            <a:pPr marL="0" indent="0" fontAlgn="auto">
              <a:spcAft>
                <a:spcPts val="0"/>
              </a:spcAft>
              <a:buClr>
                <a:srgbClr val="FFFFCC"/>
              </a:buClr>
              <a:buFont typeface="Wingdings 2"/>
              <a:buNone/>
              <a:defRPr/>
            </a:pPr>
            <a:r>
              <a:rPr lang="ru-RU" sz="2000" dirty="0">
                <a:latin typeface="Calibri" panose="020F0502020204030204" pitchFamily="34" charset="0"/>
              </a:rPr>
              <a:t>ГОСТ Р 12.0.007-2009 «Система управления охраной труда в организации. Общие требования по разработке, применению, оценке и совершенствованию»;</a:t>
            </a:r>
          </a:p>
          <a:p>
            <a:pPr marL="274320" indent="-274320" fontAlgn="auto">
              <a:spcAft>
                <a:spcPts val="0"/>
              </a:spcAft>
              <a:buClr>
                <a:srgbClr val="FFFFCC"/>
              </a:buClr>
              <a:buFont typeface="Wingdings 2"/>
              <a:buChar char=""/>
              <a:defRPr/>
            </a:pPr>
            <a:endParaRPr lang="ru-RU" sz="2000" dirty="0">
              <a:solidFill>
                <a:srgbClr val="FFFFFF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981075"/>
            <a:ext cx="8280400" cy="5543550"/>
          </a:xfrm>
          <a:ln w="38100"/>
        </p:spPr>
        <p:txBody>
          <a:bodyPr>
            <a:norm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Система управления безопасностью труда </a:t>
            </a:r>
            <a:r>
              <a:rPr lang="ru-RU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(СУБТ)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+mj-lt"/>
              </a:rPr>
              <a:t>является подсистемой общей системы управления предприятием и основывается на </a:t>
            </a:r>
            <a:r>
              <a:rPr lang="ru-RU" sz="2000" dirty="0">
                <a:latin typeface="+mj-lt"/>
              </a:rPr>
              <a:t>системе законодательных и нормативных правовых актов по охране труда. </a:t>
            </a:r>
            <a:endParaRPr lang="ru-RU" sz="20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000" dirty="0" smtClean="0"/>
          </a:p>
          <a:p>
            <a:pPr marL="0" indent="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СУБТ включает: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+mj-lt"/>
              </a:rPr>
              <a:t> </a:t>
            </a:r>
            <a:r>
              <a:rPr lang="ru-RU" sz="2000" dirty="0">
                <a:latin typeface="+mj-lt"/>
              </a:rPr>
              <a:t>организационную структуру (объект и орган управления</a:t>
            </a:r>
            <a:r>
              <a:rPr lang="ru-RU" sz="2000" dirty="0" smtClean="0">
                <a:latin typeface="+mj-lt"/>
              </a:rPr>
              <a:t>);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+mj-lt"/>
              </a:rPr>
              <a:t>деятельность </a:t>
            </a:r>
            <a:r>
              <a:rPr lang="ru-RU" sz="2000" dirty="0">
                <a:latin typeface="+mj-lt"/>
              </a:rPr>
              <a:t>по </a:t>
            </a:r>
            <a:r>
              <a:rPr lang="ru-RU" sz="2000" dirty="0" smtClean="0">
                <a:latin typeface="+mj-lt"/>
              </a:rPr>
              <a:t>планированию;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+mj-lt"/>
              </a:rPr>
              <a:t>практическую </a:t>
            </a:r>
            <a:r>
              <a:rPr lang="ru-RU" sz="2000" dirty="0">
                <a:latin typeface="+mj-lt"/>
              </a:rPr>
              <a:t>работу, процедуры, процессы и ресурсы для разработки, внедрения и достижения </a:t>
            </a:r>
            <a:r>
              <a:rPr lang="ru-RU" sz="2000" dirty="0" smtClean="0">
                <a:latin typeface="+mj-lt"/>
              </a:rPr>
              <a:t>целей;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Главная цель СУБТ </a:t>
            </a:r>
            <a:r>
              <a:rPr lang="ru-RU" sz="2000" dirty="0" smtClean="0">
                <a:latin typeface="+mj-lt"/>
              </a:rPr>
              <a:t>– обеспечение безопасных условий труда, сохранение здоровья и высокой работоспособности человека в процессе труда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765175"/>
            <a:ext cx="8143875" cy="5691188"/>
          </a:xfrm>
          <a:ln w="38100"/>
        </p:spPr>
        <p:txBody>
          <a:bodyPr>
            <a:normAutofit lnSpcReduction="10000"/>
          </a:bodyPr>
          <a:lstStyle/>
          <a:p>
            <a:pPr marL="0" indent="0" algn="ctr" fontAlgn="auto">
              <a:spcAft>
                <a:spcPts val="60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FF00"/>
                </a:solidFill>
              </a:rPr>
              <a:t>	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Задачи управления безопасностью труда: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1. Технические </a:t>
            </a:r>
            <a:r>
              <a:rPr lang="ru-RU" sz="2000" dirty="0" smtClean="0">
                <a:latin typeface="+mj-lt"/>
              </a:rPr>
              <a:t>– создание и использование безопасной техники. Обеспечение безопасности: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+mj-lt"/>
              </a:rPr>
              <a:t>производственного оборудования;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+mj-lt"/>
              </a:rPr>
              <a:t>технологических процессов;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+mj-lt"/>
              </a:rPr>
              <a:t>выпускаемой продукции;</a:t>
            </a:r>
          </a:p>
          <a:p>
            <a:pPr marL="274320" indent="-274320" fontAlgn="auto">
              <a:spcAft>
                <a:spcPts val="60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+mj-lt"/>
              </a:rPr>
              <a:t>эксплуатации технических средств.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2. Организационные </a:t>
            </a:r>
            <a:r>
              <a:rPr lang="ru-RU" sz="2000" dirty="0" smtClean="0">
                <a:latin typeface="+mj-lt"/>
              </a:rPr>
              <a:t>-  безопасная организация труда и производства. Обеспечение: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+mj-lt"/>
              </a:rPr>
              <a:t>безопасной организации работ;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>
                <a:latin typeface="+mj-lt"/>
              </a:rPr>
              <a:t>б</a:t>
            </a:r>
            <a:r>
              <a:rPr lang="ru-RU" sz="2000" dirty="0" smtClean="0">
                <a:latin typeface="+mj-lt"/>
              </a:rPr>
              <a:t>езопасности зданий, сооружений, территории;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+mj-lt"/>
              </a:rPr>
              <a:t>безопасности труда;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>
                <a:latin typeface="+mj-lt"/>
              </a:rPr>
              <a:t>п</a:t>
            </a:r>
            <a:r>
              <a:rPr lang="ru-RU" sz="2000" dirty="0" smtClean="0">
                <a:latin typeface="+mj-lt"/>
              </a:rPr>
              <a:t>ропаганда безопасности труда;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>
                <a:latin typeface="+mj-lt"/>
              </a:rPr>
              <a:t>о</a:t>
            </a:r>
            <a:r>
              <a:rPr lang="ru-RU" sz="2000" dirty="0" smtClean="0">
                <a:latin typeface="+mj-lt"/>
              </a:rPr>
              <a:t>беспечение СИЗ.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666750"/>
            <a:ext cx="8351837" cy="6002338"/>
          </a:xfrm>
          <a:ln w="38100"/>
        </p:spPr>
        <p:txBody>
          <a:bodyPr>
            <a:normAutofit fontScale="92500"/>
          </a:bodyPr>
          <a:lstStyle/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Функции управления безопасностью труда: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1. Учет, анализ, оценка состояния БТ. </a:t>
            </a:r>
            <a:r>
              <a:rPr lang="ru-RU" sz="2000" dirty="0" smtClean="0">
                <a:latin typeface="+mj-lt"/>
              </a:rPr>
              <a:t>Направлена </a:t>
            </a:r>
            <a:r>
              <a:rPr lang="ru-RU" sz="2000" dirty="0">
                <a:latin typeface="+mj-lt"/>
              </a:rPr>
              <a:t>на </a:t>
            </a:r>
            <a:r>
              <a:rPr lang="ru-RU" sz="2000" dirty="0" smtClean="0">
                <a:latin typeface="+mj-lt"/>
              </a:rPr>
              <a:t>формирование необходимой </a:t>
            </a:r>
            <a:r>
              <a:rPr lang="ru-RU" sz="2000" dirty="0">
                <a:latin typeface="+mj-lt"/>
              </a:rPr>
              <a:t>информации об объекте управления для разработки </a:t>
            </a:r>
            <a:r>
              <a:rPr lang="ru-RU" sz="2000" dirty="0" smtClean="0">
                <a:latin typeface="+mj-lt"/>
              </a:rPr>
              <a:t>управленческих </a:t>
            </a:r>
            <a:r>
              <a:rPr lang="ru-RU" sz="2000" dirty="0">
                <a:latin typeface="+mj-lt"/>
              </a:rPr>
              <a:t>решений. При этом используются материалы аттестации </a:t>
            </a:r>
            <a:r>
              <a:rPr lang="ru-RU" sz="2000" dirty="0" smtClean="0">
                <a:latin typeface="+mj-lt"/>
              </a:rPr>
              <a:t>и сертификации </a:t>
            </a:r>
            <a:r>
              <a:rPr lang="ru-RU" sz="2000" dirty="0">
                <a:latin typeface="+mj-lt"/>
              </a:rPr>
              <a:t>условий труда, анализ травматизма, результаты </a:t>
            </a:r>
            <a:r>
              <a:rPr lang="ru-RU" sz="2000" dirty="0" smtClean="0">
                <a:latin typeface="+mj-lt"/>
              </a:rPr>
              <a:t>производственного </a:t>
            </a:r>
            <a:r>
              <a:rPr lang="ru-RU" sz="2000" dirty="0">
                <a:latin typeface="+mj-lt"/>
              </a:rPr>
              <a:t>контроля, предписания органов государственного надзора.</a:t>
            </a:r>
            <a:endParaRPr lang="ru-RU" sz="20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2. Планирование мероприятий по обеспечению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БТ. </a:t>
            </a:r>
            <a:r>
              <a:rPr lang="ru-RU" sz="2000" dirty="0" smtClean="0">
                <a:latin typeface="+mj-lt"/>
              </a:rPr>
              <a:t>Включает </a:t>
            </a:r>
            <a:r>
              <a:rPr lang="ru-RU" sz="2000" dirty="0">
                <a:latin typeface="+mj-lt"/>
              </a:rPr>
              <a:t>определение заданий подразделениям и службам предприятия, </a:t>
            </a:r>
            <a:r>
              <a:rPr lang="ru-RU" sz="2000" dirty="0" smtClean="0">
                <a:latin typeface="+mj-lt"/>
              </a:rPr>
              <a:t>участвующим </a:t>
            </a:r>
            <a:r>
              <a:rPr lang="ru-RU" sz="2000" dirty="0">
                <a:latin typeface="+mj-lt"/>
              </a:rPr>
              <a:t>в решении задач по охране труда. Планирование работ по </a:t>
            </a:r>
            <a:r>
              <a:rPr lang="ru-RU" sz="2000" dirty="0" smtClean="0">
                <a:latin typeface="+mj-lt"/>
              </a:rPr>
              <a:t>охране труда </a:t>
            </a:r>
            <a:r>
              <a:rPr lang="ru-RU" sz="2000" dirty="0">
                <a:latin typeface="+mj-lt"/>
              </a:rPr>
              <a:t>осуществляется на </a:t>
            </a:r>
            <a:r>
              <a:rPr lang="ru-RU" sz="2000" dirty="0" smtClean="0">
                <a:latin typeface="+mj-lt"/>
              </a:rPr>
              <a:t>основе перспективных </a:t>
            </a:r>
            <a:r>
              <a:rPr lang="ru-RU" sz="2000" dirty="0">
                <a:latin typeface="+mj-lt"/>
              </a:rPr>
              <a:t>(</a:t>
            </a:r>
            <a:r>
              <a:rPr lang="ru-RU" sz="2000" dirty="0" smtClean="0">
                <a:latin typeface="+mj-lt"/>
              </a:rPr>
              <a:t>пятилетних), текущих </a:t>
            </a:r>
            <a:r>
              <a:rPr lang="ru-RU" sz="2000" dirty="0">
                <a:latin typeface="+mj-lt"/>
              </a:rPr>
              <a:t>(</a:t>
            </a:r>
            <a:r>
              <a:rPr lang="ru-RU" sz="2000" dirty="0" smtClean="0">
                <a:latin typeface="+mj-lt"/>
              </a:rPr>
              <a:t>годовых), оперативных </a:t>
            </a:r>
            <a:r>
              <a:rPr lang="ru-RU" sz="2000" dirty="0">
                <a:latin typeface="+mj-lt"/>
              </a:rPr>
              <a:t>(квартальных, месячных) </a:t>
            </a:r>
            <a:r>
              <a:rPr lang="ru-RU" sz="2000" dirty="0" smtClean="0">
                <a:latin typeface="+mj-lt"/>
              </a:rPr>
              <a:t>планов.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3. Организация, координация и регулирование деятельности по обеспечению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БТ. </a:t>
            </a:r>
            <a:r>
              <a:rPr lang="ru-RU" sz="2000" dirty="0" smtClean="0">
                <a:latin typeface="+mj-lt"/>
              </a:rPr>
              <a:t>Направлена </a:t>
            </a:r>
            <a:r>
              <a:rPr lang="ru-RU" sz="2000" dirty="0">
                <a:latin typeface="+mj-lt"/>
              </a:rPr>
              <a:t>на </a:t>
            </a:r>
            <a:r>
              <a:rPr lang="ru-RU" sz="2000" dirty="0" smtClean="0">
                <a:latin typeface="+mj-lt"/>
              </a:rPr>
              <a:t>объединение </a:t>
            </a:r>
            <a:r>
              <a:rPr lang="ru-RU" sz="2000" dirty="0">
                <a:latin typeface="+mj-lt"/>
              </a:rPr>
              <a:t>усилий различных служб предприятия для решения задач </a:t>
            </a:r>
            <a:r>
              <a:rPr lang="ru-RU" sz="2000" dirty="0" smtClean="0">
                <a:latin typeface="+mj-lt"/>
              </a:rPr>
              <a:t>управления. Предусматривает </a:t>
            </a:r>
            <a:r>
              <a:rPr lang="ru-RU" sz="2000" dirty="0">
                <a:latin typeface="+mj-lt"/>
              </a:rPr>
              <a:t>установление обязанностей и порядка </a:t>
            </a:r>
            <a:r>
              <a:rPr lang="ru-RU" sz="2000" dirty="0" smtClean="0">
                <a:latin typeface="+mj-lt"/>
              </a:rPr>
              <a:t>взаимодействия лиц</a:t>
            </a:r>
            <a:r>
              <a:rPr lang="ru-RU" sz="2000" dirty="0">
                <a:latin typeface="+mj-lt"/>
              </a:rPr>
              <a:t>, участвующих в управлении, принятие и реализацию приказов, </a:t>
            </a:r>
            <a:r>
              <a:rPr lang="ru-RU" sz="2000" dirty="0" smtClean="0">
                <a:latin typeface="+mj-lt"/>
              </a:rPr>
              <a:t>распоряжений </a:t>
            </a:r>
            <a:r>
              <a:rPr lang="ru-RU" sz="2000" dirty="0">
                <a:latin typeface="+mj-lt"/>
              </a:rPr>
              <a:t>и т.п</a:t>
            </a:r>
            <a:r>
              <a:rPr lang="ru-RU" sz="2000" dirty="0" smtClean="0">
                <a:latin typeface="+mj-lt"/>
              </a:rPr>
              <a:t>.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8516937" cy="504825"/>
          </a:xfrm>
        </p:spPr>
        <p:txBody>
          <a:bodyPr/>
          <a:lstStyle/>
          <a:p>
            <a:pPr algn="ctr"/>
            <a:r>
              <a:rPr lang="ru-RU" sz="4000" smtClean="0">
                <a:solidFill>
                  <a:srgbClr val="FF0000"/>
                </a:solidFill>
              </a:rPr>
              <a:t>Организация работы по охране труда.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1989138"/>
            <a:ext cx="8229600" cy="37433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+mj-lt"/>
              </a:rPr>
              <a:t>Специалистом по организации работы по охране труда на предприятии является инженер по охране труда.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+mj-lt"/>
              </a:rPr>
              <a:t>Осуществление контроля охраны труда на предприятии можно разделить на множество этапов. Данные этапы необходимо рассматривать с учетом специфики организации.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+mj-lt"/>
              </a:rPr>
              <a:t>Их можно описать следующим образом: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latin typeface="+mj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836613"/>
            <a:ext cx="8501062" cy="5257800"/>
          </a:xfrm>
        </p:spPr>
        <p:txBody>
          <a:bodyPr anchor="ctr"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организация работы по охране труда на предприятии.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порядок обучения на предприятии безопасным методам работы, проведение инструктажей по охране труда, проверка знаний по вопросам охраны труда.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3-Й ЭТАП </a:t>
            </a:r>
            <a:r>
              <a:rPr lang="ru-RU" dirty="0" smtClean="0">
                <a:latin typeface="+mj-lt"/>
              </a:rPr>
              <a:t>– порядок проведения обязательных медицинских осмотров работников предприятия</a:t>
            </a:r>
            <a:r>
              <a:rPr lang="ru-RU" b="1" dirty="0" smtClean="0">
                <a:latin typeface="+mj-lt"/>
              </a:rPr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dirty="0" smtClean="0">
                <a:latin typeface="+mj-lt"/>
              </a:rPr>
              <a:t>разработка и наличие инструкций по охране труда.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5-Й ЭТАП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dirty="0" smtClean="0">
                <a:latin typeface="+mj-lt"/>
              </a:rPr>
              <a:t>– планирование мероприятий по охране труда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лна">
      <a:dk1>
        <a:sysClr val="windowText" lastClr="585858"/>
      </a:dk1>
      <a:lt1>
        <a:sysClr val="window" lastClr="FCFCFC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37661</TotalTime>
  <Words>690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Constantia</vt:lpstr>
      <vt:lpstr>Arial</vt:lpstr>
      <vt:lpstr>Calibri</vt:lpstr>
      <vt:lpstr>Wingdings 2</vt:lpstr>
      <vt:lpstr>Aharoni</vt:lpstr>
      <vt:lpstr>Wingdings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Организация работы по охране труда.</vt:lpstr>
      <vt:lpstr>Слайд 9</vt:lpstr>
      <vt:lpstr>Слайд 10</vt:lpstr>
      <vt:lpstr>Слайд 11</vt:lpstr>
      <vt:lpstr>Слайд 12</vt:lpstr>
      <vt:lpstr>Слайд 13</vt:lpstr>
      <vt:lpstr>Виды электротравм</vt:lpstr>
      <vt:lpstr>Причины электротравматизма.      </vt:lpstr>
      <vt:lpstr>Защитные средства для предупреждения  электротравматизма.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труда в профессии электромонтер по ремонту и обслуживанию электрооборудования</dc:title>
  <dc:creator>ХлебниковаГН</dc:creator>
  <cp:lastModifiedBy>ДЕН</cp:lastModifiedBy>
  <cp:revision>25</cp:revision>
  <dcterms:created xsi:type="dcterms:W3CDTF">2017-02-01T08:23:18Z</dcterms:created>
  <dcterms:modified xsi:type="dcterms:W3CDTF">2017-10-15T11:58:18Z</dcterms:modified>
</cp:coreProperties>
</file>