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5" r:id="rId2"/>
    <p:sldId id="285" r:id="rId3"/>
    <p:sldId id="286" r:id="rId4"/>
    <p:sldId id="284" r:id="rId5"/>
    <p:sldId id="287" r:id="rId6"/>
    <p:sldId id="288" r:id="rId7"/>
    <p:sldId id="290" r:id="rId8"/>
    <p:sldId id="29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D7CBE-002C-49E0-8B79-081D54506D15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73505-0C55-4A73-B8CC-38EC51CA4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88AD8-1D80-47D1-A753-00C4ECEAEA57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3B433-53EB-4D2B-93BE-311761AA5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F598A-839B-4D2D-AA6D-0B727C031A5F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7FEF7-8690-4BC4-B531-D9D4CD4D9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33424-02C0-4F1C-ACF4-4E4169C7424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F0708-65E8-4839-9A89-8B97F9B44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D023B-7816-480C-900A-1EB49D6447F5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607D8-2465-4979-A14D-28E815699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A340A-F9D6-404D-BB4C-7BF49741348C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F1122-2771-459B-99E7-3C5818456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C1E8F-C420-4DA9-B612-A7E609964DE7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089BD-F564-4DB0-9814-CC1B84005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71546-DF7D-4303-AC5A-40715E31257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B7AA6-4861-4BEE-87D2-D05DD1C34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AF16C-476C-47EA-BBA3-521BD2F3394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D9848-29CD-4677-A40B-BA506AA20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445C9-1224-4EFC-8C4A-21D5F5B02ADE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2FA5D-58CD-4DC9-977D-B70FB5EB8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F8899-7FA2-42CE-BD94-BC661C17D3F2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D11F2-D529-4E4A-80E2-18187FEE8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66DD4E-B11A-4792-AE7A-788EB51EC847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12F3FD-F7AB-4013-A519-70A1B5E63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73" r:id="rId9"/>
    <p:sldLayoutId id="2147483664" r:id="rId10"/>
    <p:sldLayoutId id="21474836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5BD078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5BD078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A5D028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2"/>
          <a:srcRect l="25098" t="26900" r="38284" b="27950"/>
          <a:stretch>
            <a:fillRect/>
          </a:stretch>
        </p:blipFill>
        <p:spPr bwMode="auto">
          <a:xfrm>
            <a:off x="250825" y="981075"/>
            <a:ext cx="8281988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2"/>
          <p:cNvSpPr>
            <a:spLocks noChangeArrowheads="1"/>
          </p:cNvSpPr>
          <p:nvPr/>
        </p:nvSpPr>
        <p:spPr bwMode="auto">
          <a:xfrm>
            <a:off x="3416300" y="3244850"/>
            <a:ext cx="2311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Электрический шок</a:t>
            </a:r>
          </a:p>
        </p:txBody>
      </p:sp>
      <p:pic>
        <p:nvPicPr>
          <p:cNvPr id="3891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8" y="495300"/>
            <a:ext cx="8315325" cy="623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434" y="764704"/>
            <a:ext cx="8305800" cy="56693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Пожарная безопасность в электроустановках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993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84313"/>
            <a:ext cx="8280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095" y="764704"/>
            <a:ext cx="8305800" cy="49492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Средства тушения пожаров в электроустановках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750" y="1341438"/>
            <a:ext cx="8137525" cy="13223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  <a:cs typeface="+mn-cs"/>
              </a:rPr>
              <a:t>Пожары на оборудовании, находящемся под напряжением до 0,4 </a:t>
            </a:r>
            <a:r>
              <a:rPr lang="ru-RU" sz="2000" b="1" dirty="0" err="1">
                <a:solidFill>
                  <a:schemeClr val="bg2">
                    <a:lumMod val="50000"/>
                  </a:schemeClr>
                </a:solidFill>
                <a:latin typeface="+mj-lt"/>
                <a:cs typeface="+mn-cs"/>
              </a:rPr>
              <a:t>кВ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j-lt"/>
                <a:cs typeface="+mn-cs"/>
              </a:rPr>
              <a:t>, допускается тушить только распылёнными струями воды, подаваемой из ручных стволов с расстояния не менее5 метров. Тушение компактными струями воды не допускается.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+mj-lt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03" y="2852936"/>
          <a:ext cx="8928991" cy="393192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976330"/>
                <a:gridCol w="2976330"/>
                <a:gridCol w="2976331"/>
              </a:tblGrid>
              <a:tr h="1044704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Напряжение, </a:t>
                      </a:r>
                      <a:r>
                        <a:rPr lang="ru-RU" dirty="0" err="1">
                          <a:effectLst/>
                        </a:rPr>
                        <a:t>кВ</a:t>
                      </a:r>
                      <a:endParaRPr lang="ru-RU" dirty="0">
                        <a:effectLst/>
                      </a:endParaRPr>
                    </a:p>
                    <a:p>
                      <a:pPr algn="ctr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+mj-lt"/>
                        </a:rPr>
                        <a:t>Безопасное расстояние до электроустановки, м</a:t>
                      </a:r>
                    </a:p>
                    <a:p>
                      <a:pPr algn="ctr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+mj-lt"/>
                        </a:rPr>
                        <a:t>Вид огнетушителей</a:t>
                      </a:r>
                    </a:p>
                    <a:p>
                      <a:pPr algn="ctr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607255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+mj-lt"/>
                        </a:rPr>
                        <a:t>до 10</a:t>
                      </a:r>
                    </a:p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+mj-lt"/>
                        </a:rPr>
                        <a:t>не менее 1</a:t>
                      </a:r>
                    </a:p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+mj-lt"/>
                        </a:rPr>
                        <a:t>углекислотные</a:t>
                      </a:r>
                    </a:p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607255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+mj-lt"/>
                        </a:rPr>
                        <a:t>до 1</a:t>
                      </a:r>
                    </a:p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–«»–</a:t>
                      </a:r>
                    </a:p>
                    <a:p>
                      <a:pPr algn="l"/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+mj-lt"/>
                        </a:rPr>
                        <a:t>порошковые</a:t>
                      </a:r>
                    </a:p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607255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  <a:latin typeface="+mj-lt"/>
                        </a:rPr>
                        <a:t>до 0,4</a:t>
                      </a:r>
                    </a:p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–«»–</a:t>
                      </a:r>
                    </a:p>
                    <a:p>
                      <a:pPr algn="l"/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err="1">
                          <a:effectLst/>
                          <a:latin typeface="+mj-lt"/>
                        </a:rPr>
                        <a:t>хладоновые</a:t>
                      </a:r>
                      <a:endParaRPr lang="ru-RU" dirty="0">
                        <a:effectLst/>
                        <a:latin typeface="+mj-lt"/>
                      </a:endParaRPr>
                    </a:p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Рисунок 5"/>
          <p:cNvPicPr>
            <a:picLocks noChangeAspect="1"/>
          </p:cNvPicPr>
          <p:nvPr/>
        </p:nvPicPr>
        <p:blipFill>
          <a:blip r:embed="rId2"/>
          <a:srcRect l="961" t="2100" r="1077" b="2037"/>
          <a:stretch>
            <a:fillRect/>
          </a:stretch>
        </p:blipFill>
        <p:spPr bwMode="auto">
          <a:xfrm>
            <a:off x="-25400" y="-66675"/>
            <a:ext cx="9169400" cy="69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Рисунок 2"/>
          <p:cNvPicPr>
            <a:picLocks noChangeAspect="1"/>
          </p:cNvPicPr>
          <p:nvPr/>
        </p:nvPicPr>
        <p:blipFill>
          <a:blip r:embed="rId2"/>
          <a:srcRect r="46700"/>
          <a:stretch>
            <a:fillRect/>
          </a:stretch>
        </p:blipFill>
        <p:spPr bwMode="auto">
          <a:xfrm>
            <a:off x="0" y="0"/>
            <a:ext cx="4873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905417" y="2132856"/>
            <a:ext cx="4032448" cy="35394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cs typeface="+mn-cs"/>
              </a:rPr>
              <a:t>СОБЛЮДАЙ ПРАВИЛА ОХРАНЫ ТРУДА И ТЕХНИКИ БЕЗОПАСНОСТИ, ТОГДА ТЫ ГАРАНТИРУЕШЬ СЕБЕ ДОЛГУЮ И УДИВИТЕЛЬНУЮ ЖИЗНЬ!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5400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3145966"/>
            <a:ext cx="5544616" cy="861774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cs typeface="+mn-cs"/>
              </a:rPr>
              <a:t>ЗА ВНИМАНИЕ!</a:t>
            </a:r>
          </a:p>
        </p:txBody>
      </p:sp>
      <p:pic>
        <p:nvPicPr>
          <p:cNvPr id="440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762000"/>
            <a:ext cx="66675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585858"/>
      </a:dk1>
      <a:lt1>
        <a:sysClr val="window" lastClr="FCFCFC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37658</TotalTime>
  <Words>32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Wingdings 2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труда в профессии электромонтер по ремонту и обслуживанию электрооборудования</dc:title>
  <dc:creator>ХлебниковаГН</dc:creator>
  <cp:lastModifiedBy>ДЕН</cp:lastModifiedBy>
  <cp:revision>24</cp:revision>
  <dcterms:created xsi:type="dcterms:W3CDTF">2017-02-01T08:23:18Z</dcterms:created>
  <dcterms:modified xsi:type="dcterms:W3CDTF">2017-10-15T12:05:10Z</dcterms:modified>
</cp:coreProperties>
</file>