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30"/>
  </p:notesMasterIdLst>
  <p:sldIdLst>
    <p:sldId id="256" r:id="rId2"/>
    <p:sldId id="279" r:id="rId3"/>
    <p:sldId id="312" r:id="rId4"/>
    <p:sldId id="313" r:id="rId5"/>
    <p:sldId id="316" r:id="rId6"/>
    <p:sldId id="317" r:id="rId7"/>
    <p:sldId id="315" r:id="rId8"/>
    <p:sldId id="318" r:id="rId9"/>
    <p:sldId id="320" r:id="rId10"/>
    <p:sldId id="321" r:id="rId11"/>
    <p:sldId id="323" r:id="rId12"/>
    <p:sldId id="324" r:id="rId13"/>
    <p:sldId id="325" r:id="rId14"/>
    <p:sldId id="326" r:id="rId15"/>
    <p:sldId id="328" r:id="rId16"/>
    <p:sldId id="329" r:id="rId17"/>
    <p:sldId id="330" r:id="rId18"/>
    <p:sldId id="331" r:id="rId19"/>
    <p:sldId id="332" r:id="rId20"/>
    <p:sldId id="333" r:id="rId21"/>
    <p:sldId id="334" r:id="rId22"/>
    <p:sldId id="335" r:id="rId23"/>
    <p:sldId id="336" r:id="rId24"/>
    <p:sldId id="337" r:id="rId25"/>
    <p:sldId id="338" r:id="rId26"/>
    <p:sldId id="340" r:id="rId27"/>
    <p:sldId id="341" r:id="rId28"/>
    <p:sldId id="342"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0" orient="horz" pos="2158" userDrawn="1">
          <p15:clr>
            <a:srgbClr val="A4A3A4"/>
          </p15:clr>
        </p15:guide>
        <p15:guide id="1" pos="28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0066"/>
    <a:srgbClr val="003399"/>
    <a:srgbClr val="008000"/>
    <a:srgbClr val="009AD0"/>
    <a:srgbClr val="FF00FF"/>
    <a:srgbClr val="FF3300"/>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69" d="100"/>
          <a:sy n="69" d="100"/>
        </p:scale>
        <p:origin x="1416" y="72"/>
      </p:cViewPr>
      <p:guideLst>
        <p:guide orient="horz" pos="2158"/>
        <p:guide pos="287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B20630-CE84-454A-8BCD-E04B44B1D40C}" type="datetimeFigureOut">
              <a:rPr lang="ru-RU" smtClean="0"/>
              <a:pPr/>
              <a:t>25.09.2017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ADC202-AF0C-4970-A96A-8045E4F21D90}" type="slidenum">
              <a:rPr lang="ru-RU" smtClean="0"/>
              <a:pPr/>
              <a:t>‹#›</a:t>
            </a:fld>
            <a:endParaRPr lang="ru-RU"/>
          </a:p>
        </p:txBody>
      </p:sp>
    </p:spTree>
    <p:extLst>
      <p:ext uri="{BB962C8B-B14F-4D97-AF65-F5344CB8AC3E}">
        <p14:creationId xmlns:p14="http://schemas.microsoft.com/office/powerpoint/2010/main" val="581026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BADC202-AF0C-4970-A96A-8045E4F21D90}" type="slidenum">
              <a:rPr lang="ru-RU" smtClean="0"/>
              <a:pPr/>
              <a:t>7</a:t>
            </a:fld>
            <a:endParaRPr lang="ru-RU"/>
          </a:p>
        </p:txBody>
      </p:sp>
    </p:spTree>
    <p:extLst>
      <p:ext uri="{BB962C8B-B14F-4D97-AF65-F5344CB8AC3E}">
        <p14:creationId xmlns:p14="http://schemas.microsoft.com/office/powerpoint/2010/main" val="2320634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C:\Documents and Settings\Admin\Рабочий стол\для шаблонов\луг.gif"/>
          <p:cNvPicPr>
            <a:picLocks noChangeAspect="1" noChangeArrowheads="1"/>
          </p:cNvPicPr>
          <p:nvPr/>
        </p:nvPicPr>
        <p:blipFill>
          <a:blip r:embed="rId2" cstate="print"/>
          <a:srcRect/>
          <a:stretch>
            <a:fillRect/>
          </a:stretch>
        </p:blipFill>
        <p:spPr bwMode="auto">
          <a:xfrm>
            <a:off x="0" y="285750"/>
            <a:ext cx="9126538" cy="6572250"/>
          </a:xfrm>
          <a:prstGeom prst="rect">
            <a:avLst/>
          </a:prstGeom>
          <a:noFill/>
          <a:ln w="9525">
            <a:noFill/>
            <a:miter lim="800000"/>
            <a:headEnd/>
            <a:tailEnd/>
          </a:ln>
        </p:spPr>
      </p:pic>
      <p:pic>
        <p:nvPicPr>
          <p:cNvPr id="5" name="Picture 3" descr="C:\Documents and Settings\Admin\Рабочий стол\угадай\Синий.gif"/>
          <p:cNvPicPr>
            <a:picLocks noChangeAspect="1" noChangeArrowheads="1"/>
          </p:cNvPicPr>
          <p:nvPr/>
        </p:nvPicPr>
        <p:blipFill>
          <a:blip r:embed="rId3" cstate="print"/>
          <a:srcRect/>
          <a:stretch>
            <a:fillRect/>
          </a:stretch>
        </p:blipFill>
        <p:spPr bwMode="auto">
          <a:xfrm>
            <a:off x="7715250" y="6429375"/>
            <a:ext cx="1214438" cy="258763"/>
          </a:xfrm>
          <a:prstGeom prst="rect">
            <a:avLst/>
          </a:prstGeom>
          <a:noFill/>
          <a:ln w="9525">
            <a:noFill/>
            <a:miter lim="800000"/>
            <a:headEnd/>
            <a:tailEnd/>
          </a:ln>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6" name="Нижний колонтитул 4"/>
          <p:cNvSpPr>
            <a:spLocks noGrp="1"/>
          </p:cNvSpPr>
          <p:nvPr>
            <p:ph type="ftr" sz="quarter" idx="10"/>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D858794-6D10-4902-B8A6-4EFBE96A8898}" type="datetimeFigureOut">
              <a:rPr lang="ru-RU"/>
              <a:pPr>
                <a:defRPr/>
              </a:pPr>
              <a:t>25.09.2017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97C186-5566-47EC-A23C-3A9C7EF4012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689911F-3EA2-4D14-BBBB-1F29B90EC5C1}" type="datetimeFigureOut">
              <a:rPr lang="ru-RU"/>
              <a:pPr>
                <a:defRPr/>
              </a:pPr>
              <a:t>25.09.2017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7C39C2-BF34-4D7D-8B01-B3C850E2F33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452AC25-9467-4E56-A075-381CCFF910B2}" type="datetimeFigureOut">
              <a:rPr lang="ru-RU"/>
              <a:pPr>
                <a:defRPr/>
              </a:pPr>
              <a:t>25.09.2017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A80BB35-41F6-4641-A770-10F004714FB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0FD3D8A-CE49-40A3-B401-45348F270F19}" type="datetimeFigureOut">
              <a:rPr lang="ru-RU"/>
              <a:pPr>
                <a:defRPr/>
              </a:pPr>
              <a:t>25.09.2017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77B36E5-F3B2-47FE-904A-85EADE4F0DA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89BA9DC-6BBA-4A95-B51D-DECC627B51BC}" type="datetimeFigureOut">
              <a:rPr lang="ru-RU"/>
              <a:pPr>
                <a:defRPr/>
              </a:pPr>
              <a:t>25.09.2017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4D00204-EA8A-4B07-B24C-9F87534483D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16DD9B2-7C1F-4F22-ACA2-327930005EC3}" type="datetimeFigureOut">
              <a:rPr lang="ru-RU"/>
              <a:pPr>
                <a:defRPr/>
              </a:pPr>
              <a:t>25.09.2017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9D82724-32A4-4E38-9F9D-0CC50BC65E4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FCB82AA-EE11-4CC1-839F-06BD35F48C3A}" type="datetimeFigureOut">
              <a:rPr lang="ru-RU"/>
              <a:pPr>
                <a:defRPr/>
              </a:pPr>
              <a:t>25.09.2017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0748256C-7B0C-40CE-8D5F-0CD99C47CD5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1CC44F8-C9D3-410F-89DD-5D54783BD5A4}" type="datetimeFigureOut">
              <a:rPr lang="ru-RU"/>
              <a:pPr>
                <a:defRPr/>
              </a:pPr>
              <a:t>25.09.2017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43E9050-1060-4016-94A6-812773BE728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728EAE4-348B-4238-9D75-7D429A022FF8}" type="datetimeFigureOut">
              <a:rPr lang="ru-RU"/>
              <a:pPr>
                <a:defRPr/>
              </a:pPr>
              <a:t>25.09.2017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46318DE-4B33-4DBD-ADB7-A19BA604407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E4DB938-5C16-45E9-A576-9481A5AD71D9}" type="datetimeFigureOut">
              <a:rPr lang="ru-RU"/>
              <a:pPr>
                <a:defRPr/>
              </a:pPr>
              <a:t>25.09.2017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6D345D0-A6D9-4856-8899-39B9A320F36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000" r="-6000"/>
          </a:stretch>
        </a:blipFill>
        <a:effectLst/>
      </p:bgPr>
    </p:bg>
    <p:spTree>
      <p:nvGrpSpPr>
        <p:cNvPr id="1" name=""/>
        <p:cNvGrpSpPr/>
        <p:nvPr/>
      </p:nvGrpSpPr>
      <p:grpSpPr>
        <a:xfrm>
          <a:off x="0" y="0"/>
          <a:ext cx="0" cy="0"/>
          <a:chOff x="0" y="0"/>
          <a:chExt cx="0" cy="0"/>
        </a:xfrm>
      </p:grpSpPr>
      <p:pic>
        <p:nvPicPr>
          <p:cNvPr id="1026" name="Picture 3" descr="C:\Documents and Settings\Admin\Рабочий стол\для шаблонов\Копия луг.gif"/>
          <p:cNvPicPr>
            <a:picLocks noChangeAspect="1" noChangeArrowheads="1"/>
          </p:cNvPicPr>
          <p:nvPr/>
        </p:nvPicPr>
        <p:blipFill>
          <a:blip r:embed="rId14" cstate="print"/>
          <a:srcRect/>
          <a:stretch>
            <a:fillRect/>
          </a:stretch>
        </p:blipFill>
        <p:spPr bwMode="auto">
          <a:xfrm>
            <a:off x="0" y="0"/>
            <a:ext cx="9144000" cy="1428750"/>
          </a:xfrm>
          <a:prstGeom prst="rect">
            <a:avLst/>
          </a:prstGeom>
          <a:noFill/>
          <a:ln w="9525">
            <a:noFill/>
            <a:miter lim="800000"/>
            <a:headEnd/>
            <a:tailEnd/>
          </a:ln>
        </p:spPr>
      </p:pic>
      <p:sp>
        <p:nvSpPr>
          <p:cNvPr id="1027"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26A10A3-13EE-4D9A-AEC0-44B92649FFCA}" type="datetimeFigureOut">
              <a:rPr lang="ru-RU"/>
              <a:pPr>
                <a:defRPr/>
              </a:pPr>
              <a:t>25.09.2017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87E10AF-ED89-47FB-ABAF-8680847984D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75135" y="2967335"/>
            <a:ext cx="18473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082" name="Picture 10" descr="J0281188"/>
          <p:cNvPicPr>
            <a:picLocks noChangeAspect="1" noChangeArrowheads="1"/>
          </p:cNvPicPr>
          <p:nvPr/>
        </p:nvPicPr>
        <p:blipFill>
          <a:blip r:embed="rId2" cstate="print"/>
          <a:srcRect/>
          <a:stretch>
            <a:fillRect/>
          </a:stretch>
        </p:blipFill>
        <p:spPr bwMode="auto">
          <a:xfrm>
            <a:off x="0" y="4104345"/>
            <a:ext cx="2448272" cy="2325174"/>
          </a:xfrm>
          <a:prstGeom prst="rect">
            <a:avLst/>
          </a:prstGeom>
          <a:noFill/>
          <a:ln w="9525">
            <a:noFill/>
            <a:miter lim="800000"/>
            <a:headEnd/>
            <a:tailEnd/>
          </a:ln>
        </p:spPr>
      </p:pic>
      <p:sp>
        <p:nvSpPr>
          <p:cNvPr id="7" name="Заголовок 1"/>
          <p:cNvSpPr>
            <a:spLocks/>
          </p:cNvSpPr>
          <p:nvPr/>
        </p:nvSpPr>
        <p:spPr bwMode="auto">
          <a:xfrm>
            <a:off x="1142976" y="260648"/>
            <a:ext cx="8001024" cy="1000132"/>
          </a:xfrm>
          <a:prstGeom prst="rect">
            <a:avLst/>
          </a:prstGeom>
          <a:noFill/>
          <a:ln w="9525">
            <a:noFill/>
            <a:miter lim="800000"/>
            <a:headEnd/>
            <a:tailEnd/>
          </a:ln>
        </p:spPr>
        <p:txBody>
          <a:bodyPr anchor="ctr"/>
          <a:lstStyle/>
          <a:p>
            <a:pPr algn="ctr"/>
            <a:r>
              <a:rPr lang="ru-RU" sz="1400" b="1" i="1" dirty="0">
                <a:solidFill>
                  <a:srgbClr val="000099"/>
                </a:solidFill>
              </a:rPr>
              <a:t>Муниципальное </a:t>
            </a:r>
            <a:r>
              <a:rPr lang="ru-RU" sz="1400" b="1" i="1" dirty="0" smtClean="0">
                <a:solidFill>
                  <a:srgbClr val="000099"/>
                </a:solidFill>
              </a:rPr>
              <a:t>автономное </a:t>
            </a:r>
            <a:r>
              <a:rPr lang="ru-RU" sz="1400" b="1" i="1" dirty="0">
                <a:solidFill>
                  <a:srgbClr val="000099"/>
                </a:solidFill>
              </a:rPr>
              <a:t>дошкольное образовательное учреждение </a:t>
            </a:r>
            <a:br>
              <a:rPr lang="ru-RU" sz="1400" b="1" i="1" dirty="0">
                <a:solidFill>
                  <a:srgbClr val="000099"/>
                </a:solidFill>
              </a:rPr>
            </a:br>
            <a:r>
              <a:rPr lang="ru-RU" sz="1400" b="1" i="1" dirty="0">
                <a:solidFill>
                  <a:srgbClr val="000099"/>
                </a:solidFill>
              </a:rPr>
              <a:t>«Детский сад общеразвивающего вида № 17  </a:t>
            </a:r>
            <a:br>
              <a:rPr lang="ru-RU" sz="1400" b="1" i="1" dirty="0">
                <a:solidFill>
                  <a:srgbClr val="000099"/>
                </a:solidFill>
              </a:rPr>
            </a:br>
            <a:r>
              <a:rPr lang="ru-RU" sz="1400" b="1" i="1" dirty="0">
                <a:solidFill>
                  <a:srgbClr val="000099"/>
                </a:solidFill>
              </a:rPr>
              <a:t>с приоритетным осуществлением деятельности </a:t>
            </a:r>
            <a:br>
              <a:rPr lang="ru-RU" sz="1400" b="1" i="1" dirty="0">
                <a:solidFill>
                  <a:srgbClr val="000099"/>
                </a:solidFill>
              </a:rPr>
            </a:br>
            <a:r>
              <a:rPr lang="ru-RU" sz="1400" b="1" i="1" dirty="0">
                <a:solidFill>
                  <a:srgbClr val="000099"/>
                </a:solidFill>
              </a:rPr>
              <a:t>по художественно – эстетическому направлению </a:t>
            </a:r>
            <a:r>
              <a:rPr lang="ru-RU" sz="1400" b="1" i="1" dirty="0" smtClean="0">
                <a:solidFill>
                  <a:srgbClr val="000099"/>
                </a:solidFill>
              </a:rPr>
              <a:t>развития </a:t>
            </a:r>
            <a:r>
              <a:rPr lang="ru-RU" sz="1400" b="1" i="1" dirty="0">
                <a:solidFill>
                  <a:srgbClr val="000099"/>
                </a:solidFill>
              </a:rPr>
              <a:t>воспитанников»</a:t>
            </a:r>
            <a:r>
              <a:rPr lang="ru-RU" sz="1400" i="1" dirty="0">
                <a:solidFill>
                  <a:srgbClr val="000099"/>
                </a:solidFill>
              </a:rPr>
              <a:t> </a:t>
            </a:r>
          </a:p>
        </p:txBody>
      </p:sp>
      <p:pic>
        <p:nvPicPr>
          <p:cNvPr id="8" name="Picture 4" descr="Эмбллема Д"/>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4282" y="214290"/>
            <a:ext cx="1409700" cy="1412875"/>
          </a:xfrm>
          <a:prstGeom prst="rect">
            <a:avLst/>
          </a:prstGeom>
          <a:noFill/>
          <a:ln w="9525">
            <a:noFill/>
            <a:miter lim="800000"/>
            <a:headEnd/>
            <a:tailEnd/>
          </a:ln>
        </p:spPr>
      </p:pic>
      <p:sp>
        <p:nvSpPr>
          <p:cNvPr id="9" name="Заголовок 8"/>
          <p:cNvSpPr>
            <a:spLocks noGrp="1"/>
          </p:cNvSpPr>
          <p:nvPr>
            <p:ph type="ctrTitle"/>
          </p:nvPr>
        </p:nvSpPr>
        <p:spPr>
          <a:xfrm>
            <a:off x="685800" y="2130425"/>
            <a:ext cx="7773035" cy="1470660"/>
          </a:xfrm>
        </p:spPr>
        <p:txBody>
          <a:bodyPr/>
          <a:lstStyle/>
          <a:p>
            <a:r>
              <a:rPr lang="ru-RU" sz="4800" b="1" spc="50" dirty="0" smtClean="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Приёмы </a:t>
            </a:r>
            <a:r>
              <a:rPr lang="ru-RU" sz="4800" b="1" spc="50" dirty="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и игры для работы с агрессивными,</a:t>
            </a:r>
            <a:br>
              <a:rPr lang="ru-RU" sz="4800" b="1" spc="50" dirty="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br>
            <a:r>
              <a:rPr lang="ru-RU" sz="4800" b="1" spc="50" dirty="0" err="1" smtClean="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гиперактивными</a:t>
            </a:r>
            <a:r>
              <a:rPr lang="ru-RU" sz="4800" b="1" spc="50" dirty="0" smtClean="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 детьми</a:t>
            </a:r>
            <a:r>
              <a:rPr lang="en-US" sz="4800" b="1" spc="50" dirty="0" smtClean="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a:t>
            </a:r>
            <a:r>
              <a:rPr lang="ru-RU" sz="4800" b="1" spc="50" dirty="0" smtClean="0">
                <a:ln w="11430"/>
                <a:gradFill>
                  <a:gsLst>
                    <a:gs pos="25000">
                      <a:srgbClr val="AC66BB">
                        <a:satMod val="155000"/>
                      </a:srgbClr>
                    </a:gs>
                    <a:gs pos="100000">
                      <a:srgbClr val="AC66BB">
                        <a:shade val="45000"/>
                        <a:satMod val="165000"/>
                      </a:srgbClr>
                    </a:gs>
                  </a:gsLst>
                  <a:lin ang="5400000"/>
                </a:gradFill>
                <a:effectLst>
                  <a:outerShdw blurRad="76200" dist="50800" dir="5400000" algn="tl" rotWithShape="0">
                    <a:srgbClr val="000000">
                      <a:alpha val="65000"/>
                    </a:srgbClr>
                  </a:outerShdw>
                </a:effectLst>
                <a:latin typeface="Trebuchet MS"/>
                <a:ea typeface="+mn-ea"/>
                <a:cs typeface="+mn-cs"/>
              </a:rPr>
              <a:t> </a:t>
            </a:r>
            <a:endParaRPr lang="ru-RU" dirty="0"/>
          </a:p>
        </p:txBody>
      </p:sp>
      <p:sp>
        <p:nvSpPr>
          <p:cNvPr id="10" name="Прямоугольник 9"/>
          <p:cNvSpPr/>
          <p:nvPr/>
        </p:nvSpPr>
        <p:spPr>
          <a:xfrm>
            <a:off x="5364088" y="5943600"/>
            <a:ext cx="377991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Куликовская Евгения Александровна</a:t>
            </a:r>
          </a:p>
          <a:p>
            <a:pPr algn="ctr"/>
            <a:r>
              <a:rPr lang="ru-RU" dirty="0" smtClean="0">
                <a:solidFill>
                  <a:schemeClr val="tx1"/>
                </a:solidFill>
              </a:rPr>
              <a:t>Педагог-психолог</a:t>
            </a:r>
            <a:endParaRPr lang="ru-RU"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r>
              <a:rPr lang="ru-RU" sz="2000" b="1" dirty="0"/>
              <a:t>Объясняйте, какими другими неагрессивными способами он может самоутвердиться;</a:t>
            </a:r>
          </a:p>
          <a:p>
            <a:pPr lvl="0"/>
            <a:r>
              <a:rPr lang="ru-RU" sz="2000" b="1" dirty="0"/>
              <a:t>Расскажите, что такое вспышка гнева, что означает «контролировать» собственную агрессию, зачем это необходимо делать;</a:t>
            </a:r>
          </a:p>
          <a:p>
            <a:pPr lvl="0"/>
            <a:r>
              <a:rPr lang="ru-RU" sz="2000" b="1" dirty="0"/>
              <a:t>Спрашивайте у ребенка, в каких случаях он чаще всего становится сердитым, теряет над собой контроль;</a:t>
            </a:r>
          </a:p>
          <a:p>
            <a:pPr lvl="0"/>
            <a:r>
              <a:rPr lang="ru-RU" sz="2000" b="1" dirty="0"/>
              <a:t>Объясните ребенку, зачем необходимо и что означает «контролировать» собственную агрессию.</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r>
              <a:rPr lang="ru-RU" i="1" dirty="0"/>
              <a:t>«Ты стукнул Веру потому, что…а еще почему?»</a:t>
            </a:r>
            <a:endParaRPr lang="ru-RU" dirty="0"/>
          </a:p>
          <a:p>
            <a:pPr marL="0" indent="0">
              <a:buNone/>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r>
              <a:rPr lang="ru-RU" sz="2000" b="1" i="1" dirty="0"/>
              <a:t>Взрослый говорит: «Сейчас возьму листок и злую и мордочку изображу. Это волк! Дима, возьми резинку и злую морду у волка сотри (или незлую изобрази!). Как ты думаешь, почему у волка злая морда?» (Эти вопросы можно адресовать и ребенку-жертве притеснения).</a:t>
            </a:r>
            <a:endParaRPr lang="ru-RU" sz="2000" b="1" dirty="0"/>
          </a:p>
          <a:p>
            <a:pPr marL="0" indent="0">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0"/>
            <a:ext cx="8229600" cy="4642595"/>
          </a:xfrm>
        </p:spPr>
        <p:txBody>
          <a:bodyPr/>
          <a:lstStyle/>
          <a:p>
            <a:pPr marL="274320" lvl="0" indent="-274320" algn="ctr" fontAlgn="auto">
              <a:spcBef>
                <a:spcPts val="600"/>
              </a:spcBef>
              <a:spcAft>
                <a:spcPts val="0"/>
              </a:spcAft>
              <a:buClr>
                <a:srgbClr val="B13F9A"/>
              </a:buClr>
              <a:buSzPct val="73000"/>
              <a:buNone/>
              <a:defRPr/>
            </a:pPr>
            <a:r>
              <a:rPr lang="ru-RU" sz="2000" b="1" u="sng" dirty="0" smtClean="0">
                <a:solidFill>
                  <a:prstClr val="black"/>
                </a:solidFill>
                <a:latin typeface="Trebuchet MS"/>
              </a:rPr>
              <a:t>Игра </a:t>
            </a:r>
            <a:r>
              <a:rPr lang="ru-RU" sz="2000" b="1" u="sng" dirty="0">
                <a:solidFill>
                  <a:prstClr val="black"/>
                </a:solidFill>
                <a:latin typeface="Trebuchet MS"/>
              </a:rPr>
              <a:t>«Тух-</a:t>
            </a:r>
            <a:r>
              <a:rPr lang="ru-RU" sz="2000" b="1" u="sng" dirty="0" err="1">
                <a:solidFill>
                  <a:prstClr val="black"/>
                </a:solidFill>
                <a:latin typeface="Trebuchet MS"/>
              </a:rPr>
              <a:t>тиби</a:t>
            </a:r>
            <a:r>
              <a:rPr lang="ru-RU" sz="2000" b="1" u="sng" dirty="0">
                <a:solidFill>
                  <a:prstClr val="black"/>
                </a:solidFill>
                <a:latin typeface="Trebuchet MS"/>
              </a:rPr>
              <a:t>-дух!»</a:t>
            </a:r>
            <a:endParaRPr lang="ru-RU" sz="2000" b="1" dirty="0">
              <a:solidFill>
                <a:prstClr val="black"/>
              </a:solidFill>
              <a:latin typeface="Trebuchet MS"/>
            </a:endParaRPr>
          </a:p>
          <a:p>
            <a:pPr marL="274320" lvl="0" indent="-274320" fontAlgn="auto">
              <a:spcBef>
                <a:spcPts val="600"/>
              </a:spcBef>
              <a:spcAft>
                <a:spcPts val="0"/>
              </a:spcAft>
              <a:buClr>
                <a:srgbClr val="B13F9A"/>
              </a:buClr>
              <a:buSzPct val="73000"/>
              <a:buNone/>
              <a:defRPr/>
            </a:pPr>
            <a:r>
              <a:rPr lang="ru-RU" sz="2000" u="sng" dirty="0">
                <a:solidFill>
                  <a:prstClr val="black"/>
                </a:solidFill>
                <a:latin typeface="Trebuchet MS"/>
              </a:rPr>
              <a:t>Цели:</a:t>
            </a:r>
            <a:r>
              <a:rPr lang="ru-RU" sz="2000" dirty="0">
                <a:solidFill>
                  <a:prstClr val="black"/>
                </a:solidFill>
                <a:latin typeface="Trebuchet MS"/>
              </a:rPr>
              <a:t>—снятия негативных настроений и восстановления сил в голове, теле и сердце. В этом ритуале заложен комичный парадокс. Хотя дети должны произносить слово "тух-</a:t>
            </a:r>
            <a:r>
              <a:rPr lang="ru-RU" sz="2000" dirty="0" err="1">
                <a:solidFill>
                  <a:prstClr val="black"/>
                </a:solidFill>
                <a:latin typeface="Trebuchet MS"/>
              </a:rPr>
              <a:t>тиби</a:t>
            </a:r>
            <a:r>
              <a:rPr lang="ru-RU" sz="2000" dirty="0">
                <a:solidFill>
                  <a:prstClr val="black"/>
                </a:solidFill>
                <a:latin typeface="Trebuchet MS"/>
              </a:rPr>
              <a:t>-дух" сердито, через некоторое время они не могут не </a:t>
            </a:r>
            <a:r>
              <a:rPr lang="ru-RU" sz="2000" dirty="0" smtClean="0">
                <a:solidFill>
                  <a:prstClr val="black"/>
                </a:solidFill>
                <a:latin typeface="Trebuchet MS"/>
              </a:rPr>
              <a:t>смеяться.</a:t>
            </a:r>
          </a:p>
          <a:p>
            <a:pPr marL="274320" lvl="0" indent="-274320" fontAlgn="auto">
              <a:spcBef>
                <a:spcPts val="600"/>
              </a:spcBef>
              <a:spcAft>
                <a:spcPts val="0"/>
              </a:spcAft>
              <a:buClr>
                <a:srgbClr val="B13F9A"/>
              </a:buClr>
              <a:buSzPct val="73000"/>
              <a:buNone/>
              <a:defRPr/>
            </a:pPr>
            <a:r>
              <a:rPr lang="ru-RU" sz="2000" u="sng" dirty="0" smtClean="0">
                <a:solidFill>
                  <a:prstClr val="black"/>
                </a:solidFill>
                <a:latin typeface="Trebuchet MS"/>
              </a:rPr>
              <a:t>Инструкция</a:t>
            </a:r>
            <a:r>
              <a:rPr lang="ru-RU" sz="2000" u="sng" dirty="0">
                <a:solidFill>
                  <a:prstClr val="black"/>
                </a:solidFill>
                <a:latin typeface="Trebuchet MS"/>
              </a:rPr>
              <a:t>:</a:t>
            </a:r>
            <a:r>
              <a:rPr lang="ru-RU" sz="2000" dirty="0">
                <a:solidFill>
                  <a:prstClr val="black"/>
                </a:solidFill>
                <a:latin typeface="Trebuchet MS"/>
              </a:rPr>
              <a:t> Я сообщу вам сейчас особое слово. Это волшебное заклинание против плохого настроения, против обид и разочарований, короче, против всего, что портит настроение. Чтобы это слово подействовало по-настоящему, вам необходимо сделать следующее. Начните ходить по группе, ни с кем не разговаривая. Как только вам захочется поговорить, остановитесь напротив одного из детей, и трижды сердито-сердито произнесите волшебное слово. Это волшебное слово — "тух-</a:t>
            </a:r>
            <a:r>
              <a:rPr lang="ru-RU" sz="2000" dirty="0" err="1">
                <a:solidFill>
                  <a:prstClr val="black"/>
                </a:solidFill>
                <a:latin typeface="Trebuchet MS"/>
              </a:rPr>
              <a:t>тиби</a:t>
            </a:r>
            <a:r>
              <a:rPr lang="ru-RU" sz="2000" dirty="0">
                <a:solidFill>
                  <a:prstClr val="black"/>
                </a:solidFill>
                <a:latin typeface="Trebuchet MS"/>
              </a:rPr>
              <a:t>-дух". В это время другой ребенок должен стоять тихо и слушать, как вы произносите волшебное слово, он не должен ничего отвечать. Но если он захочет, он может ответить вам тем же — трижды сердито-сердито произнести: "Тух-</a:t>
            </a:r>
            <a:r>
              <a:rPr lang="ru-RU" sz="2000" dirty="0" err="1">
                <a:solidFill>
                  <a:prstClr val="black"/>
                </a:solidFill>
                <a:latin typeface="Trebuchet MS"/>
              </a:rPr>
              <a:t>тиби</a:t>
            </a:r>
            <a:r>
              <a:rPr lang="ru-RU" sz="2000" dirty="0">
                <a:solidFill>
                  <a:prstClr val="black"/>
                </a:solidFill>
                <a:latin typeface="Trebuchet MS"/>
              </a:rPr>
              <a:t>-дух!". После этого продолжайте прогуливаться по группе. Время от времени останавливайтесь перед кем-нибудь и снова сердито-сердито произносите это волшебное слово. Чтобы оно подействовало, важно говорить его не в пустоту, а определенному человеку, стоящему перед вами.    </a:t>
            </a:r>
          </a:p>
          <a:p>
            <a:pPr marL="0" indent="0">
              <a:buNone/>
            </a:pP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274320" lvl="0" indent="-274320" algn="ctr" fontAlgn="auto">
              <a:spcBef>
                <a:spcPts val="600"/>
              </a:spcBef>
              <a:spcAft>
                <a:spcPts val="0"/>
              </a:spcAft>
              <a:buClr>
                <a:srgbClr val="B13F9A"/>
              </a:buClr>
              <a:buSzPct val="73000"/>
              <a:buNone/>
              <a:defRPr/>
            </a:pPr>
            <a:r>
              <a:rPr lang="ru-RU" sz="2600" b="1" u="sng" dirty="0">
                <a:solidFill>
                  <a:prstClr val="black"/>
                </a:solidFill>
                <a:latin typeface="Trebuchet MS"/>
              </a:rPr>
              <a:t>Игра «Передай мяч» </a:t>
            </a:r>
            <a:endParaRPr lang="ru-RU" sz="2600" b="1" dirty="0">
              <a:solidFill>
                <a:prstClr val="black"/>
              </a:solidFill>
              <a:latin typeface="Trebuchet MS"/>
            </a:endParaRP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Цель: </a:t>
            </a:r>
            <a:r>
              <a:rPr lang="ru-RU" sz="2000" b="1" dirty="0">
                <a:solidFill>
                  <a:prstClr val="black"/>
                </a:solidFill>
                <a:latin typeface="Trebuchet MS"/>
              </a:rPr>
              <a:t>снять излишнюю двигательную активность.</a:t>
            </a:r>
          </a:p>
          <a:p>
            <a:pPr marL="274320" lvl="0" indent="-274320" fontAlgn="auto">
              <a:spcBef>
                <a:spcPts val="600"/>
              </a:spcBef>
              <a:spcAft>
                <a:spcPts val="0"/>
              </a:spcAft>
              <a:buClr>
                <a:srgbClr val="B13F9A"/>
              </a:buClr>
              <a:buSzPct val="73000"/>
              <a:buNone/>
              <a:defRPr/>
            </a:pPr>
            <a:r>
              <a:rPr lang="ru-RU" sz="2000" b="1" dirty="0">
                <a:solidFill>
                  <a:prstClr val="black"/>
                </a:solidFill>
                <a:latin typeface="Trebuchet MS"/>
              </a:rPr>
              <a:t>Сидя на стульях или стоя в кругу играющие стараются как можно быстрее передать мяч не уронив его, соседу. Можно в максимально быстром темпе бросать мяч друг другу или передавать его, повернувшись спиной в круг и убрав руки за спину. Усложнить упражнение можно, попросив детей играть с закрытыми глазами или используя в игре одновременно несколько мячей.</a:t>
            </a:r>
          </a:p>
          <a:p>
            <a:pPr marL="0" indent="0">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505671"/>
            <a:ext cx="6984776" cy="126188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3800" b="1" i="1" u="none" strike="noStrike" kern="0" cap="all" spc="0" normalizeH="0" baseline="0" noProof="0"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Trebuchet MS"/>
                <a:ea typeface="+mj-ea"/>
                <a:cs typeface="+mj-cs"/>
              </a:rPr>
              <a:t>Что такое    </a:t>
            </a:r>
            <a:r>
              <a:rPr kumimoji="0" lang="ru-RU" sz="3800" b="1" i="1" u="none" strike="noStrike" kern="0" cap="all" spc="0" normalizeH="0" baseline="0" noProof="0" dirty="0" err="1"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Trebuchet MS"/>
                <a:ea typeface="+mj-ea"/>
                <a:cs typeface="+mj-cs"/>
              </a:rPr>
              <a:t>гиперактивность</a:t>
            </a:r>
            <a:r>
              <a:rPr kumimoji="0" lang="ru-RU" sz="3800" b="1" i="1" u="none" strike="noStrike" kern="0" cap="all" spc="0" normalizeH="0" baseline="0" noProof="0"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Trebuchet MS"/>
                <a:ea typeface="+mj-ea"/>
                <a:cs typeface="+mj-cs"/>
              </a:rPr>
              <a:t> ?????</a:t>
            </a:r>
            <a:endParaRPr kumimoji="0" lang="ru-RU" sz="18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273050" lvl="0" indent="-273050">
              <a:lnSpc>
                <a:spcPct val="80000"/>
              </a:lnSpc>
              <a:spcBef>
                <a:spcPts val="600"/>
              </a:spcBef>
              <a:buClr>
                <a:srgbClr val="B13F9A"/>
              </a:buClr>
              <a:buSzPct val="73000"/>
              <a:buFont typeface="Wingdings 2" panose="05020102010507070707" pitchFamily="18" charset="2"/>
              <a:buChar char=""/>
            </a:pPr>
            <a:r>
              <a:rPr lang="ru-RU" altLang="ru-RU" sz="2000" b="1" u="sng" dirty="0">
                <a:solidFill>
                  <a:prstClr val="black"/>
                </a:solidFill>
                <a:latin typeface="Trebuchet MS"/>
              </a:rPr>
              <a:t>«</a:t>
            </a:r>
            <a:r>
              <a:rPr lang="ru-RU" altLang="ru-RU" sz="2000" b="1" u="sng" dirty="0" err="1">
                <a:solidFill>
                  <a:prstClr val="black"/>
                </a:solidFill>
                <a:latin typeface="Trebuchet MS"/>
              </a:rPr>
              <a:t>Гипер</a:t>
            </a:r>
            <a:r>
              <a:rPr lang="ru-RU" altLang="ru-RU" sz="2000" b="1" u="sng" dirty="0">
                <a:solidFill>
                  <a:prstClr val="black"/>
                </a:solidFill>
                <a:latin typeface="Trebuchet MS"/>
              </a:rPr>
              <a:t>...» </a:t>
            </a:r>
            <a:r>
              <a:rPr lang="ru-RU" altLang="ru-RU" sz="2000" b="1" dirty="0">
                <a:solidFill>
                  <a:prstClr val="black"/>
                </a:solidFill>
                <a:latin typeface="Trebuchet MS"/>
              </a:rPr>
              <a:t>- (от греч. </a:t>
            </a:r>
            <a:r>
              <a:rPr lang="ru-RU" altLang="ru-RU" sz="2000" b="1" dirty="0" err="1">
                <a:solidFill>
                  <a:prstClr val="black"/>
                </a:solidFill>
                <a:latin typeface="Trebuchet MS"/>
              </a:rPr>
              <a:t>hyper</a:t>
            </a:r>
            <a:r>
              <a:rPr lang="ru-RU" altLang="ru-RU" sz="2000" b="1" dirty="0">
                <a:solidFill>
                  <a:prstClr val="black"/>
                </a:solidFill>
                <a:latin typeface="Trebuchet MS"/>
              </a:rPr>
              <a:t> - над, сверху) - составная часть сложных слов, указывающая на превышение нормы. </a:t>
            </a:r>
          </a:p>
          <a:p>
            <a:pPr marL="273050" lvl="0" indent="-273050">
              <a:lnSpc>
                <a:spcPct val="80000"/>
              </a:lnSpc>
              <a:spcBef>
                <a:spcPts val="600"/>
              </a:spcBef>
              <a:buClr>
                <a:srgbClr val="B13F9A"/>
              </a:buClr>
              <a:buSzPct val="73000"/>
              <a:buFont typeface="Wingdings 2" panose="05020102010507070707" pitchFamily="18" charset="2"/>
              <a:buChar char=""/>
            </a:pPr>
            <a:r>
              <a:rPr lang="ru-RU" altLang="ru-RU" sz="2000" b="1" u="sng" dirty="0">
                <a:solidFill>
                  <a:prstClr val="black"/>
                </a:solidFill>
                <a:latin typeface="Trebuchet MS"/>
              </a:rPr>
              <a:t>«Активный» </a:t>
            </a:r>
            <a:r>
              <a:rPr lang="ru-RU" altLang="ru-RU" sz="2000" b="1" dirty="0">
                <a:solidFill>
                  <a:prstClr val="black"/>
                </a:solidFill>
                <a:latin typeface="Trebuchet MS"/>
              </a:rPr>
              <a:t>пришло в русский язык из латинского «</a:t>
            </a:r>
            <a:r>
              <a:rPr lang="ru-RU" altLang="ru-RU" sz="2000" b="1" dirty="0" err="1">
                <a:solidFill>
                  <a:prstClr val="black"/>
                </a:solidFill>
                <a:latin typeface="Trebuchet MS"/>
              </a:rPr>
              <a:t>aсtivus</a:t>
            </a:r>
            <a:r>
              <a:rPr lang="ru-RU" altLang="ru-RU" sz="2000" b="1" dirty="0">
                <a:solidFill>
                  <a:prstClr val="black"/>
                </a:solidFill>
                <a:latin typeface="Trebuchet MS"/>
              </a:rPr>
              <a:t>» и означает «действенный, </a:t>
            </a:r>
            <a:r>
              <a:rPr lang="ru-RU" altLang="ru-RU" sz="2000" b="1" dirty="0" smtClean="0">
                <a:solidFill>
                  <a:prstClr val="black"/>
                </a:solidFill>
                <a:latin typeface="Trebuchet MS"/>
              </a:rPr>
              <a:t>деятельный.</a:t>
            </a:r>
            <a:endParaRPr lang="ru-RU" altLang="ru-RU" sz="2000" b="1" dirty="0">
              <a:solidFill>
                <a:prstClr val="black"/>
              </a:solidFill>
              <a:latin typeface="Trebuchet MS"/>
            </a:endParaRPr>
          </a:p>
          <a:p>
            <a:pPr marL="273050" lvl="0" indent="-273050">
              <a:lnSpc>
                <a:spcPct val="80000"/>
              </a:lnSpc>
              <a:spcBef>
                <a:spcPts val="600"/>
              </a:spcBef>
              <a:buClr>
                <a:srgbClr val="B13F9A"/>
              </a:buClr>
              <a:buSzPct val="73000"/>
              <a:buFont typeface="Wingdings 2" panose="05020102010507070707" pitchFamily="18" charset="2"/>
              <a:buChar char=""/>
            </a:pPr>
            <a:r>
              <a:rPr lang="ru-RU" altLang="ru-RU" sz="2000" b="1" u="sng" dirty="0" err="1">
                <a:solidFill>
                  <a:prstClr val="black"/>
                </a:solidFill>
                <a:latin typeface="Trebuchet MS"/>
                <a:cs typeface="Times New Roman" panose="02020603050405020304" pitchFamily="18" charset="0"/>
              </a:rPr>
              <a:t>Гиперактивность</a:t>
            </a:r>
            <a:r>
              <a:rPr lang="ru-RU" altLang="ru-RU" sz="2000" b="1" u="sng" dirty="0">
                <a:solidFill>
                  <a:prstClr val="black"/>
                </a:solidFill>
                <a:latin typeface="Trebuchet MS"/>
                <a:cs typeface="Times New Roman" panose="02020603050405020304" pitchFamily="18" charset="0"/>
              </a:rPr>
              <a:t> </a:t>
            </a:r>
            <a:r>
              <a:rPr lang="ru-RU" altLang="ru-RU" sz="2000" b="1" dirty="0">
                <a:solidFill>
                  <a:prstClr val="black"/>
                </a:solidFill>
                <a:latin typeface="Trebuchet MS"/>
                <a:cs typeface="Times New Roman" panose="02020603050405020304" pitchFamily="18" charset="0"/>
              </a:rPr>
              <a:t>— состояние, при котором активность и возбудимость человека превышает норму. В случае, если подобное поведение является проблемой для других, </a:t>
            </a:r>
            <a:r>
              <a:rPr lang="ru-RU" altLang="ru-RU" sz="2000" b="1" dirty="0" err="1">
                <a:solidFill>
                  <a:prstClr val="black"/>
                </a:solidFill>
                <a:latin typeface="Trebuchet MS"/>
                <a:cs typeface="Times New Roman" panose="02020603050405020304" pitchFamily="18" charset="0"/>
              </a:rPr>
              <a:t>гиперактивность</a:t>
            </a:r>
            <a:r>
              <a:rPr lang="ru-RU" altLang="ru-RU" sz="2000" b="1" dirty="0">
                <a:solidFill>
                  <a:prstClr val="black"/>
                </a:solidFill>
                <a:latin typeface="Trebuchet MS"/>
                <a:cs typeface="Times New Roman" panose="02020603050405020304" pitchFamily="18" charset="0"/>
              </a:rPr>
              <a:t> трактуется как поведенческое расстройство. </a:t>
            </a:r>
            <a:r>
              <a:rPr lang="ru-RU" altLang="ru-RU" sz="2000" b="1" dirty="0" err="1">
                <a:solidFill>
                  <a:prstClr val="black"/>
                </a:solidFill>
                <a:latin typeface="Trebuchet MS"/>
                <a:cs typeface="Times New Roman" panose="02020603050405020304" pitchFamily="18" charset="0"/>
              </a:rPr>
              <a:t>Гиперактивность</a:t>
            </a:r>
            <a:r>
              <a:rPr lang="ru-RU" altLang="ru-RU" sz="2000" b="1" dirty="0">
                <a:solidFill>
                  <a:prstClr val="black"/>
                </a:solidFill>
                <a:latin typeface="Trebuchet MS"/>
                <a:cs typeface="Times New Roman" panose="02020603050405020304" pitchFamily="18" charset="0"/>
              </a:rPr>
              <a:t> чаще встречается у детей и подростков, чем у взрослых людей, так как вызывается эмоциями. </a:t>
            </a:r>
          </a:p>
          <a:p>
            <a:pPr marL="273050" lvl="0" indent="-273050">
              <a:lnSpc>
                <a:spcPct val="80000"/>
              </a:lnSpc>
              <a:spcBef>
                <a:spcPts val="600"/>
              </a:spcBef>
              <a:buClr>
                <a:srgbClr val="B13F9A"/>
              </a:buClr>
              <a:buSzPct val="73000"/>
              <a:buFont typeface="Wingdings 2" panose="05020102010507070707" pitchFamily="18" charset="2"/>
              <a:buChar char=""/>
            </a:pPr>
            <a:r>
              <a:rPr lang="ru-RU" altLang="ru-RU" sz="2000" b="1" u="sng" dirty="0" err="1">
                <a:solidFill>
                  <a:prstClr val="black"/>
                </a:solidFill>
                <a:latin typeface="Trebuchet MS"/>
                <a:cs typeface="Times New Roman" panose="02020603050405020304" pitchFamily="18" charset="0"/>
              </a:rPr>
              <a:t>Гиперактивность</a:t>
            </a:r>
            <a:r>
              <a:rPr lang="ru-RU" altLang="ru-RU" sz="2000" b="1" dirty="0">
                <a:solidFill>
                  <a:prstClr val="black"/>
                </a:solidFill>
                <a:latin typeface="Trebuchet MS"/>
                <a:cs typeface="Times New Roman" panose="02020603050405020304" pitchFamily="18" charset="0"/>
              </a:rPr>
              <a:t> – это не поведенческая проблема, не результат плохого воспитания, а медицинский и нейропсихологический диагноз, который может быть поставлен только по результатам специальной диагностики.</a:t>
            </a:r>
          </a:p>
          <a:p>
            <a:pPr marL="0" indent="0">
              <a:buNone/>
            </a:pP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r>
              <a:rPr lang="ru-RU" b="1" i="1" u="sng" dirty="0"/>
              <a:t>Портрет </a:t>
            </a:r>
            <a:r>
              <a:rPr lang="ru-RU" b="1" i="1" u="sng" dirty="0" err="1"/>
              <a:t>гиперактивного</a:t>
            </a:r>
            <a:r>
              <a:rPr lang="ru-RU" b="1" i="1" u="sng" dirty="0"/>
              <a:t> ребенка: </a:t>
            </a:r>
          </a:p>
          <a:p>
            <a:pPr marL="0" indent="0">
              <a:buNone/>
            </a:pP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556792"/>
            <a:ext cx="8229600" cy="5112568"/>
          </a:xfrm>
        </p:spPr>
        <p:txBody>
          <a:bodyPr/>
          <a:lstStyle/>
          <a:p>
            <a:r>
              <a:rPr lang="ru-RU" sz="2000" b="1" dirty="0"/>
              <a:t>8 проявлений </a:t>
            </a:r>
            <a:r>
              <a:rPr lang="ru-RU" sz="2000" b="1" dirty="0" err="1"/>
              <a:t>гиперактивности</a:t>
            </a:r>
            <a:endParaRPr lang="ru-RU" sz="2000" b="1" dirty="0"/>
          </a:p>
          <a:p>
            <a:r>
              <a:rPr lang="ru-RU" sz="2000" b="1" dirty="0"/>
              <a:t>Хаотичные, суетливые движения.</a:t>
            </a:r>
          </a:p>
          <a:p>
            <a:r>
              <a:rPr lang="ru-RU" sz="2000" b="1" dirty="0"/>
              <a:t>Беспокойный сон: крутится, разговаривает во сне, сбрасывает с себя одеяло, может ходить по ночам.</a:t>
            </a:r>
          </a:p>
          <a:p>
            <a:r>
              <a:rPr lang="ru-RU" sz="2000" b="1" dirty="0"/>
              <a:t>Не может долго усидеть на стуле, все время крутится по сторонам.</a:t>
            </a:r>
          </a:p>
          <a:p>
            <a:r>
              <a:rPr lang="ru-RU" sz="2000" b="1" dirty="0"/>
              <a:t>Не способен находиться в состоянии покоя, часто в движении (бегает, скачет, кружится).</a:t>
            </a:r>
          </a:p>
          <a:p>
            <a:r>
              <a:rPr lang="ru-RU" sz="2000" b="1" dirty="0"/>
              <a:t>Если нужно сидеть и ждать (например, в очереди), может подняться и уйти.</a:t>
            </a:r>
          </a:p>
          <a:p>
            <a:r>
              <a:rPr lang="ru-RU" sz="2000" b="1" dirty="0"/>
              <a:t>Чрезмерно разговорчив.</a:t>
            </a:r>
          </a:p>
          <a:p>
            <a:r>
              <a:rPr lang="ru-RU" sz="2000" b="1" dirty="0"/>
              <a:t>Не отвечает на поставленные вопросы, перебивает, вмешивается в чужой разговор, не слышит, что ему говорят.</a:t>
            </a:r>
          </a:p>
          <a:p>
            <a:r>
              <a:rPr lang="ru-RU" sz="2000" b="1" dirty="0"/>
              <a:t>Проявляет нетерпение, если его просят подождать</a:t>
            </a:r>
            <a:r>
              <a:rPr lang="ru-RU" sz="2000" b="1" dirty="0" smtClean="0"/>
              <a:t>.</a:t>
            </a:r>
            <a:endParaRPr lang="ru-RU" sz="2000" b="1" dirty="0">
              <a:solidFill>
                <a:prstClr val="black"/>
              </a:solidFill>
              <a:latin typeface="Trebuchet MS"/>
            </a:endParaRPr>
          </a:p>
          <a:p>
            <a:endParaRPr lang="ru-RU" sz="20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Сегодня Ваня  </a:t>
            </a:r>
            <a:r>
              <a:rPr lang="ru-RU" dirty="0"/>
              <a:t>подрался, что-то сломал или причинил кому-нибудь </a:t>
            </a:r>
            <a:r>
              <a:rPr lang="ru-RU" dirty="0" smtClean="0"/>
              <a:t>боль:</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sz="4000" b="1" i="1" dirty="0">
                <a:ln w="24500" cmpd="dbl">
                  <a:solidFill>
                    <a:srgbClr val="AC66BB">
                      <a:shade val="85000"/>
                      <a:satMod val="155000"/>
                    </a:srgbClr>
                  </a:solidFill>
                  <a:prstDash val="solid"/>
                  <a:miter lim="800000"/>
                </a:ln>
                <a:gradFill>
                  <a:gsLst>
                    <a:gs pos="10000">
                      <a:srgbClr val="AC66BB">
                        <a:tint val="10000"/>
                        <a:satMod val="155000"/>
                      </a:srgbClr>
                    </a:gs>
                    <a:gs pos="60000">
                      <a:srgbClr val="AC66BB">
                        <a:tint val="30000"/>
                        <a:satMod val="155000"/>
                      </a:srgbClr>
                    </a:gs>
                    <a:gs pos="100000">
                      <a:srgbClr val="AC66BB">
                        <a:tint val="73000"/>
                        <a:satMod val="155000"/>
                      </a:srgbClr>
                    </a:gs>
                  </a:gsLst>
                  <a:lin ang="5400000"/>
                </a:gradFill>
                <a:effectLst>
                  <a:outerShdw blurRad="38100" dist="38100" dir="7020000" algn="tl">
                    <a:srgbClr val="000000">
                      <a:alpha val="35000"/>
                    </a:srgbClr>
                  </a:outerShdw>
                </a:effectLst>
                <a:latin typeface="Trebuchet MS"/>
              </a:rPr>
              <a:t>Что же такое агрессивность?</a:t>
            </a:r>
            <a:endParaRPr lang="ru-RU" dirty="0"/>
          </a:p>
        </p:txBody>
      </p:sp>
      <p:sp>
        <p:nvSpPr>
          <p:cNvPr id="4" name="Прямоугольник 3"/>
          <p:cNvSpPr/>
          <p:nvPr/>
        </p:nvSpPr>
        <p:spPr>
          <a:xfrm>
            <a:off x="179512" y="1628800"/>
            <a:ext cx="8280920" cy="3170099"/>
          </a:xfrm>
          <a:prstGeom prst="rect">
            <a:avLst/>
          </a:prstGeom>
        </p:spPr>
        <p:txBody>
          <a:bodyPr wrap="square">
            <a:spAutoFit/>
          </a:bodyPr>
          <a:lstStyle/>
          <a:p>
            <a:r>
              <a:rPr lang="ru-RU" sz="2000" b="1" dirty="0"/>
              <a:t>«Агрессия» от латинского «</a:t>
            </a:r>
            <a:r>
              <a:rPr lang="ru-RU" sz="2000" b="1" dirty="0" err="1"/>
              <a:t>agressio</a:t>
            </a:r>
            <a:r>
              <a:rPr lang="ru-RU" sz="2000" b="1" dirty="0"/>
              <a:t>», что означает «нападение», «приступ».</a:t>
            </a:r>
          </a:p>
          <a:p>
            <a:endParaRPr lang="ru-RU" sz="2000" b="1" dirty="0"/>
          </a:p>
          <a:p>
            <a:r>
              <a:rPr lang="ru-RU" sz="2000" b="1" dirty="0"/>
              <a:t>«Агрессия - это мотивированное деструктивное поведение, противоречащее нормам и правилам существования людей в обществе, наносящее вред объектам нападения (одушевленным и неодушевленным), приносящее физический и моральный ущерб людям или вызывающее у них психологический дискомфорт (отрицательные переживания, состояние напряженности, страха, подавленности и т.п.)»</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916832"/>
            <a:ext cx="8229600" cy="3273227"/>
          </a:xfrm>
        </p:spPr>
        <p:txBody>
          <a:bodyPr/>
          <a:lstStyle/>
          <a:p>
            <a:pPr marL="0" indent="0">
              <a:buNone/>
            </a:pPr>
            <a:r>
              <a:rPr lang="ru-RU" sz="2400" b="1" dirty="0"/>
              <a:t>можно предложить ему такую игру: обвести на листе бумаги силуэт ладоней.</a:t>
            </a:r>
            <a:br>
              <a:rPr lang="ru-RU" sz="2400" b="1" dirty="0"/>
            </a:br>
            <a:r>
              <a:rPr lang="ru-RU" sz="2400" b="1" dirty="0"/>
              <a:t>Затем предложите ему оживить ладошки - нарисовать им глазки, ротик,</a:t>
            </a:r>
            <a:br>
              <a:rPr lang="ru-RU" sz="2400" b="1" dirty="0"/>
            </a:br>
            <a:r>
              <a:rPr lang="ru-RU" sz="2400" b="1" dirty="0"/>
              <a:t>раскрасить цветными карандашами пальчики. После этого можно затеять</a:t>
            </a:r>
            <a:br>
              <a:rPr lang="ru-RU" sz="2400" b="1" dirty="0"/>
            </a:br>
            <a:r>
              <a:rPr lang="ru-RU" sz="2400" b="1" dirty="0"/>
              <a:t>беседу с руками. Спросите: 'Кто вы, как вас зовут?', 'Что вы любите делать?'.</a:t>
            </a:r>
            <a:br>
              <a:rPr lang="ru-RU" sz="2400" b="1" dirty="0"/>
            </a:br>
            <a:r>
              <a:rPr lang="ru-RU" sz="2400" b="1" dirty="0"/>
              <a:t>'Чего не любите?', 'Какие вы?'. Если ребенок не подключается к разговору,</a:t>
            </a:r>
            <a:br>
              <a:rPr lang="ru-RU" sz="2400" b="1" dirty="0"/>
            </a:br>
            <a:r>
              <a:rPr lang="ru-RU" sz="2400" b="1" dirty="0"/>
              <a:t>проговорите диалог сами.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916832"/>
            <a:ext cx="8640960" cy="3785652"/>
          </a:xfrm>
          <a:prstGeom prst="rect">
            <a:avLst/>
          </a:prstGeom>
        </p:spPr>
        <p:txBody>
          <a:bodyPr wrap="square">
            <a:spAutoFit/>
          </a:bodyPr>
          <a:lstStyle/>
          <a:p>
            <a:r>
              <a:rPr lang="ru-RU" sz="2000" b="1" dirty="0"/>
              <a:t>При этом важно подчеркнуть, что руки хорошие,</a:t>
            </a:r>
            <a:br>
              <a:rPr lang="ru-RU" sz="2000" b="1" dirty="0"/>
            </a:br>
            <a:r>
              <a:rPr lang="ru-RU" sz="2000" b="1" dirty="0"/>
              <a:t>они многое умеют делать (перечислите, что именно), но иногда не</a:t>
            </a:r>
            <a:br>
              <a:rPr lang="ru-RU" sz="2000" b="1" dirty="0"/>
            </a:br>
            <a:r>
              <a:rPr lang="ru-RU" sz="2000" b="1" dirty="0"/>
              <a:t>слушаются своего хозяина. Закончить игру нужно 'заключением договора'</a:t>
            </a:r>
            <a:br>
              <a:rPr lang="ru-RU" sz="2000" b="1" dirty="0"/>
            </a:br>
            <a:r>
              <a:rPr lang="ru-RU" sz="2000" b="1" dirty="0"/>
              <a:t>между руками и их хозяином. Пусть руки пообещают, что в течение 2-3 дней</a:t>
            </a:r>
            <a:br>
              <a:rPr lang="ru-RU" sz="2000" b="1" dirty="0"/>
            </a:br>
            <a:r>
              <a:rPr lang="ru-RU" sz="2000" b="1" dirty="0"/>
              <a:t>(сегодняшнего вечера или, в случае работы с </a:t>
            </a:r>
            <a:r>
              <a:rPr lang="ru-RU" sz="2000" b="1" dirty="0" err="1"/>
              <a:t>гиперактивными</a:t>
            </a:r>
            <a:r>
              <a:rPr lang="ru-RU" sz="2000" b="1" dirty="0"/>
              <a:t> детьми, еще</a:t>
            </a:r>
            <a:br>
              <a:rPr lang="ru-RU" sz="2000" b="1" dirty="0"/>
            </a:br>
            <a:r>
              <a:rPr lang="ru-RU" sz="2000" b="1" dirty="0"/>
              <a:t>более короткого промежутка времени) они постараются делать только</a:t>
            </a:r>
            <a:br>
              <a:rPr lang="ru-RU" sz="2000" b="1" dirty="0"/>
            </a:br>
            <a:r>
              <a:rPr lang="ru-RU" sz="2000" b="1" dirty="0"/>
              <a:t>хорошие дела: мастерить, здороваться, играть и не будут никого обижать.</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b="1" dirty="0" smtClean="0"/>
              <a:t>Сегодня Ваня расшалился и перестал слушаться:</a:t>
            </a:r>
            <a:endParaRPr lang="ru-RU"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3"/>
          <p:cNvSpPr txBox="1">
            <a:spLocks noGrp="1" noChangeArrowheads="1"/>
          </p:cNvSpPr>
          <p:nvPr>
            <p:ph idx="1"/>
          </p:nvPr>
        </p:nvSpPr>
        <p:spPr>
          <a:xfrm>
            <a:off x="457200" y="1600200"/>
            <a:ext cx="8230235" cy="4526915"/>
          </a:xfrm>
          <a:prstGeom prst="rect">
            <a:avLst/>
          </a:prstGeom>
          <a:noFill/>
          <a:ln w="0">
            <a:noFill/>
            <a:prstDash/>
          </a:ln>
        </p:spPr>
        <p:txBody>
          <a:bodyPr vert="horz" wrap="square" lIns="91440" tIns="45720" rIns="91440" bIns="45720" anchor="t"/>
          <a:lstStyle/>
          <a:p>
            <a:pPr marL="342900" indent="-342900" algn="l" defTabSz="914400" fontAlgn="base" latinLnBrk="0">
              <a:lnSpc>
                <a:spcPct val="100000"/>
              </a:lnSpc>
              <a:spcBef>
                <a:spcPts val="800"/>
              </a:spcBef>
              <a:spcAft>
                <a:spcPts val="0"/>
              </a:spcAft>
              <a:buFontTx/>
              <a:buNone/>
            </a:pPr>
            <a:r>
              <a:rPr lang="en-US" altLang="ko-KR" sz="3200" dirty="0" smtClean="0">
                <a:solidFill>
                  <a:schemeClr val="tx1"/>
                </a:solidFill>
                <a:latin typeface="Calibri" charset="0"/>
                <a:ea typeface="Calibri" charset="0"/>
              </a:rPr>
              <a:t>  </a:t>
            </a:r>
            <a:endParaRPr lang="ko-KR" altLang="en-US" sz="3200" dirty="0" smtClean="0">
              <a:solidFill>
                <a:srgbClr val="000000"/>
              </a:solidFill>
              <a:latin typeface="Calibri" charset="0"/>
              <a:ea typeface="Calibri" charset="0"/>
            </a:endParaRPr>
          </a:p>
          <a:p>
            <a:pPr marL="342900" indent="-342900" algn="l" defTabSz="914400" fontAlgn="base" latinLnBrk="0">
              <a:lnSpc>
                <a:spcPct val="100000"/>
              </a:lnSpc>
              <a:spcBef>
                <a:spcPts val="800"/>
              </a:spcBef>
              <a:spcAft>
                <a:spcPts val="0"/>
              </a:spcAft>
              <a:buFontTx/>
              <a:buNone/>
            </a:pPr>
            <a:r>
              <a:rPr lang="en-US" altLang="ko-KR" sz="4000" dirty="0" smtClean="0">
                <a:solidFill>
                  <a:srgbClr val="80007F"/>
                </a:solidFill>
                <a:latin typeface="Calibri" charset="0"/>
                <a:ea typeface="Calibri" charset="0"/>
              </a:rPr>
              <a:t>      </a:t>
            </a:r>
            <a:endParaRPr lang="ko-KR" altLang="en-US" sz="3200" dirty="0" smtClean="0">
              <a:solidFill>
                <a:schemeClr val="tx1"/>
              </a:solidFill>
              <a:latin typeface="Calibri" charset="0"/>
              <a:ea typeface="Calibri" charset="0"/>
            </a:endParaRPr>
          </a:p>
        </p:txBody>
      </p:sp>
      <p:sp>
        <p:nvSpPr>
          <p:cNvPr id="2" name="Прямоугольник 1"/>
          <p:cNvSpPr/>
          <p:nvPr/>
        </p:nvSpPr>
        <p:spPr>
          <a:xfrm>
            <a:off x="107504" y="2132856"/>
            <a:ext cx="8712968" cy="3139321"/>
          </a:xfrm>
          <a:prstGeom prst="rect">
            <a:avLst/>
          </a:prstGeom>
        </p:spPr>
        <p:txBody>
          <a:bodyPr wrap="square">
            <a:spAutoFit/>
          </a:bodyPr>
          <a:lstStyle/>
          <a:p>
            <a:pPr marL="274320" indent="-274320" algn="ctr" eaLnBrk="1" fontAlgn="auto" hangingPunct="1">
              <a:spcAft>
                <a:spcPts val="0"/>
              </a:spcAft>
              <a:buFont typeface="Wingdings 2"/>
              <a:buNone/>
              <a:defRPr/>
            </a:pPr>
            <a:r>
              <a:rPr lang="ru-RU" b="1" u="sng" dirty="0"/>
              <a:t>«Клубочек».</a:t>
            </a:r>
            <a:endParaRPr lang="ru-RU" b="1" dirty="0"/>
          </a:p>
          <a:p>
            <a:pPr eaLnBrk="1" fontAlgn="auto" hangingPunct="1">
              <a:spcAft>
                <a:spcPts val="0"/>
              </a:spcAft>
              <a:defRPr/>
            </a:pPr>
            <a:r>
              <a:rPr lang="ru-RU" sz="2000" dirty="0"/>
              <a:t> </a:t>
            </a:r>
            <a:r>
              <a:rPr lang="ru-RU" sz="2000" b="1" dirty="0"/>
              <a:t>Расшалившемуся ребенка можно предложить смотать в клубок яркую пряжу. Размер клубка с каждым разом может становиться все больше и больше. Взрослый сообщает ребенку, что этот клубочек не простой, а волшебный. Как только мальчик или девочка начинает его сматывать, он успокаивается. Когда подобная игра станет для ребенка привычной, он сам обязательно будет просить взрослого дать ему «волшебные нитки» всякий раз, как почувствует, что он огорчен, устал или «завелся».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29600" cy="5760640"/>
          </a:xfrm>
        </p:spPr>
        <p:txBody>
          <a:bodyPr/>
          <a:lstStyle/>
          <a:p>
            <a:pPr marL="274320" indent="-274320" algn="ctr" fontAlgn="auto">
              <a:spcAft>
                <a:spcPts val="0"/>
              </a:spcAft>
              <a:buNone/>
              <a:defRPr/>
            </a:pPr>
            <a:r>
              <a:rPr lang="ru-RU" sz="2000" b="1" u="sng" dirty="0"/>
              <a:t>Игра «Черепаха»</a:t>
            </a:r>
            <a:endParaRPr lang="ru-RU" sz="2000" b="1" dirty="0"/>
          </a:p>
          <a:p>
            <a:pPr marL="274320" indent="-274320" fontAlgn="auto">
              <a:spcAft>
                <a:spcPts val="0"/>
              </a:spcAft>
              <a:buNone/>
              <a:defRPr/>
            </a:pPr>
            <a:r>
              <a:rPr lang="ru-RU" sz="2000" b="1" dirty="0"/>
              <a:t>Цель: Научить контролировать  свои движения. Психолог или воспитатель   встает у стены помещения, остальные участники располагаются вдоль противоположной стены. По сигналу ведущего они начинают движение. Далее педагог говорит: «Представьте себе, что все мы — черепахи. Я — большая черепаха, а вы — маленькие черепашки. Я пригласила вас в гости на день рождения. Я жду вас в гости. Но вот беда: праздничный торт еще не готов.</a:t>
            </a:r>
          </a:p>
          <a:p>
            <a:pPr marL="274320" indent="-274320" fontAlgn="auto">
              <a:spcAft>
                <a:spcPts val="0"/>
              </a:spcAft>
              <a:buNone/>
              <a:defRPr/>
            </a:pPr>
            <a:r>
              <a:rPr lang="ru-RU" sz="2000" b="1" dirty="0"/>
              <a:t>По моей команде вы можете идти ко мне, нигде не останавливаясь. Помните: Вы — черепахи и должны идти как можно медленнее, чтобы дойти только в тот момент, когда торт будет уже готов».</a:t>
            </a:r>
          </a:p>
          <a:p>
            <a:pPr marL="274320" indent="-274320" fontAlgn="auto">
              <a:spcAft>
                <a:spcPts val="0"/>
              </a:spcAft>
              <a:buNone/>
              <a:defRPr/>
            </a:pPr>
            <a:r>
              <a:rPr lang="ru-RU" sz="2000" b="1" dirty="0"/>
              <a:t>Педагог следит, чтобы никто не останавливался и не спешил. Через 2—З минуты он дает новый сигнал, по которому все  замирают. Побеждает тот, кто оказался дальше всех от черепахи - именинницы.</a:t>
            </a:r>
          </a:p>
          <a:p>
            <a:pPr marL="274320" indent="-274320" fontAlgn="auto">
              <a:spcAft>
                <a:spcPts val="0"/>
              </a:spcAft>
              <a:buNone/>
              <a:defRPr/>
            </a:pPr>
            <a:r>
              <a:rPr lang="ru-RU" sz="2000" b="1" dirty="0"/>
              <a:t>Игра может повторяться несколько раз. Затем ведущий обсуждает с группой в кругу, трудно ли им было двигаться медленно и что им помогло выполнить инструкцию.</a:t>
            </a:r>
          </a:p>
          <a:p>
            <a:endParaRPr lang="ru-RU" sz="2000" dirty="0"/>
          </a:p>
        </p:txBody>
      </p:sp>
    </p:spTree>
    <p:extLst>
      <p:ext uri="{BB962C8B-B14F-4D97-AF65-F5344CB8AC3E}">
        <p14:creationId xmlns:p14="http://schemas.microsoft.com/office/powerpoint/2010/main" val="23739137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361459"/>
          </a:xfrm>
        </p:spPr>
        <p:txBody>
          <a:bodyPr/>
          <a:lstStyle/>
          <a:p>
            <a:pPr marL="274320" lvl="0" indent="-274320" fontAlgn="auto">
              <a:spcBef>
                <a:spcPts val="600"/>
              </a:spcBef>
              <a:spcAft>
                <a:spcPts val="0"/>
              </a:spcAft>
              <a:buClr>
                <a:srgbClr val="B13F9A"/>
              </a:buClr>
              <a:buSzPct val="73000"/>
              <a:buFont typeface="Wingdings 2"/>
              <a:buChar char=""/>
              <a:defRPr/>
            </a:pPr>
            <a:r>
              <a:rPr lang="ru-RU" sz="2000" b="1" dirty="0">
                <a:solidFill>
                  <a:prstClr val="black"/>
                </a:solidFill>
                <a:latin typeface="Trebuchet MS"/>
              </a:rPr>
              <a:t>Используйте систему своеобразной «скорой помощи» при общении с </a:t>
            </a:r>
            <a:r>
              <a:rPr lang="ru-RU" sz="2000" b="1" dirty="0" err="1">
                <a:solidFill>
                  <a:prstClr val="black"/>
                </a:solidFill>
                <a:latin typeface="Trebuchet MS"/>
              </a:rPr>
              <a:t>гиперактивным</a:t>
            </a:r>
            <a:r>
              <a:rPr lang="ru-RU" sz="2000" b="1" dirty="0">
                <a:solidFill>
                  <a:prstClr val="black"/>
                </a:solidFill>
                <a:latin typeface="Trebuchet MS"/>
              </a:rPr>
              <a:t> ребенком:</a:t>
            </a:r>
          </a:p>
          <a:p>
            <a:pPr marL="514350" lvl="0" indent="-514350" fontAlgn="auto">
              <a:spcBef>
                <a:spcPts val="600"/>
              </a:spcBef>
              <a:spcAft>
                <a:spcPts val="0"/>
              </a:spcAft>
              <a:buClr>
                <a:srgbClr val="B13F9A"/>
              </a:buClr>
              <a:buSzPct val="73000"/>
              <a:buNone/>
              <a:defRPr/>
            </a:pPr>
            <a:r>
              <a:rPr lang="ru-RU" sz="2000" b="1" dirty="0">
                <a:solidFill>
                  <a:prstClr val="black"/>
                </a:solidFill>
                <a:latin typeface="Trebuchet MS"/>
              </a:rPr>
              <a:t> </a:t>
            </a:r>
            <a:r>
              <a:rPr lang="ru-RU" sz="2000" b="1" u="sng" dirty="0">
                <a:solidFill>
                  <a:prstClr val="black"/>
                </a:solidFill>
                <a:latin typeface="Trebuchet MS"/>
              </a:rPr>
              <a:t>предложить выбор </a:t>
            </a:r>
            <a:r>
              <a:rPr lang="ru-RU" sz="2000" b="1" dirty="0">
                <a:solidFill>
                  <a:prstClr val="black"/>
                </a:solidFill>
                <a:latin typeface="Trebuchet MS"/>
              </a:rPr>
              <a:t>(другую возможную в данный момент деятельность);</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задать неожиданный вопрос</a:t>
            </a:r>
            <a:r>
              <a:rPr lang="ru-RU" sz="2000" b="1" dirty="0">
                <a:solidFill>
                  <a:prstClr val="black"/>
                </a:solidFill>
                <a:latin typeface="Trebuchet MS"/>
              </a:rPr>
              <a:t>; отреагировать неожиданным для ребенка    образом (пошутить, повторить действия ребенка);</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не приказывать, а просить </a:t>
            </a:r>
            <a:r>
              <a:rPr lang="ru-RU" sz="2000" b="1" dirty="0">
                <a:solidFill>
                  <a:prstClr val="black"/>
                </a:solidFill>
                <a:latin typeface="Trebuchet MS"/>
              </a:rPr>
              <a:t>(но не заискивать);</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выслушать то, что хочет сказать ребенок </a:t>
            </a:r>
            <a:r>
              <a:rPr lang="ru-RU" sz="2000" b="1" dirty="0">
                <a:solidFill>
                  <a:prstClr val="black"/>
                </a:solidFill>
                <a:latin typeface="Trebuchet MS"/>
              </a:rPr>
              <a:t>(в противном случае он не услышит вас);</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сфотографировать ребенка или повести его к зеркалу</a:t>
            </a:r>
            <a:r>
              <a:rPr lang="ru-RU" sz="2000" b="1" dirty="0">
                <a:solidFill>
                  <a:prstClr val="black"/>
                </a:solidFill>
                <a:latin typeface="Trebuchet MS"/>
              </a:rPr>
              <a:t> в тот момент, когда он капризничает;</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не читать нотаций </a:t>
            </a:r>
            <a:r>
              <a:rPr lang="ru-RU" sz="2000" b="1" dirty="0">
                <a:solidFill>
                  <a:prstClr val="black"/>
                </a:solidFill>
                <a:latin typeface="Trebuchet MS"/>
              </a:rPr>
              <a:t>(ребенок все равно их не слышит);</a:t>
            </a:r>
          </a:p>
          <a:p>
            <a:pPr marL="274320" lvl="0" indent="-274320" fontAlgn="auto">
              <a:spcBef>
                <a:spcPts val="600"/>
              </a:spcBef>
              <a:spcAft>
                <a:spcPts val="0"/>
              </a:spcAft>
              <a:buClr>
                <a:srgbClr val="B13F9A"/>
              </a:buClr>
              <a:buSzPct val="73000"/>
              <a:buNone/>
              <a:defRPr/>
            </a:pPr>
            <a:r>
              <a:rPr lang="ru-RU" sz="2000" b="1" u="sng" dirty="0">
                <a:solidFill>
                  <a:prstClr val="black"/>
                </a:solidFill>
                <a:latin typeface="Trebuchet MS"/>
              </a:rPr>
              <a:t>чаще напоминать правила поведения </a:t>
            </a:r>
            <a:r>
              <a:rPr lang="ru-RU" sz="2000" b="1" dirty="0">
                <a:solidFill>
                  <a:prstClr val="black"/>
                </a:solidFill>
                <a:latin typeface="Trebuchet MS"/>
              </a:rPr>
              <a:t>в детском саду и в группе (лучше всего, если это в виде </a:t>
            </a:r>
            <a:r>
              <a:rPr lang="ru-RU" sz="2000" b="1" dirty="0" smtClean="0">
                <a:solidFill>
                  <a:prstClr val="black"/>
                </a:solidFill>
                <a:latin typeface="Trebuchet MS"/>
              </a:rPr>
              <a:t>картинок)</a:t>
            </a:r>
            <a:endParaRPr lang="ru-RU" sz="2000" b="1" dirty="0"/>
          </a:p>
        </p:txBody>
      </p:sp>
    </p:spTree>
    <p:extLst>
      <p:ext uri="{BB962C8B-B14F-4D97-AF65-F5344CB8AC3E}">
        <p14:creationId xmlns:p14="http://schemas.microsoft.com/office/powerpoint/2010/main" val="1477434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smtClean="0"/>
              <a:t> Ваня кричит, ломает игрушки, бегает по группе и не слышит вас совсем:</a:t>
            </a:r>
            <a:endParaRPr lang="ru-RU" dirty="0"/>
          </a:p>
        </p:txBody>
      </p:sp>
    </p:spTree>
    <p:extLst>
      <p:ext uri="{BB962C8B-B14F-4D97-AF65-F5344CB8AC3E}">
        <p14:creationId xmlns:p14="http://schemas.microsoft.com/office/powerpoint/2010/main" val="30652210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916832"/>
            <a:ext cx="8229600" cy="4209331"/>
          </a:xfrm>
        </p:spPr>
        <p:txBody>
          <a:bodyPr/>
          <a:lstStyle/>
          <a:p>
            <a:pPr marL="0" indent="0">
              <a:buNone/>
            </a:pPr>
            <a:r>
              <a:rPr lang="ru-RU" sz="2000" dirty="0" smtClean="0"/>
              <a:t> </a:t>
            </a:r>
            <a:r>
              <a:rPr lang="ru-RU" sz="2000" b="1" dirty="0"/>
              <a:t>И</a:t>
            </a:r>
            <a:r>
              <a:rPr lang="ru-RU" sz="2000" b="1" dirty="0" smtClean="0"/>
              <a:t>спользование </a:t>
            </a:r>
            <a:r>
              <a:rPr lang="ru-RU" sz="2000" b="1" dirty="0"/>
              <a:t>релаксаций, визуализаций.</a:t>
            </a:r>
            <a:r>
              <a:rPr lang="ru-RU" sz="2000" dirty="0"/>
              <a:t> </a:t>
            </a:r>
          </a:p>
          <a:p>
            <a:r>
              <a:rPr lang="ru-RU" sz="2000" b="1" dirty="0"/>
              <a:t>Упражнения на релаксацию и развитие воображения мы берем из работы</a:t>
            </a:r>
            <a:br>
              <a:rPr lang="ru-RU" sz="2000" b="1" dirty="0"/>
            </a:br>
            <a:r>
              <a:rPr lang="ru-RU" sz="2000" b="1" dirty="0" err="1"/>
              <a:t>Л.И.Катаевой</a:t>
            </a:r>
            <a:r>
              <a:rPr lang="ru-RU" sz="2000" b="1" dirty="0"/>
              <a:t> «Коррекционно-развивающие занятия с дошкольниками»</a:t>
            </a:r>
            <a:br>
              <a:rPr lang="ru-RU" sz="2000" b="1" dirty="0"/>
            </a:br>
            <a:r>
              <a:rPr lang="ru-RU" sz="2000" b="1" dirty="0"/>
              <a:t>(Все упражнения на релаксацию, по возможности, выполняются под</a:t>
            </a:r>
            <a:br>
              <a:rPr lang="ru-RU" sz="2000" b="1" dirty="0"/>
            </a:br>
            <a:r>
              <a:rPr lang="ru-RU" sz="2000" b="1" dirty="0"/>
              <a:t>спокойную расслабляющую музыку)</a:t>
            </a:r>
            <a:br>
              <a:rPr lang="ru-RU" sz="2000" b="1" dirty="0"/>
            </a:br>
            <a:r>
              <a:rPr lang="ru-RU" sz="2000" b="1" dirty="0"/>
              <a:t>«ПОРХАНИЕ БАБОЧКИ»</a:t>
            </a:r>
          </a:p>
          <a:p>
            <a:pPr marL="0" indent="0">
              <a:buNone/>
            </a:pPr>
            <a:r>
              <a:rPr lang="ru-RU" sz="2000" b="1" dirty="0" smtClean="0"/>
              <a:t>      Дети </a:t>
            </a:r>
            <a:r>
              <a:rPr lang="ru-RU" sz="2000" b="1" dirty="0"/>
              <a:t>ложатся на ковер на спину, руки вытянуты вдоль туловища, </a:t>
            </a:r>
            <a:r>
              <a:rPr lang="ru-RU" sz="2000" b="1" dirty="0" smtClean="0"/>
              <a:t>      ноги  прямые</a:t>
            </a:r>
            <a:r>
              <a:rPr lang="ru-RU" sz="2000" b="1" dirty="0"/>
              <a:t>, слегка раздвинуты</a:t>
            </a:r>
            <a:r>
              <a:rPr lang="ru-RU" sz="2000" b="1" dirty="0" smtClean="0"/>
              <a:t>.</a:t>
            </a:r>
            <a:endParaRPr lang="ru-RU" sz="2000" b="1" dirty="0"/>
          </a:p>
        </p:txBody>
      </p:sp>
    </p:spTree>
    <p:extLst>
      <p:ext uri="{BB962C8B-B14F-4D97-AF65-F5344CB8AC3E}">
        <p14:creationId xmlns:p14="http://schemas.microsoft.com/office/powerpoint/2010/main" val="2461792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268760"/>
            <a:ext cx="8229600" cy="4857403"/>
          </a:xfrm>
        </p:spPr>
        <p:txBody>
          <a:bodyPr/>
          <a:lstStyle/>
          <a:p>
            <a:pPr marL="0" indent="0">
              <a:buNone/>
            </a:pPr>
            <a:r>
              <a:rPr lang="ru-RU" sz="2000" b="1" dirty="0"/>
              <a:t>Воспитатель: «Закройте глаза и слушайте мой голос. Дышите легко и</a:t>
            </a:r>
            <a:br>
              <a:rPr lang="ru-RU" sz="2000" b="1" dirty="0"/>
            </a:br>
            <a:r>
              <a:rPr lang="ru-RU" sz="2000" b="1" dirty="0"/>
              <a:t>спокойно. Представьте себе, что вы находитесь на лугу в прекрасный</a:t>
            </a:r>
            <a:br>
              <a:rPr lang="ru-RU" sz="2000" b="1" dirty="0"/>
            </a:br>
            <a:r>
              <a:rPr lang="ru-RU" sz="2000" b="1" dirty="0"/>
              <a:t>летний день. Прямо перед собой вы видите великолепную бабочку,</a:t>
            </a:r>
            <a:br>
              <a:rPr lang="ru-RU" sz="2000" b="1" dirty="0"/>
            </a:br>
            <a:r>
              <a:rPr lang="ru-RU" sz="2000" b="1" dirty="0"/>
              <a:t>порхающую с цветка на цветок. Проследите за движением ее крыльев. </a:t>
            </a:r>
            <a:r>
              <a:rPr lang="ru-RU" sz="2000" b="1" dirty="0" smtClean="0"/>
              <a:t>Эти</a:t>
            </a:r>
            <a:r>
              <a:rPr lang="en-US" sz="2000" b="1" dirty="0" smtClean="0"/>
              <a:t> </a:t>
            </a:r>
            <a:r>
              <a:rPr lang="ru-RU" sz="2000" b="1" dirty="0" smtClean="0"/>
              <a:t>движения </a:t>
            </a:r>
            <a:r>
              <a:rPr lang="ru-RU" sz="2000" b="1" dirty="0"/>
              <a:t>очень легки и грациозны. Теперь пусть каждый вообразит, </a:t>
            </a:r>
            <a:r>
              <a:rPr lang="ru-RU" sz="2000" b="1" dirty="0" smtClean="0"/>
              <a:t>что</a:t>
            </a:r>
            <a:r>
              <a:rPr lang="en-US" sz="2000" b="1" dirty="0" smtClean="0"/>
              <a:t> </a:t>
            </a:r>
            <a:r>
              <a:rPr lang="ru-RU" sz="2000" b="1" dirty="0" smtClean="0"/>
              <a:t>он </a:t>
            </a:r>
            <a:r>
              <a:rPr lang="ru-RU" sz="2000" b="1" dirty="0"/>
              <a:t>— бабочка, что у него большие и красивые крылья. Почувствуйте, </a:t>
            </a:r>
            <a:r>
              <a:rPr lang="ru-RU" sz="2000" b="1" dirty="0" smtClean="0"/>
              <a:t>как</a:t>
            </a:r>
            <a:r>
              <a:rPr lang="en-US" sz="2000" b="1" dirty="0" smtClean="0"/>
              <a:t> </a:t>
            </a:r>
            <a:r>
              <a:rPr lang="ru-RU" sz="2000" b="1" dirty="0" smtClean="0"/>
              <a:t>ваши </a:t>
            </a:r>
            <a:r>
              <a:rPr lang="ru-RU" sz="2000" b="1" dirty="0"/>
              <a:t>крылья медленно и плавно движутся вверх и вниз. </a:t>
            </a:r>
            <a:r>
              <a:rPr lang="ru-RU" sz="2000" b="1" dirty="0" smtClean="0"/>
              <a:t>Наслаждайтесь</a:t>
            </a:r>
            <a:r>
              <a:rPr lang="en-US" sz="2000" b="1" dirty="0" smtClean="0"/>
              <a:t> </a:t>
            </a:r>
            <a:r>
              <a:rPr lang="ru-RU" sz="2000" b="1" dirty="0" smtClean="0"/>
              <a:t>ощущением </a:t>
            </a:r>
            <a:r>
              <a:rPr lang="ru-RU" sz="2000" b="1" dirty="0"/>
              <a:t>медленного и плавного парения в воздухе. А </a:t>
            </a:r>
            <a:r>
              <a:rPr lang="ru-RU" sz="2000" b="1" dirty="0" smtClean="0"/>
              <a:t>теперь</a:t>
            </a:r>
            <a:r>
              <a:rPr lang="en-US" sz="2000" b="1" dirty="0" smtClean="0"/>
              <a:t> </a:t>
            </a:r>
            <a:r>
              <a:rPr lang="ru-RU" sz="2000" b="1" dirty="0" smtClean="0"/>
              <a:t>взгляните </a:t>
            </a:r>
            <a:r>
              <a:rPr lang="ru-RU" sz="2000" b="1" dirty="0"/>
              <a:t>на пестрый луг, над которым вы летите. Посмотрите, сколько </a:t>
            </a:r>
            <a:r>
              <a:rPr lang="ru-RU" sz="2000" b="1" dirty="0" smtClean="0"/>
              <a:t>на</a:t>
            </a:r>
            <a:r>
              <a:rPr lang="en-US" sz="2000" b="1" dirty="0" smtClean="0"/>
              <a:t> </a:t>
            </a:r>
            <a:r>
              <a:rPr lang="ru-RU" sz="2000" b="1" dirty="0" smtClean="0"/>
              <a:t>нем </a:t>
            </a:r>
            <a:r>
              <a:rPr lang="ru-RU" sz="2000" b="1" dirty="0"/>
              <a:t>ярких цветов. Найдите глазами самый красивый цветок и </a:t>
            </a:r>
            <a:r>
              <a:rPr lang="ru-RU" sz="2000" b="1" dirty="0" smtClean="0"/>
              <a:t>постепенно</a:t>
            </a:r>
            <a:r>
              <a:rPr lang="en-US" sz="2000" b="1" dirty="0" smtClean="0"/>
              <a:t> </a:t>
            </a:r>
            <a:r>
              <a:rPr lang="ru-RU" sz="2000" b="1" dirty="0" smtClean="0"/>
              <a:t>начинайте </a:t>
            </a:r>
            <a:r>
              <a:rPr lang="ru-RU" sz="2000" b="1" dirty="0"/>
              <a:t>приближаться к нему. Теперь вы чувствуете аромат </a:t>
            </a:r>
            <a:r>
              <a:rPr lang="ru-RU" sz="2000" b="1" dirty="0" smtClean="0"/>
              <a:t>своего</a:t>
            </a:r>
            <a:r>
              <a:rPr lang="en-US" sz="2000" b="1" dirty="0" smtClean="0"/>
              <a:t> </a:t>
            </a:r>
            <a:r>
              <a:rPr lang="ru-RU" sz="2000" b="1" dirty="0" smtClean="0"/>
              <a:t>цветка</a:t>
            </a:r>
            <a:r>
              <a:rPr lang="ru-RU" sz="2000" b="1" dirty="0"/>
              <a:t>. Медленно и плавно вы садитесь на мягкую пахучую </a:t>
            </a:r>
            <a:r>
              <a:rPr lang="ru-RU" sz="2000" b="1" dirty="0" smtClean="0"/>
              <a:t>серединку</a:t>
            </a:r>
            <a:r>
              <a:rPr lang="en-US" sz="2000" b="1" dirty="0" smtClean="0"/>
              <a:t> </a:t>
            </a:r>
            <a:r>
              <a:rPr lang="ru-RU" sz="2000" b="1" dirty="0" smtClean="0"/>
              <a:t>цветка</a:t>
            </a:r>
            <a:r>
              <a:rPr lang="ru-RU" sz="2000" b="1" dirty="0"/>
              <a:t>. Вдохните еще раз его аромат... и откройте глаза. Расскажите о</a:t>
            </a:r>
            <a:br>
              <a:rPr lang="ru-RU" sz="2000" b="1" dirty="0"/>
            </a:br>
            <a:r>
              <a:rPr lang="ru-RU" sz="2000" b="1" dirty="0"/>
              <a:t>своих ощущениях».</a:t>
            </a:r>
          </a:p>
          <a:p>
            <a:pPr marL="0" indent="0">
              <a:buNone/>
            </a:pPr>
            <a:endParaRPr lang="ru-RU" sz="2000" dirty="0"/>
          </a:p>
        </p:txBody>
      </p:sp>
    </p:spTree>
    <p:extLst>
      <p:ext uri="{BB962C8B-B14F-4D97-AF65-F5344CB8AC3E}">
        <p14:creationId xmlns:p14="http://schemas.microsoft.com/office/powerpoint/2010/main" val="1428404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1839" y="166912"/>
            <a:ext cx="8229600" cy="6691088"/>
          </a:xfrm>
        </p:spPr>
        <p:txBody>
          <a:bodyPr/>
          <a:lstStyle/>
          <a:p>
            <a:pPr marL="274320" lvl="0" indent="-274320" fontAlgn="auto">
              <a:spcBef>
                <a:spcPts val="600"/>
              </a:spcBef>
              <a:spcAft>
                <a:spcPts val="0"/>
              </a:spcAft>
              <a:defRPr/>
            </a:pPr>
            <a:r>
              <a:rPr lang="ru-RU" sz="2800" b="1" i="1" u="sng" dirty="0">
                <a:solidFill>
                  <a:prstClr val="black"/>
                </a:solidFill>
                <a:latin typeface="Trebuchet MS"/>
                <a:ea typeface="+mn-ea"/>
                <a:cs typeface="+mn-cs"/>
              </a:rPr>
              <a:t>Портрет агрессивного ребенка: </a:t>
            </a:r>
            <a:r>
              <a:rPr lang="ru-RU" sz="2800" b="1" u="sng" dirty="0">
                <a:solidFill>
                  <a:prstClr val="black"/>
                </a:solidFill>
                <a:latin typeface="Trebuchet MS"/>
                <a:ea typeface="+mn-ea"/>
                <a:cs typeface="+mn-cs"/>
              </a:rPr>
              <a:t/>
            </a:r>
            <a:br>
              <a:rPr lang="ru-RU" sz="2800" b="1" u="sng" dirty="0">
                <a:solidFill>
                  <a:prstClr val="black"/>
                </a:solidFill>
                <a:latin typeface="Trebuchet MS"/>
                <a:ea typeface="+mn-ea"/>
                <a:cs typeface="+mn-cs"/>
              </a:rPr>
            </a:br>
            <a:r>
              <a:rPr lang="ru-RU" sz="2000" b="1" dirty="0">
                <a:solidFill>
                  <a:prstClr val="black"/>
                </a:solidFill>
                <a:latin typeface="Trebuchet MS"/>
                <a:ea typeface="+mn-ea"/>
                <a:cs typeface="+mn-cs"/>
              </a:rPr>
              <a:t>в каждой группе встречается хотя бы один такой ребенок…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он нападает на остальных детей, обзывает и бьет их, отбирает и ломает игрушки;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намеренно употребляет грубые выражения,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“гроза” всего детского коллектива, источник огорчений воспитателей и родителей;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этого ребенка очень трудно принять таким, какой он есть, а еще труднее понять;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его поведение – это отражение внутреннего дискомфорта, неумения адекватно реагировать на происходящие вокруг него события;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он ищет способы привлечения внимания взрослых и сверстников, но, к сожалению, эти поиски не всегда заканчиваются так, как хотелось бы нам и ребенку, но как сделать лучше  он не знает;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ему кажется, что весь мир хочет обидеть именно его;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эмоциональный мир недостаточно богат, в палитре его чувств преобладают мрачные тона;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очень часто подозрителен и насторожен, любит перекладывать вину за затеянную им ссору на других; </a:t>
            </a:r>
            <a:br>
              <a:rPr lang="ru-RU" sz="2000" b="1" dirty="0">
                <a:solidFill>
                  <a:prstClr val="black"/>
                </a:solidFill>
                <a:latin typeface="Trebuchet MS"/>
                <a:ea typeface="+mn-ea"/>
                <a:cs typeface="+mn-cs"/>
              </a:rPr>
            </a:br>
            <a:r>
              <a:rPr lang="ru-RU" sz="2000" b="1" dirty="0">
                <a:solidFill>
                  <a:prstClr val="black"/>
                </a:solidFill>
                <a:latin typeface="Trebuchet MS"/>
                <a:ea typeface="+mn-ea"/>
                <a:cs typeface="+mn-cs"/>
              </a:rPr>
              <a:t>- часто перенимает формы поведения у родителей. </a:t>
            </a:r>
            <a:br>
              <a:rPr lang="ru-RU" sz="2000" b="1" dirty="0">
                <a:solidFill>
                  <a:prstClr val="black"/>
                </a:solidFill>
                <a:latin typeface="Trebuchet MS"/>
                <a:ea typeface="+mn-ea"/>
                <a:cs typeface="+mn-cs"/>
              </a:rPr>
            </a:b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070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628800"/>
            <a:ext cx="8856984" cy="4278094"/>
          </a:xfrm>
          <a:prstGeom prst="rect">
            <a:avLst/>
          </a:prstGeom>
        </p:spPr>
        <p:txBody>
          <a:bodyPr wrap="square">
            <a:spAutoFit/>
          </a:bodyPr>
          <a:lstStyle/>
          <a:p>
            <a:r>
              <a:rPr lang="ru-RU" sz="2000" b="1" dirty="0"/>
              <a:t>Выделяют следующие виды агрессии:</a:t>
            </a:r>
          </a:p>
          <a:p>
            <a:r>
              <a:rPr lang="ru-RU" sz="2400" b="1" i="1" dirty="0"/>
              <a:t>Физическая</a:t>
            </a:r>
            <a:r>
              <a:rPr lang="ru-RU" sz="2000" b="1" dirty="0"/>
              <a:t> (нападение) – использование физической силы против другого лица или объекта;</a:t>
            </a:r>
          </a:p>
          <a:p>
            <a:r>
              <a:rPr lang="ru-RU" sz="2400" b="1" i="1" dirty="0"/>
              <a:t>Вербальная</a:t>
            </a:r>
            <a:r>
              <a:rPr lang="ru-RU" sz="2000" b="1" dirty="0"/>
              <a:t> – выражение негативных чувств как через форму (ссора, крик, визг), так и через содержание вербальных реакций (угроза, проклятья, ругань);</a:t>
            </a:r>
          </a:p>
          <a:p>
            <a:r>
              <a:rPr lang="ru-RU" sz="2400" b="1" i="1" dirty="0"/>
              <a:t>Косвенная</a:t>
            </a:r>
            <a:r>
              <a:rPr lang="ru-RU" sz="2000" b="1" dirty="0"/>
              <a:t> – действия, которые окольным путем направлены на другое лицо (злобные сплетни, шутки и т.п.), и действия, характеризующиеся направленностью и неупорядоченностью (взрывы ярости, проявляющиеся в крике, </a:t>
            </a:r>
            <a:r>
              <a:rPr lang="ru-RU" sz="2000" b="1" dirty="0" err="1"/>
              <a:t>топании</a:t>
            </a:r>
            <a:r>
              <a:rPr lang="ru-RU" sz="2000" b="1" dirty="0"/>
              <a:t> ногами, битье кулаками по столу и т.п.);</a:t>
            </a:r>
          </a:p>
          <a:p>
            <a:r>
              <a:rPr lang="ru-RU" sz="2000" b="1" dirty="0"/>
              <a:t>Раздражение (вспыльчивость, грубость);</a:t>
            </a:r>
          </a:p>
          <a:p>
            <a:r>
              <a:rPr lang="ru-RU" sz="2000" b="1" dirty="0"/>
              <a:t>Негативизм (оппозиционное поведение).</a:t>
            </a:r>
          </a:p>
        </p:txBody>
      </p:sp>
    </p:spTree>
    <p:extLst>
      <p:ext uri="{BB962C8B-B14F-4D97-AF65-F5344CB8AC3E}">
        <p14:creationId xmlns:p14="http://schemas.microsoft.com/office/powerpoint/2010/main" val="3299362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720840"/>
            <a:ext cx="4572000" cy="4370427"/>
          </a:xfrm>
          <a:prstGeom prst="rect">
            <a:avLst/>
          </a:prstGeom>
        </p:spPr>
        <p:txBody>
          <a:bodyPr>
            <a:spAutoFit/>
          </a:bodyPr>
          <a:lstStyle/>
          <a:p>
            <a:r>
              <a:rPr lang="ru-RU" sz="2000" b="1" dirty="0"/>
              <a:t>Основными причинами проявлений детской агрессивности являются:</a:t>
            </a:r>
          </a:p>
          <a:p>
            <a:endParaRPr lang="ru-RU" sz="2000" b="1" dirty="0"/>
          </a:p>
          <a:p>
            <a:r>
              <a:rPr lang="ru-RU" sz="2000" b="1" dirty="0"/>
              <a:t>стремление привлечь к себе внимание сверстников;</a:t>
            </a:r>
          </a:p>
          <a:p>
            <a:r>
              <a:rPr lang="ru-RU" sz="2000" b="1" dirty="0"/>
              <a:t>стремление получить желанный результат;</a:t>
            </a:r>
          </a:p>
          <a:p>
            <a:r>
              <a:rPr lang="ru-RU" sz="2000" b="1" dirty="0"/>
              <a:t>стремление быть главным;</a:t>
            </a:r>
          </a:p>
          <a:p>
            <a:r>
              <a:rPr lang="ru-RU" sz="2000" b="1" dirty="0"/>
              <a:t>защита и месть;</a:t>
            </a:r>
          </a:p>
          <a:p>
            <a:r>
              <a:rPr lang="ru-RU" sz="2000" b="1" dirty="0"/>
              <a:t>желание ущемить достоинство другого, с целью подчеркнуть свое превосходство.</a:t>
            </a:r>
          </a:p>
          <a:p>
            <a:endParaRPr lang="ru-RU" dirty="0"/>
          </a:p>
        </p:txBody>
      </p:sp>
    </p:spTree>
    <p:extLst>
      <p:ext uri="{BB962C8B-B14F-4D97-AF65-F5344CB8AC3E}">
        <p14:creationId xmlns:p14="http://schemas.microsoft.com/office/powerpoint/2010/main" val="3563040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2348880"/>
            <a:ext cx="7416824" cy="3277820"/>
          </a:xfrm>
          <a:prstGeom prst="rect">
            <a:avLst/>
          </a:prstGeom>
        </p:spPr>
        <p:txBody>
          <a:bodyPr wrap="square">
            <a:spAutoFit/>
          </a:bodyPr>
          <a:lstStyle/>
          <a:p>
            <a:pPr>
              <a:lnSpc>
                <a:spcPct val="115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Несколько шагов по преодолению агрессивного поведения у ребенка.</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indent="228600">
              <a:lnSpc>
                <a:spcPct val="115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1-й шаг – стимуляция гуманных чувств:</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Стимулируйте у агрессивных детей умение признавать собственные ошибки, переживание чувства неловкости, вины за агрессивное поведение;</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Учите его не сваливать свою вину на других;</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Развивайте у ребенка чувство </a:t>
            </a:r>
            <a:r>
              <a:rPr lang="ru-RU" sz="2000" b="1" dirty="0" err="1">
                <a:latin typeface="Times New Roman" panose="02020603050405020304" pitchFamily="18" charset="0"/>
                <a:ea typeface="Calibri" panose="020F0502020204030204" pitchFamily="34" charset="0"/>
                <a:cs typeface="Times New Roman" panose="02020603050405020304" pitchFamily="18" charset="0"/>
              </a:rPr>
              <a:t>эмпатии</a:t>
            </a:r>
            <a:r>
              <a:rPr lang="ru-RU" sz="2000" b="1" dirty="0">
                <a:latin typeface="Times New Roman" panose="02020603050405020304" pitchFamily="18" charset="0"/>
                <a:ea typeface="Calibri" panose="020F0502020204030204" pitchFamily="34" charset="0"/>
                <a:cs typeface="Times New Roman" panose="02020603050405020304" pitchFamily="18" charset="0"/>
              </a:rPr>
              <a:t>, сочувствия к другим: сверстникам, взрослым и живому миру.</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5963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790090"/>
            <a:ext cx="4572000" cy="3963264"/>
          </a:xfrm>
          <a:prstGeom prst="rect">
            <a:avLst/>
          </a:prstGeom>
        </p:spPr>
        <p:txBody>
          <a:bodyPr>
            <a:spAutoFit/>
          </a:bodyPr>
          <a:lstStyle/>
          <a:p>
            <a:pPr>
              <a:lnSpc>
                <a:spcPct val="115000"/>
              </a:lnSpc>
              <a:spcAft>
                <a:spcPts val="0"/>
              </a:spcAft>
            </a:pPr>
            <a:r>
              <a:rPr lang="ru-RU" sz="2000" b="1" i="1" dirty="0">
                <a:ln w="0"/>
                <a:latin typeface="Times New Roman" panose="02020603050405020304" pitchFamily="18" charset="0"/>
                <a:ea typeface="Calibri" panose="020F0502020204030204" pitchFamily="34" charset="0"/>
                <a:cs typeface="Times New Roman" panose="02020603050405020304" pitchFamily="18" charset="0"/>
              </a:rPr>
              <a:t>Например:</a:t>
            </a:r>
            <a:endParaRPr lang="ru-RU" sz="2000" b="1" dirty="0">
              <a:ln w="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n w="0"/>
                <a:latin typeface="Times New Roman" panose="02020603050405020304" pitchFamily="18" charset="0"/>
                <a:ea typeface="Calibri" panose="020F0502020204030204" pitchFamily="34" charset="0"/>
                <a:cs typeface="Times New Roman" panose="02020603050405020304" pitchFamily="18" charset="0"/>
              </a:rPr>
              <a:t>«Миша, неужели тебе не жалко других детей?»</a:t>
            </a:r>
            <a:endParaRPr lang="ru-RU" sz="2000" b="1" dirty="0">
              <a:ln w="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n w="0"/>
                <a:latin typeface="Times New Roman" panose="02020603050405020304" pitchFamily="18" charset="0"/>
                <a:ea typeface="Calibri" panose="020F0502020204030204" pitchFamily="34" charset="0"/>
                <a:cs typeface="Times New Roman" panose="02020603050405020304" pitchFamily="18" charset="0"/>
              </a:rPr>
              <a:t>«Если ты других жалеть не будешь, то и тебя никто не пожалеет».</a:t>
            </a:r>
            <a:endParaRPr lang="ru-RU" sz="2000" b="1" dirty="0">
              <a:ln w="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n w="0"/>
                <a:latin typeface="Times New Roman" panose="02020603050405020304" pitchFamily="18" charset="0"/>
                <a:ea typeface="Calibri" panose="020F0502020204030204" pitchFamily="34" charset="0"/>
                <a:cs typeface="Times New Roman" panose="02020603050405020304" pitchFamily="18" charset="0"/>
              </a:rPr>
              <a:t>Спросите у ребенка, почему плачет обиженный малыш.</a:t>
            </a:r>
            <a:endParaRPr lang="ru-RU" sz="2000" b="1" dirty="0">
              <a:ln w="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n w="0"/>
                <a:latin typeface="Times New Roman" panose="02020603050405020304" pitchFamily="18" charset="0"/>
                <a:ea typeface="Calibri" panose="020F0502020204030204" pitchFamily="34" charset="0"/>
                <a:cs typeface="Times New Roman" panose="02020603050405020304" pitchFamily="18" charset="0"/>
              </a:rPr>
              <a:t>Предложите помириться с обиженным ребенком (мирись, мирись и больше не дерись..»).</a:t>
            </a:r>
            <a:endParaRPr lang="ru-RU" sz="2000" b="1" dirty="0">
              <a:ln w="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1903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916832"/>
            <a:ext cx="7560840" cy="4317207"/>
          </a:xfrm>
          <a:prstGeom prst="rect">
            <a:avLst/>
          </a:prstGeom>
        </p:spPr>
        <p:txBody>
          <a:bodyPr wrap="square">
            <a:spAutoFit/>
          </a:bodyPr>
          <a:lstStyle/>
          <a:p>
            <a:pPr indent="228600">
              <a:lnSpc>
                <a:spcPct val="115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2-й шаг – ориентация на эмоциональное состояние другого:</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Стремись обратить, привлечь внимание к состоянию другого, не выражая оценочного отношения к случившемуся.</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0"/>
              </a:spcAft>
            </a:pPr>
            <a:r>
              <a:rPr lang="ru-RU" sz="2000" b="1" i="1" dirty="0">
                <a:latin typeface="Times New Roman" panose="02020603050405020304" pitchFamily="18" charset="0"/>
                <a:ea typeface="Calibri" panose="020F0502020204030204" pitchFamily="34" charset="0"/>
                <a:cs typeface="Times New Roman" panose="02020603050405020304" pitchFamily="18" charset="0"/>
              </a:rPr>
              <a:t>Например:</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atin typeface="Times New Roman" panose="02020603050405020304" pitchFamily="18" charset="0"/>
                <a:ea typeface="Calibri" panose="020F0502020204030204" pitchFamily="34" charset="0"/>
                <a:cs typeface="Times New Roman" panose="02020603050405020304" pitchFamily="18" charset="0"/>
              </a:rPr>
              <a:t>«Ты сейчас чувствуешь себя победителем?», «Кому сейчас плохо, как ты думаешь?»</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atin typeface="Times New Roman" panose="02020603050405020304" pitchFamily="18" charset="0"/>
                <a:ea typeface="Calibri" panose="020F0502020204030204" pitchFamily="34" charset="0"/>
                <a:cs typeface="Times New Roman" panose="02020603050405020304" pitchFamily="18" charset="0"/>
              </a:rPr>
              <a:t>Если агрессивный ребенок стал свидетелем того, как обидели Лену, то взрослый предлагает ему: «Давай пожалеем Лену!»</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Wingdings" panose="05000000000000000000" pitchFamily="2" charset="2"/>
              <a:buChar char=""/>
            </a:pPr>
            <a:r>
              <a:rPr lang="ru-RU" sz="2000" b="1" i="1" dirty="0">
                <a:latin typeface="Times New Roman" panose="02020603050405020304" pitchFamily="18" charset="0"/>
                <a:ea typeface="Calibri" panose="020F0502020204030204" pitchFamily="34" charset="0"/>
                <a:cs typeface="Times New Roman" panose="02020603050405020304" pitchFamily="18" charset="0"/>
              </a:rPr>
              <a:t>«Как ты думаешь, сейчас только тебе плохо или еще кому-то?», «Тебе сейчас грустно?», «Ты злишься?», ты чувствуешь усталость и ни с кем не хочешь разговаривать?»</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indent="228600">
              <a:lnSpc>
                <a:spcPct val="115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3-й шаг – осознание агрессивного и неуверенного поведения или состояния:</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Помогите агрессивному ребенку адекватно оценивать эмоциональное состояние ребенка-жертвы, а не только собственное;</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Постарайтесь понять характер агрессивности – защитный или более похожий на жестокость без сочувствия к обиженным;</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Стимулируйте осознание особенностей вспыльчивого и неуверенного поведения детьми;</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Стремитесь поставить агрессивного ребенка на место ребенка-жертвы;</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buFont typeface="Symbol" panose="05050102010706020507" pitchFamily="18" charset="2"/>
              <a:buChar char=""/>
            </a:pPr>
            <a:r>
              <a:rPr lang="ru-RU" sz="2000" b="1" dirty="0">
                <a:latin typeface="Times New Roman" panose="02020603050405020304" pitchFamily="18" charset="0"/>
                <a:ea typeface="Calibri" panose="020F0502020204030204" pitchFamily="34" charset="0"/>
                <a:cs typeface="Times New Roman" panose="02020603050405020304" pitchFamily="18" charset="0"/>
              </a:rPr>
              <a:t>Чаще разговаривайте с агрессивным ребенком о палитре его собственных эмоциональных состояний</a:t>
            </a:r>
            <a:r>
              <a:rPr lang="ru-RU" sz="2000" b="1"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2000" b="1" dirty="0">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Pages>24</Pages>
  <Words>1258</Words>
  <Characters>0</Characters>
  <Application>Microsoft Office PowerPoint</Application>
  <DocSecurity>0</DocSecurity>
  <PresentationFormat>Экран (4:3)</PresentationFormat>
  <Lines>0</Lines>
  <Paragraphs>98</Paragraphs>
  <Slides>28</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28</vt:i4>
      </vt:variant>
    </vt:vector>
  </HeadingPairs>
  <TitlesOfParts>
    <vt:vector size="37" baseType="lpstr">
      <vt:lpstr>Arial</vt:lpstr>
      <vt:lpstr>Calibri</vt:lpstr>
      <vt:lpstr>Calibri Light</vt:lpstr>
      <vt:lpstr>Symbol</vt:lpstr>
      <vt:lpstr>Times New Roman</vt:lpstr>
      <vt:lpstr>Trebuchet MS</vt:lpstr>
      <vt:lpstr>Wingdings</vt:lpstr>
      <vt:lpstr>Wingdings 2</vt:lpstr>
      <vt:lpstr>Пение</vt:lpstr>
      <vt:lpstr>Приёмы и игры для работы с агрессивными, гиперактивными детьми. </vt:lpstr>
      <vt:lpstr>Что же такое агрессивность?</vt:lpstr>
      <vt:lpstr>Портрет агрессивного ребенка:  в каждой группе встречается хотя бы один такой ребенок…  - он нападает на остальных детей, обзывает и бьет их, отбирает и ломает игрушки;  - намеренно употребляет грубые выражения,  - “гроза” всего детского коллектива, источник огорчений воспитателей и родителей;  - этого ребенка очень трудно принять таким, какой он есть, а еще труднее понять;  - его поведение – это отражение внутреннего дискомфорта, неумения адекватно реагировать на происходящие вокруг него события;  - он ищет способы привлечения внимания взрослых и сверстников, но, к сожалению, эти поиски не всегда заканчиваются так, как хотелось бы нам и ребенку, но как сделать лучше  он не знает;  - ему кажется, что весь мир хочет обидеть именно его;  - эмоциональный мир недостаточно богат, в палитре его чувств преобладают мрачные тона;  - очень часто подозрителен и насторожен, любит перекладывать вину за затеянную им ссору на других;  - часто перенимает формы поведения у родителей.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Вокально-хоровая работа в детском саду</dc:title>
  <dc:creator>Admin</dc:creator>
  <cp:lastModifiedBy>Макс</cp:lastModifiedBy>
  <cp:revision>18</cp:revision>
  <dcterms:modified xsi:type="dcterms:W3CDTF">2017-09-25T14:53:53Z</dcterms:modified>
</cp:coreProperties>
</file>