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2244" y="-5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Relationship Id="rId9" Type="http://schemas.openxmlformats.org/officeDocument/2006/relationships/image" Target="../media/image3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10" Type="http://schemas.openxmlformats.org/officeDocument/2006/relationships/image" Target="../media/image19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PROF\Desktop\поворята\culinary-background-2551429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764704"/>
            <a:ext cx="8352928" cy="2232248"/>
          </a:xfrm>
        </p:spPr>
        <p:txBody>
          <a:bodyPr>
            <a:noAutofit/>
          </a:bodyPr>
          <a:lstStyle/>
          <a:p>
            <a:pPr lvl="0"/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«Маленькие поварята» </a:t>
            </a:r>
            <a:b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долгосрочный </a:t>
            </a:r>
            <a:b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проект</a:t>
            </a:r>
            <a:r>
              <a:rPr lang="ru-RU" sz="6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2132856"/>
            <a:ext cx="8424936" cy="4464496"/>
          </a:xfrm>
        </p:spPr>
        <p:txBody>
          <a:bodyPr>
            <a:normAutofit fontScale="70000" lnSpcReduction="20000"/>
          </a:bodyPr>
          <a:lstStyle/>
          <a:p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</a:t>
            </a: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</a:t>
            </a: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Автор: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воспитатель, 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Е.А. Потехина</a:t>
            </a:r>
          </a:p>
          <a:p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Красноярск,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2015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3" descr="C:\Users\PROF\Desktop\поворята\culinary-background-2551429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80120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подготовительной группе стали изучать другие блюда и рецепты русской кухни. Любимый многими салат – винегрет неизменно присутствует на праздничном столе и в повседневном меню,  и мы решили научиться хорошо его готовить.</a:t>
            </a:r>
            <a:endParaRPr lang="ru-RU" sz="2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PROF\Desktop\поворята\DSC0337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3968" y="4149080"/>
            <a:ext cx="2521797" cy="1891348"/>
          </a:xfrm>
          <a:prstGeom prst="rect">
            <a:avLst/>
          </a:prstGeom>
          <a:noFill/>
        </p:spPr>
      </p:pic>
      <p:pic>
        <p:nvPicPr>
          <p:cNvPr id="5123" name="Picture 3" descr="C:\Users\PROF\Desktop\поворята\DSC0337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42505" y="1401625"/>
            <a:ext cx="1835917" cy="2448272"/>
          </a:xfrm>
          <a:prstGeom prst="rect">
            <a:avLst/>
          </a:prstGeom>
          <a:noFill/>
        </p:spPr>
      </p:pic>
      <p:pic>
        <p:nvPicPr>
          <p:cNvPr id="5124" name="Picture 4" descr="C:\Users\PROF\Desktop\поворята\DSC0339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51520" y="4077072"/>
            <a:ext cx="1818299" cy="2424778"/>
          </a:xfrm>
          <a:prstGeom prst="rect">
            <a:avLst/>
          </a:prstGeom>
          <a:noFill/>
        </p:spPr>
      </p:pic>
      <p:pic>
        <p:nvPicPr>
          <p:cNvPr id="5125" name="Picture 5" descr="C:\Users\PROF\Desktop\поворята\DSC03399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411760" y="1423926"/>
            <a:ext cx="1819194" cy="2425971"/>
          </a:xfrm>
          <a:prstGeom prst="rect">
            <a:avLst/>
          </a:prstGeom>
          <a:noFill/>
        </p:spPr>
      </p:pic>
      <p:pic>
        <p:nvPicPr>
          <p:cNvPr id="5126" name="Picture 6" descr="C:\Users\PROF\Desktop\поворята\DSC03409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341491" y="2048679"/>
            <a:ext cx="2401999" cy="1801218"/>
          </a:xfrm>
          <a:prstGeom prst="rect">
            <a:avLst/>
          </a:prstGeom>
          <a:noFill/>
        </p:spPr>
      </p:pic>
      <p:pic>
        <p:nvPicPr>
          <p:cNvPr id="5127" name="Picture 7" descr="C:\Users\PROF\Desktop\поворята\DSC03426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2411760" y="4077072"/>
            <a:ext cx="1727922" cy="2304256"/>
          </a:xfrm>
          <a:prstGeom prst="rect">
            <a:avLst/>
          </a:prstGeom>
          <a:noFill/>
        </p:spPr>
      </p:pic>
      <p:pic>
        <p:nvPicPr>
          <p:cNvPr id="5128" name="Picture 8" descr="G:\Фото Радуга\Подготовительная группа\Маленькие поворята\DSC03438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6948264" y="2636912"/>
            <a:ext cx="1999359" cy="26658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PROF\Desktop\поворята\culinary-background-2551429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457200" y="260350"/>
            <a:ext cx="8229600" cy="5865813"/>
          </a:xfrm>
        </p:spPr>
        <p:txBody>
          <a:bodyPr>
            <a:normAutofit fontScale="97500"/>
          </a:bodyPr>
          <a:lstStyle/>
          <a:p>
            <a:pPr>
              <a:buNone/>
            </a:pPr>
            <a:r>
              <a:rPr lang="ru-RU" sz="2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Выводы: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реализация долгосрочного проекта по знакомству детей дошкольного возраста с блюдами русской кухни и искусством их приготовления позволила нам заложить в воспитанниках основы патриотического воспитания, любви к народному искусству выпечки, расширила представления воспитанников об особенностях подготовки и проведения праздников; 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художественно-эстетическая составляющая проекта - роспись «пряников и печенья» - способствовала развитию творческих способностей детей дошкольного возраста, воображения, фантазии, развитию мелкой моторики и коммуникативных навыков и навыков взаимодействия в коллективе;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знакомство с различными рецептами помогло незаметно формировать у ребят интерес к окружающему миру, способствовало развитию чувства радости при постижении неизведанного, привитию уважительного отношения к труду и любви к народным традициям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PROF\Desktop\поворята\culinary-background-2551429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88640"/>
            <a:ext cx="8892480" cy="593752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Благодарим </a:t>
            </a:r>
          </a:p>
          <a:p>
            <a:pPr algn="ctr">
              <a:buNone/>
            </a:pPr>
            <a:r>
              <a:rPr lang="ru-RU" sz="6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 внимание!</a:t>
            </a:r>
            <a:endParaRPr lang="ru-RU" sz="6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G:\Фото Радуга\Саршая группа\Рождественское печенье. 2015г\DSC0117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979712" y="2276872"/>
            <a:ext cx="5330354" cy="39971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PROF\Desktop\поворята\culinary-background-2551429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277180" y="532606"/>
            <a:ext cx="8543292" cy="5992738"/>
          </a:xfr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Актуальность: 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детям дошкольного возраста свойственна эмоциональная отзывчивость. Чрезвычайно важно не упустить момент для воспитания в них добрых чувств к окружающим людям и формированию положительного отношения к труду.</a:t>
            </a:r>
            <a:b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Приготовление пищи вместе с детьми помогает пробудить в них интерес к здоровой еде, формировать элементарные представления о пользе продуктов и приготовлении простых блюд. Запоминая алгоритм приготовления того или иного блюда, дети охотно демонстрируют свои умения в семье, принимают участие в приготовлении пищи и сервировке стола, с аппетитом  принимают пищу вместе с другими членами семьи, испытывая чувство гордости за свои достижения. 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Таким образом, данная деятельность способствует: 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v"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формированию у дошкольников уважительного отношения и чувства принадлежности к своей семье и сообществу детей и взрослых в детском саду;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v"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готовности детей к совместной деятельности, развитию умения договариваться,  вносить свой вклад в общее дело;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v"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воспитание  ценностного отношения к собственному труду и труду других людей и его результатам;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v"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    эффективному сотрудничеству с родительской общественностью.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03548" y="116632"/>
            <a:ext cx="8136904" cy="4647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0000"/>
              </a:lnSpc>
            </a:pPr>
            <a:r>
              <a:rPr lang="ru-RU" sz="2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Долгосрочный </a:t>
            </a:r>
            <a:r>
              <a:rPr lang="ru-RU" sz="2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проект «Маленькие поварята».</a:t>
            </a:r>
            <a:endParaRPr lang="ru-RU" sz="2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PROF\Desktop\поворята\culinary-background-2551429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4557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179512" y="116632"/>
            <a:ext cx="8574124" cy="6858000"/>
          </a:xfrm>
        </p:spPr>
        <p:txBody>
          <a:bodyPr>
            <a:noAutofit/>
          </a:bodyPr>
          <a:lstStyle/>
          <a:p>
            <a:pPr marL="0" lv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Долгосрочный проект «Маленькие поварята</a:t>
            </a:r>
            <a:r>
              <a:rPr lang="ru-RU" sz="2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».</a:t>
            </a:r>
            <a:endParaRPr lang="ru-RU" sz="2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lnSpc>
                <a:spcPct val="120000"/>
              </a:lnSpc>
              <a:spcBef>
                <a:spcPts val="0"/>
              </a:spcBef>
              <a:buNone/>
            </a:pPr>
            <a:endParaRPr lang="ru-RU" sz="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>
              <a:spcBef>
                <a:spcPts val="0"/>
              </a:spcBef>
              <a:buNone/>
            </a:pP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проекта: </a:t>
            </a:r>
            <a:r>
              <a:rPr 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создание условий для развития познавательно – исследовательской  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деятельности; формирование интереса у детей в приготовлении различных блюд, воспитание нравственных качеств ребенка, положительного отношения к труду.</a:t>
            </a:r>
            <a:endParaRPr lang="ru-RU" sz="1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 проекта:</a:t>
            </a:r>
            <a:endParaRPr lang="ru-RU" sz="1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  <a:buFont typeface="Wingdings" pitchFamily="2" charset="2"/>
              <a:buChar char="v"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приобщить современного ребенка к ручному труду через познание и изучение искусства приготовления кондитерских изделий;</a:t>
            </a:r>
          </a:p>
          <a:p>
            <a:pPr algn="just">
              <a:spcBef>
                <a:spcPts val="0"/>
              </a:spcBef>
              <a:buFont typeface="Wingdings" pitchFamily="2" charset="2"/>
              <a:buChar char="v"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познакомить детей с профессией кондитера, повара, с его профессиональными действиями, с предметами-помощниками;</a:t>
            </a:r>
          </a:p>
          <a:p>
            <a:pPr lvl="0" algn="just">
              <a:spcBef>
                <a:spcPts val="0"/>
              </a:spcBef>
              <a:buFont typeface="Wingdings" pitchFamily="2" charset="2"/>
              <a:buChar char="v"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познакомить детей с традиционными блюдами русской кухни, </a:t>
            </a:r>
            <a:r>
              <a:rPr 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разнообразием продуктов  и вариантами готовых 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блюд; </a:t>
            </a:r>
          </a:p>
          <a:p>
            <a:pPr algn="just">
              <a:spcBef>
                <a:spcPts val="0"/>
              </a:spcBef>
              <a:buFont typeface="Wingdings" pitchFamily="2" charset="2"/>
              <a:buChar char="v"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развивать представление о различных видах кондитерских изделий, местом их производства и реализации;</a:t>
            </a:r>
          </a:p>
          <a:p>
            <a:pPr algn="just">
              <a:spcBef>
                <a:spcPts val="0"/>
              </a:spcBef>
              <a:buFont typeface="Wingdings" pitchFamily="2" charset="2"/>
              <a:buChar char="v"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познакомить с процессом приготовления печенья, привлечь детей к выпечке и декорированию печенья, рождественских пряников,</a:t>
            </a:r>
          </a:p>
          <a:p>
            <a:pPr algn="just">
              <a:spcBef>
                <a:spcPts val="0"/>
              </a:spcBef>
              <a:buFont typeface="Wingdings" pitchFamily="2" charset="2"/>
              <a:buChar char="v"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познакомить с процессом приготовления салатов;</a:t>
            </a:r>
          </a:p>
          <a:p>
            <a:pPr algn="just">
              <a:spcBef>
                <a:spcPts val="0"/>
              </a:spcBef>
              <a:buFont typeface="Wingdings" pitchFamily="2" charset="2"/>
              <a:buChar char="v"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формировать первичные представления о безопасном поведении во время приготовления пищи, воспитание осознанного отношения к выполнению правил безопасности;</a:t>
            </a:r>
          </a:p>
          <a:p>
            <a:pPr algn="just">
              <a:spcBef>
                <a:spcPts val="0"/>
              </a:spcBef>
              <a:buFont typeface="Wingdings" pitchFamily="2" charset="2"/>
              <a:buChar char="v"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формировать коммуникативные навыки и готовность к совместной деятельности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>
              <a:spcBef>
                <a:spcPts val="0"/>
              </a:spcBef>
              <a:buFont typeface="Wingdings" pitchFamily="2" charset="2"/>
              <a:buChar char="v"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развивать любознательность, познавательную активность детей, трудовые навыки, творческие способности и художественно-эстетический вкус воспитанников.</a:t>
            </a:r>
            <a:endParaRPr lang="ru-RU" sz="1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PROF\Desktop\поворята\culinary-background-2551429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336704"/>
          </a:xfrm>
        </p:spPr>
        <p:txBody>
          <a:bodyPr>
            <a:noAutofit/>
          </a:bodyPr>
          <a:lstStyle/>
          <a:p>
            <a:pPr marL="0" lv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Долгосрочный проект «Маленькие поварята</a:t>
            </a:r>
            <a:r>
              <a:rPr lang="ru-RU" sz="2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».</a:t>
            </a:r>
            <a:endParaRPr lang="ru-RU" sz="2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Предполагаемый результат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образовательный: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сформированы элементарные представления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профессии кондитера и повара,  о разнообразии блюд русской кухни, об истории возникновения первой сладости в Древней Руси - медовым пряником, о различных видах теста и их замесом, о процессе приготовления печенья из песочного теста;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обогащение словарного запаса: рецепт, ингредиенты, песочное тесто, дрожжевое тесто и др.</a:t>
            </a:r>
          </a:p>
          <a:p>
            <a:pPr algn="just">
              <a:buFont typeface="Wingdings" pitchFamily="2" charset="2"/>
              <a:buChar char="Ø"/>
            </a:pPr>
            <a:endParaRPr lang="ru-RU" sz="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2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развивающий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развитие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любознательности, познавательной активности, самостоятельности, мелкой моторики у детей; владение элементарными трудовыми навыками, необходимыми для приготовления некоторых блюд;</a:t>
            </a:r>
          </a:p>
          <a:p>
            <a:pPr marL="0" indent="0" algn="just">
              <a:buNone/>
            </a:pPr>
            <a:endParaRPr lang="ru-RU" sz="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20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воспитательный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ценностное отношение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 собственному труду и труду других людей,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осознанное отношение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 выполнению правил безопасности в процессе приготовления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пищи,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ответственное отношение к порученному заданию (желание и умение доводить дело до конца, стремление сделать его хорошо),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проявление интереса к труду взрослых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привычка к здоровому образу жизни.</a:t>
            </a:r>
            <a:r>
              <a:rPr 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PROF\Desktop\поворята\culinary-background-2551429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467544" y="116632"/>
            <a:ext cx="8435280" cy="6335712"/>
          </a:xfrm>
        </p:spPr>
        <p:txBody>
          <a:bodyPr>
            <a:noAutofit/>
          </a:bodyPr>
          <a:lstStyle/>
          <a:p>
            <a:pPr marL="0" lv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1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Долгосрочный проект «Маленькие поварята</a:t>
            </a:r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».</a:t>
            </a:r>
            <a:endParaRPr lang="ru-RU" sz="1800" b="1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Этапы проекта:</a:t>
            </a:r>
          </a:p>
          <a:p>
            <a:pPr>
              <a:spcBef>
                <a:spcPts val="0"/>
              </a:spcBef>
              <a:buNone/>
            </a:pPr>
            <a:r>
              <a:rPr lang="en-US" sz="18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I.  </a:t>
            </a:r>
            <a:r>
              <a:rPr lang="ru-RU" sz="17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Организационно – подготовительный этап:</a:t>
            </a:r>
            <a:endParaRPr lang="ru-RU" sz="1700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подбор информационных материалов по теме (сказки, стихи, мультфильмы, рецепты выпечки и др.);</a:t>
            </a:r>
          </a:p>
          <a:p>
            <a:pPr>
              <a:spcBef>
                <a:spcPts val="0"/>
              </a:spcBef>
            </a:pPr>
            <a:r>
              <a:rPr lang="ru-RU" sz="17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зготовление пооперационных карт, алгоритмов для самостоятельного приготовления знакомых блюд, сервировки стола;</a:t>
            </a:r>
            <a:endParaRPr lang="en-US" sz="17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r>
              <a:rPr lang="ru-RU" sz="17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обогащение предметно-развивающей среды </a:t>
            </a:r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для эффективной реализации </a:t>
            </a:r>
            <a:r>
              <a:rPr lang="ru-RU" sz="17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проекта</a:t>
            </a:r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spcBef>
                <a:spcPts val="0"/>
              </a:spcBef>
            </a:pPr>
            <a:r>
              <a:rPr lang="ru-RU" sz="17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знакомление родителей воспитанников с предстоящим проектом.</a:t>
            </a:r>
          </a:p>
          <a:p>
            <a:pPr marL="0" indent="0">
              <a:spcBef>
                <a:spcPts val="0"/>
              </a:spcBef>
              <a:buNone/>
            </a:pPr>
            <a:endParaRPr lang="ru-RU" sz="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7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II.  </a:t>
            </a:r>
            <a:r>
              <a:rPr lang="ru-RU" sz="17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Этап реализации:</a:t>
            </a:r>
          </a:p>
          <a:p>
            <a:pPr>
              <a:spcBef>
                <a:spcPts val="0"/>
              </a:spcBef>
            </a:pPr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просмотр познавательной презентации о работе повара, кондитера;</a:t>
            </a:r>
          </a:p>
          <a:p>
            <a:pPr>
              <a:spcBef>
                <a:spcPts val="0"/>
              </a:spcBef>
            </a:pPr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беседа</a:t>
            </a:r>
            <a:r>
              <a:rPr lang="ru-RU" sz="17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«Мое любимое блюдо»;</a:t>
            </a:r>
          </a:p>
          <a:p>
            <a:pPr>
              <a:spcBef>
                <a:spcPts val="0"/>
              </a:spcBef>
            </a:pPr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беседа (с рассматриванием иллюстраций) «Традиционные блюда русской кухни»;</a:t>
            </a:r>
          </a:p>
          <a:p>
            <a:pPr>
              <a:spcBef>
                <a:spcPts val="0"/>
              </a:spcBef>
            </a:pPr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роспись, украшение печенья из соленого теста;</a:t>
            </a:r>
          </a:p>
          <a:p>
            <a:pPr>
              <a:spcBef>
                <a:spcPts val="0"/>
              </a:spcBef>
            </a:pPr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организация сюжетно-ролевых игр: «</a:t>
            </a:r>
            <a:r>
              <a:rPr lang="ru-RU" sz="17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отовим обед для всей семьи», «Магазин», «Кондитерская»;</a:t>
            </a:r>
          </a:p>
          <a:p>
            <a:pPr>
              <a:spcBef>
                <a:spcPts val="0"/>
              </a:spcBef>
            </a:pPr>
            <a:r>
              <a:rPr lang="ru-RU" sz="17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 «Экскурсия на кухню детского сада»;</a:t>
            </a:r>
          </a:p>
          <a:p>
            <a:pPr>
              <a:spcBef>
                <a:spcPts val="0"/>
              </a:spcBef>
            </a:pPr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лепка печенья из соленого теста;</a:t>
            </a:r>
          </a:p>
          <a:p>
            <a:pPr>
              <a:spcBef>
                <a:spcPts val="0"/>
              </a:spcBef>
            </a:pPr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приготовление с детьми различных кондитерских изделий к каждому празднику.</a:t>
            </a:r>
          </a:p>
          <a:p>
            <a:pPr>
              <a:buNone/>
            </a:pPr>
            <a:r>
              <a:rPr lang="en-US" sz="17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III. </a:t>
            </a:r>
            <a:r>
              <a:rPr lang="ru-RU" sz="17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Аналитический этап:</a:t>
            </a:r>
          </a:p>
          <a:p>
            <a:pPr>
              <a:spcBef>
                <a:spcPts val="0"/>
              </a:spcBef>
            </a:pPr>
            <a:r>
              <a:rPr lang="ru-RU" sz="17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подведение итогов реализации проекта, обобщение опыта работы на педсовете;</a:t>
            </a:r>
          </a:p>
          <a:p>
            <a:pPr>
              <a:spcBef>
                <a:spcPts val="0"/>
              </a:spcBef>
            </a:pPr>
            <a:r>
              <a:rPr lang="ru-RU" sz="17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резентация проекта на родительском собрании, награждение активных участников;</a:t>
            </a:r>
          </a:p>
          <a:p>
            <a:pPr>
              <a:spcBef>
                <a:spcPts val="0"/>
              </a:spcBef>
            </a:pPr>
            <a:r>
              <a:rPr lang="ru-RU" sz="17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оздание альбома «Наши любимые блюда»;</a:t>
            </a:r>
          </a:p>
          <a:p>
            <a:pPr>
              <a:spcBef>
                <a:spcPts val="0"/>
              </a:spcBef>
            </a:pPr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Изготовление газеты по материалам семей «Маленькие помощники».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PROF\Desktop\поворята\culinary-background-2551429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864096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Фотоотчет о реализации проекта. </a:t>
            </a:r>
            <a:b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Пока мы были малышами, мы учились печь куличики из соленого теста, которое заводили сами!</a:t>
            </a:r>
            <a:endParaRPr lang="ru-RU" sz="2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PROF\Desktop\поворята\DSCN900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3568" y="1558680"/>
            <a:ext cx="3121025" cy="2341563"/>
          </a:xfrm>
          <a:prstGeom prst="rect">
            <a:avLst/>
          </a:prstGeom>
          <a:noFill/>
        </p:spPr>
      </p:pic>
      <p:pic>
        <p:nvPicPr>
          <p:cNvPr id="1028" name="Picture 4" descr="C:\Users\PROF\Desktop\поворята\DSCN901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909368" y="4149080"/>
            <a:ext cx="3121025" cy="2341563"/>
          </a:xfrm>
          <a:prstGeom prst="rect">
            <a:avLst/>
          </a:prstGeom>
          <a:noFill/>
        </p:spPr>
      </p:pic>
      <p:pic>
        <p:nvPicPr>
          <p:cNvPr id="1029" name="Picture 5" descr="C:\Users\PROF\Desktop\поворята\DSCN904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292080" y="1558680"/>
            <a:ext cx="3121025" cy="2341562"/>
          </a:xfrm>
          <a:prstGeom prst="rect">
            <a:avLst/>
          </a:prstGeom>
          <a:noFill/>
        </p:spPr>
      </p:pic>
      <p:pic>
        <p:nvPicPr>
          <p:cNvPr id="1030" name="Picture 6" descr="C:\Users\PROF\Desktop\поворята\DSCN9064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004048" y="4149080"/>
            <a:ext cx="3121025" cy="23415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3" descr="C:\Users\PROF\Desktop\поворята\culinary-background-2551429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96752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 в средней группе мы познакомились с приборами – «помощниками» на кухне, и на праздник 8 Марта приготовили «вкусный» подарок для наших мам!</a:t>
            </a:r>
            <a:endParaRPr lang="ru-RU" sz="2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PROF\Desktop\поворята\DSCN577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131840" y="1700808"/>
            <a:ext cx="2664297" cy="1998449"/>
          </a:xfrm>
          <a:prstGeom prst="rect">
            <a:avLst/>
          </a:prstGeom>
          <a:noFill/>
        </p:spPr>
      </p:pic>
      <p:pic>
        <p:nvPicPr>
          <p:cNvPr id="2053" name="Picture 5" descr="C:\Users\PROF\Desktop\поворята\DSCN5765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79511" y="1484784"/>
            <a:ext cx="2688299" cy="2016224"/>
          </a:xfrm>
          <a:prstGeom prst="rect">
            <a:avLst/>
          </a:prstGeom>
          <a:noFill/>
        </p:spPr>
      </p:pic>
      <p:pic>
        <p:nvPicPr>
          <p:cNvPr id="2054" name="Picture 6" descr="C:\Users\PROF\Desktop\поворята\DSCN579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79512" y="4221088"/>
            <a:ext cx="2736304" cy="2052460"/>
          </a:xfrm>
          <a:prstGeom prst="rect">
            <a:avLst/>
          </a:prstGeom>
          <a:noFill/>
        </p:spPr>
      </p:pic>
      <p:pic>
        <p:nvPicPr>
          <p:cNvPr id="2055" name="Picture 7" descr="C:\Users\PROF\Desktop\поворята\DSCN5819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071990" y="3861048"/>
            <a:ext cx="2783995" cy="2088232"/>
          </a:xfrm>
          <a:prstGeom prst="rect">
            <a:avLst/>
          </a:prstGeom>
          <a:noFill/>
        </p:spPr>
      </p:pic>
      <p:pic>
        <p:nvPicPr>
          <p:cNvPr id="2056" name="Picture 8" descr="C:\Users\PROF\Desktop\поворята\DSCN5813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084168" y="1484784"/>
            <a:ext cx="2687995" cy="2016224"/>
          </a:xfrm>
          <a:prstGeom prst="rect">
            <a:avLst/>
          </a:prstGeom>
          <a:noFill/>
        </p:spPr>
      </p:pic>
      <p:pic>
        <p:nvPicPr>
          <p:cNvPr id="2057" name="Picture 9" descr="C:\Users\PROF\Desktop\поворята\DSCN5877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012160" y="4221088"/>
            <a:ext cx="2736304" cy="20524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3" descr="C:\Users\PROF\Desktop\поворята\culinary-background-2551429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старшей группе на Рождество мы всех угощали </a:t>
            </a:r>
            <a:b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шоколадно – имбирным печеньем!</a:t>
            </a:r>
            <a:endParaRPr lang="ru-RU" sz="2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PROF\Desktop\поворята\DSC0104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1124744"/>
            <a:ext cx="1890210" cy="2520280"/>
          </a:xfrm>
          <a:prstGeom prst="rect">
            <a:avLst/>
          </a:prstGeom>
          <a:noFill/>
        </p:spPr>
      </p:pic>
      <p:pic>
        <p:nvPicPr>
          <p:cNvPr id="3075" name="Picture 3" descr="C:\Users\PROF\Desktop\поворята\DSC0105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483768" y="1124744"/>
            <a:ext cx="1889915" cy="2520280"/>
          </a:xfrm>
          <a:prstGeom prst="rect">
            <a:avLst/>
          </a:prstGeom>
          <a:noFill/>
        </p:spPr>
      </p:pic>
      <p:pic>
        <p:nvPicPr>
          <p:cNvPr id="3076" name="Picture 4" descr="C:\Users\PROF\Desktop\поворята\DSC0106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644008" y="1124744"/>
            <a:ext cx="1889915" cy="2520280"/>
          </a:xfrm>
          <a:prstGeom prst="rect">
            <a:avLst/>
          </a:prstGeom>
          <a:noFill/>
        </p:spPr>
      </p:pic>
      <p:pic>
        <p:nvPicPr>
          <p:cNvPr id="3077" name="Picture 5" descr="C:\Users\PROF\Desktop\поворята\DSC01065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930556" y="1124743"/>
            <a:ext cx="1889915" cy="2520281"/>
          </a:xfrm>
          <a:prstGeom prst="rect">
            <a:avLst/>
          </a:prstGeom>
          <a:noFill/>
        </p:spPr>
      </p:pic>
      <p:pic>
        <p:nvPicPr>
          <p:cNvPr id="3078" name="Picture 6" descr="C:\Users\PROF\Desktop\поворята\DSC01090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681782" y="4077072"/>
            <a:ext cx="1707387" cy="2276872"/>
          </a:xfrm>
          <a:prstGeom prst="rect">
            <a:avLst/>
          </a:prstGeom>
          <a:noFill/>
        </p:spPr>
      </p:pic>
      <p:pic>
        <p:nvPicPr>
          <p:cNvPr id="3079" name="Picture 7" descr="C:\Users\PROF\Desktop\поворята\DSC01083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83486" y="4293096"/>
            <a:ext cx="2304617" cy="1728192"/>
          </a:xfrm>
          <a:prstGeom prst="rect">
            <a:avLst/>
          </a:prstGeom>
          <a:noFill/>
        </p:spPr>
      </p:pic>
      <p:pic>
        <p:nvPicPr>
          <p:cNvPr id="3081" name="Picture 9" descr="C:\Users\PROF\Desktop\поворята\DSC01166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4681348" y="4077072"/>
            <a:ext cx="1727923" cy="2304256"/>
          </a:xfrm>
          <a:prstGeom prst="rect">
            <a:avLst/>
          </a:prstGeom>
          <a:noFill/>
        </p:spPr>
      </p:pic>
      <p:pic>
        <p:nvPicPr>
          <p:cNvPr id="3082" name="Picture 10" descr="C:\Users\PROF\Desktop\поворята\DSC01163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6588224" y="4293096"/>
            <a:ext cx="2329946" cy="17471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 descr="C:\Users\PROF\Desktop\поворята\culinary-background-2551429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712968" cy="1228998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Мы познакомились с профессиями повар, кондитер. Сами пекли печенье… Но нам очень хотелось увидеть: а где же работают настоящие кондитеры? И мы поехали на экскурсию на кондитерскую фабрику «</a:t>
            </a:r>
            <a:r>
              <a:rPr lang="ru-RU" sz="20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КонТех</a:t>
            </a: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».</a:t>
            </a:r>
            <a:endParaRPr lang="ru-RU" sz="2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PROF\Desktop\поворята\DSC0331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1412776"/>
            <a:ext cx="2976331" cy="2232248"/>
          </a:xfrm>
          <a:prstGeom prst="rect">
            <a:avLst/>
          </a:prstGeom>
          <a:noFill/>
        </p:spPr>
      </p:pic>
      <p:pic>
        <p:nvPicPr>
          <p:cNvPr id="4099" name="Picture 3" descr="C:\Users\PROF\Desktop\поворята\DSC0326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1520" y="4149080"/>
            <a:ext cx="2952328" cy="2213900"/>
          </a:xfrm>
          <a:prstGeom prst="rect">
            <a:avLst/>
          </a:prstGeom>
          <a:noFill/>
        </p:spPr>
      </p:pic>
      <p:pic>
        <p:nvPicPr>
          <p:cNvPr id="4100" name="Picture 4" descr="C:\Users\PROF\Desktop\поворята\DSC03259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012160" y="1412776"/>
            <a:ext cx="2976796" cy="2232248"/>
          </a:xfrm>
          <a:prstGeom prst="rect">
            <a:avLst/>
          </a:prstGeom>
          <a:noFill/>
        </p:spPr>
      </p:pic>
      <p:pic>
        <p:nvPicPr>
          <p:cNvPr id="4101" name="Picture 5" descr="C:\Users\PROF\Desktop\поворята\DSC03303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940152" y="4077072"/>
            <a:ext cx="2977004" cy="2232404"/>
          </a:xfrm>
          <a:prstGeom prst="rect">
            <a:avLst/>
          </a:prstGeom>
          <a:noFill/>
        </p:spPr>
      </p:pic>
      <p:pic>
        <p:nvPicPr>
          <p:cNvPr id="4102" name="Picture 6" descr="C:\Users\PROF\Desktop\поворята\DSC03290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347864" y="2132856"/>
            <a:ext cx="2520280" cy="33608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312</TotalTime>
  <Words>351</Words>
  <Application>Microsoft Office PowerPoint</Application>
  <PresentationFormat>Экран (4:3)</PresentationFormat>
  <Paragraphs>77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   «Маленькие поварята»  долгосрочный  проект </vt:lpstr>
      <vt:lpstr>Слайд 2</vt:lpstr>
      <vt:lpstr>Слайд 3</vt:lpstr>
      <vt:lpstr>Слайд 4</vt:lpstr>
      <vt:lpstr>Слайд 5</vt:lpstr>
      <vt:lpstr>Фотоотчет о реализации проекта.  Пока мы были малышами, мы учились печь куличики из соленого теста, которое заводили сами!</vt:lpstr>
      <vt:lpstr>А в средней группе мы познакомились с приборами – «помощниками» на кухне, и на праздник 8 Марта приготовили «вкусный» подарок для наших мам!</vt:lpstr>
      <vt:lpstr>В старшей группе на Рождество мы всех угощали  шоколадно – имбирным печеньем!</vt:lpstr>
      <vt:lpstr>Мы познакомились с профессиями повар, кондитер. Сами пекли печенье… Но нам очень хотелось увидеть: а где же работают настоящие кондитеры? И мы поехали на экскурсию на кондитерскую фабрику «КонТех».</vt:lpstr>
      <vt:lpstr>В подготовительной группе стали изучать другие блюда и рецепты русской кухни. Любимый многими салат – винегрет неизменно присутствует на праздничном столе и в повседневном меню,  и мы решили научиться хорошо его готовить.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Негосударственное дошкольное образовательное учреждение Детский сад №199 ОАО «РЖД».</dc:title>
  <dc:creator>PROF</dc:creator>
  <cp:lastModifiedBy>PROF</cp:lastModifiedBy>
  <cp:revision>39</cp:revision>
  <dcterms:created xsi:type="dcterms:W3CDTF">2017-10-13T14:47:41Z</dcterms:created>
  <dcterms:modified xsi:type="dcterms:W3CDTF">2017-10-15T11:31:23Z</dcterms:modified>
</cp:coreProperties>
</file>