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80" r:id="rId4"/>
    <p:sldId id="291" r:id="rId5"/>
    <p:sldId id="287" r:id="rId6"/>
    <p:sldId id="292" r:id="rId7"/>
    <p:sldId id="283" r:id="rId8"/>
    <p:sldId id="288" r:id="rId9"/>
    <p:sldId id="289" r:id="rId10"/>
    <p:sldId id="290" r:id="rId11"/>
    <p:sldId id="281" r:id="rId12"/>
    <p:sldId id="282" r:id="rId13"/>
    <p:sldId id="284" r:id="rId14"/>
    <p:sldId id="285" r:id="rId15"/>
    <p:sldId id="265" r:id="rId16"/>
    <p:sldId id="268" r:id="rId17"/>
    <p:sldId id="266" r:id="rId18"/>
    <p:sldId id="267" r:id="rId19"/>
    <p:sldId id="274" r:id="rId20"/>
    <p:sldId id="273" r:id="rId21"/>
    <p:sldId id="272" r:id="rId22"/>
    <p:sldId id="275" r:id="rId23"/>
    <p:sldId id="277" r:id="rId24"/>
    <p:sldId id="278" r:id="rId25"/>
    <p:sldId id="286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630" autoAdjust="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text=%D0%B8%D0%B7%D0%B4%D0%B5%D0%BB%D0%B8%D1%8F%20%D0%BF%D0%BE%D0%BC%D0%BE%D1%80%D1%81%D0%BA%D0%B8%D0%B5%20%D0%BA%D0%BE%D0%B7%D1%83%D0%BB%D0%B8%20%D0%B8%D0%B7%20%D1%81%D0%BE%D0%BB%D0%B5%D0%BD%D0%BE%D0%B3%D0%BE%20%D1%82%D0%B5%D1%81%D1%82%D0%B0&amp;fp=0&amp;pos=1&amp;uinfo=ww-1349-wh-673-fw-1124-fh-467-pd-1&amp;rpt=simage&amp;img_url=http://best-hands.ru/data/all/thumb/pomorskie-kazuli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images.yandex.ru/yandsearch?text=%D0%BA%D0%B0%D1%80%D1%82%D0%B8%D0%BD%D0%BA%D0%B8%20%D0%BA%20%D0%BF%D0%BE%D1%81%D0%BB%D0%BE%D0%B2%D0%B8%D1%86%D0%B5%20%D1%85%D0%BB%D0%B5%D0%B1%20%D0%B4%D0%B0%20%D1%81%D0%BE%D0%BB%D1%8C&amp;fp=0&amp;pos=7&amp;uinfo=ww-1349-wh-673-fw-1124-fh-467-pd-1&amp;rpt=simage&amp;img_url=http://content.foto.mail.ru/mail/julka9198/_answers/i-269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source=wiz&amp;fp=0&amp;text=%D0%BF%D1%80%D0%B8%D0%B3%D0%BE%D1%82%D0%BE%D0%B2%D0%BB%D0%B5%D0%BD%D0%B8%D0%B5%20%D1%81%D0%BE%D0%BB%D0%B5%D0%BD%D0%BE%D0%B3%D0%BE%20%D1%82%D0%B5%D1%81%D1%82%D0%B0%20%D1%84%D0%BE%D1%82%D0%BE&amp;noreask=1&amp;pos=1&amp;lr=65&amp;rpt=simage&amp;uinfo=ww-1349-wh-673-fw-1124-fh-467-pd-1&amp;img_url=http://www.trozo.ru/wp-content/uploads/2009/08/1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p=11&amp;text=%D0%BD%D0%B0%D0%B1%D0%BE%D1%80%20%D0%BF%D1%80%D0%BE%D0%B4%D1%83%D0%BA%D1%82%D0%BE%D0%B2%20%D0%B4%D0%BB%D1%8F%20%D1%81%D0%BE%D0%BB%D0%B5%D0%BD%D0%BE%D0%B3%D0%BE%20%D1%82%D0%B5%D1%81%D1%82%D0%B0&amp;fp=11&amp;img_url=http://s50.radikal.ru/i128/0812/fd/bd24c103f5cb.jpg&amp;pos=333&amp;uinfo=ww-1349-wh-673-fw-1124-fh-467-pd-1&amp;rpt=simage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images.yandex.ru/yandsearch?p=1&amp;text=%D1%87%D0%B5%D1%80%D0%B5%D0%BF%D0%B0%D1%88%D0%BA%D0%B8%20%D0%B8%D0%B7%20%D1%81%D0%BE%D0%BB%D0%B5%D0%BD%D0%BE%D0%B3%D0%BE%20%D1%82%D0%B5%D1%81%D1%82%D0%B0&amp;fp=1&amp;img_url=http://www.trozo.ru/wp-content/uploads/2011/05/urok_16-400x300.jpg&amp;pos=55&amp;uinfo=ww-1349-wh-673-fw-1124-fh-467-pd-1&amp;rpt=simage" TargetMode="External"/><Relationship Id="rId7" Type="http://schemas.openxmlformats.org/officeDocument/2006/relationships/hyperlink" Target="http://images.yandex.ru/yandsearch?p=6&amp;text=%D1%87%D0%B5%D1%80%D0%B5%D0%BF%D0%B0%D1%88%D0%BA%D0%B8%20%D0%B8%D0%B7%20%D1%81%D0%BE%D0%BB%D0%B5%D0%BD%D0%BE%D0%B3%D0%BE%20%D1%82%D0%B5%D1%81%D1%82%D0%B0&amp;fp=6&amp;pos=183&amp;uinfo=ww-1349-wh-673-fw-1124-fh-467-pd-1&amp;rpt=simage&amp;img_url=http://plast.me/uploads/posts/2011-12/1323629918_sam_1738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images.yandex.ru/yandsearch?p=3&amp;text=%D1%87%D0%B5%D1%80%D0%B5%D0%BF%D0%B0%D1%88%D0%BA%D0%B8%20%D0%B8%D0%B7%20%D1%81%D0%BE%D0%BB%D0%B5%D0%BD%D0%BE%D0%B3%D0%BE%20%D1%82%D0%B5%D1%81%D1%82%D0%B0&amp;fp=3&amp;img_url=http://stranamasterov.ru/img/i1006/DSCN0813.jpg&amp;pos=115&amp;uinfo=ww-1349-wh-673-fw-1124-fh-467-pd-1&amp;rpt=simage" TargetMode="Externa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fp=9&amp;uinfo=ww-1349-wh-673-fw-1124-fh-467-pd-1&amp;p=9&amp;text=%D0%B1%D0%B0%D0%B1%D0%BE%D1%87%D0%BA%D0%B0%20%D0%B8%D0%B7%20%D1%81%D0%BE%D0%BB%D0%B5%D0%BD%D0%BE%D0%B3%D0%BE%20%D1%82%D0%B5%D1%81%D1%82%D0%B0%20%D0%BC%D0%B0%D1%81%D1%82%D0%B5%D1%80%20%D0%BA%D0%BB%D0%B0%D1%81%D1%81&amp;noreask=1&amp;pos=283&amp;rpt=simage&amp;lr=65&amp;img_url=http://stranamasterov.ru/img4/i2013/02/18/foto0236.jpg" TargetMode="External"/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2" Type="http://schemas.openxmlformats.org/officeDocument/2006/relationships/hyperlink" Target="http://images.yandex.ru/yandsearch?source=wiz&amp;fp=0&amp;text=%D0%BF%D0%BE%D0%B4%D0%B5%D0%BB%D0%BA%D0%B8%20%D0%B8%D0%B7%20%D1%81%D0%BE%D0%BB%D0%B5%D0%BD%D0%BE%D0%B3%D0%BE%20%D1%82%D0%B5%D1%81%D1%82%D0%B0&amp;noreask=1&amp;pos=22&amp;lr=65&amp;rpt=simage&amp;uinfo=ww-1349-wh-673-fw-1124-fh-467-pd-1&amp;img_url=http://img0.liveinternet.ru/images/foto/c/9/apps/2/591/2591884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3&amp;text=%D0%B8%D0%B7%20%D1%81%D0%BE%D0%BB%D0%B5%D0%BD%D0%BE%D0%B3%D0%BE%20%D1%82%D0%B5%D1%81%D1%82%D0%B0%20%D1%81%D0%B2%D0%BE%D0%B8%D0%BC%D0%B8%20%D1%80%D1%83%D0%BA%D0%B0%D0%BC%D0%B8&amp;fp=3&amp;pos=106&amp;uinfo=ww-1349-wh-673-fw-1124-fh-467-pd-1&amp;rpt=simage&amp;img_url=http://cs403719.userapi.com/v403719044/3aba/M6jN-HNBCzg.jpg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://images.yandex.ru/yandsearch?p=2&amp;text=%D0%B8%D0%B7%20%D1%81%D0%BE%D0%BB%D0%B5%D0%BD%D0%BE%D0%B3%D0%BE%20%D1%82%D0%B5%D1%81%D1%82%D0%B0%20%D1%81%D0%B2%D0%BE%D0%B8%D0%BC%D0%B8%20%D1%80%D1%83%D0%BA%D0%B0%D0%BC%D0%B8&amp;fp=2&amp;pos=62&amp;uinfo=ww-1349-wh-673-fw-1124-fh-467-pd-1&amp;rpt=simage&amp;img_url=http://kovrodelkin.ru/_pu/1/10075595.jpg" TargetMode="External"/><Relationship Id="rId9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2&amp;uinfo=ww-1349-wh-673-fw-1124-fh-467-pd-1&amp;p=2&amp;text=%D0%BF%D1%80%D0%B8%D0%B3%D0%BE%D1%82%D0%BE%D0%B2%D0%BB%D0%B5%D0%BD%D0%B8%D0%B5%20%D1%81%D0%BE%D0%BB%D0%B5%D0%BD%D0%BE%D0%B3%D0%BE%20%D1%82%D0%B5%D1%81%D1%82%D0%B0%20%D1%84%D0%BE%D1%82%D0%BE&amp;noreask=1&amp;pos=81&amp;rpt=simage&amp;lr=65&amp;img_url=http://womanadvice.ru/sites/default/files/imagecache/width_250/recept_solenogo_testa_dlya_lepki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C%D1%83%D0%BA%D0%BE%D1%81%D0%BE%D0%BB%D1%8C%D0%BA%D0%B8%20%D1%84%D0%BE%D1%82%D0%BE&amp;fp=0&amp;img_url=http://stranamasterov.ru/img/i2012/02/04/img_7218_0.jpg&amp;pos=7&amp;uinfo=ww-1349-wh-673-fw-1124-fh-467-pd-1&amp;rpt=simage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text=%D0%BC%D1%83%D0%BA%D0%BE%D1%81%D0%BE%D0%BB%D1%8C%D0%BA%D0%B8%20%D1%84%D0%BE%D1%82%D0%BE&amp;fp=0&amp;pos=13&amp;uinfo=ww-1349-wh-673-fw-1124-fh-467-pd-1&amp;rpt=simage&amp;img_url=http://img-fotki.yandex.ru/get/5009/lyudmiladanko.4f/0_649c9_ec053684_X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4&amp;text=%D0%BC%D1%83%D0%BA%D0%BE%D1%81%D0%BE%D0%BB%D1%8C%D0%BA%D0%B8%20%D1%84%D0%BE%D1%82%D0%BE&amp;fp=4&amp;img_url=http://content.foto.mail.ru/mail/www.maximum.ru/_blogs/i-719.jpg&amp;pos=129&amp;uinfo=ww-1349-wh-673-fw-1124-fh-467-pd-1&amp;rpt=simage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p=1&amp;text=%D0%BC%D1%83%D0%BA%D0%BE%D1%81%D0%BE%D0%BB%D1%8C%D0%BA%D0%B8%20%D1%84%D0%BE%D1%82%D0%BE&amp;fp=1&amp;pos=31&amp;uinfo=ww-1349-wh-673-fw-1124-fh-467-pd-1&amp;rpt=simage&amp;img_url=http://img0.liveinternet.ru/images/attach/c/1/64/4/64004612_P1140510.jpg" TargetMode="Externa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4696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Муниципальное  казённое дошкольное образовательное учреждение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Хабаровского муниципального района Хабаровского края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детский сад «Сосновка»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5100" b="1" dirty="0" smtClean="0">
                <a:solidFill>
                  <a:srgbClr val="99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Мастер-класс </a:t>
            </a:r>
            <a:r>
              <a:rPr lang="ru-RU" sz="5100" b="1" dirty="0" smtClean="0">
                <a:solidFill>
                  <a:srgbClr val="99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по </a:t>
            </a:r>
            <a:r>
              <a:rPr lang="ru-RU" sz="5100" b="1" dirty="0" err="1" smtClean="0">
                <a:solidFill>
                  <a:srgbClr val="99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тестопластике</a:t>
            </a:r>
            <a:r>
              <a:rPr lang="ru-RU" sz="5100" b="1" dirty="0" smtClean="0">
                <a:solidFill>
                  <a:srgbClr val="99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 </a:t>
            </a:r>
            <a:endParaRPr lang="ru-RU" sz="5100" dirty="0" smtClean="0">
              <a:solidFill>
                <a:srgbClr val="990099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100" b="1" dirty="0" smtClean="0">
                <a:solidFill>
                  <a:srgbClr val="99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для воспитателей </a:t>
            </a:r>
            <a:endParaRPr lang="ru-RU" sz="5100" dirty="0" smtClean="0">
              <a:solidFill>
                <a:srgbClr val="990099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100" b="1" dirty="0" smtClean="0">
                <a:solidFill>
                  <a:srgbClr val="99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«ФАНТАЗИИ </a:t>
            </a:r>
          </a:p>
          <a:p>
            <a:pPr algn="ctr">
              <a:buNone/>
            </a:pPr>
            <a:r>
              <a:rPr lang="ru-RU" sz="5100" b="1" dirty="0" smtClean="0">
                <a:solidFill>
                  <a:srgbClr val="99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ИЗ СОЛЕНОГО ТЕСТА»</a:t>
            </a:r>
          </a:p>
          <a:p>
            <a:pPr algn="ctr">
              <a:buNone/>
            </a:pPr>
            <a:endParaRPr lang="ru-RU" sz="3900" dirty="0" smtClean="0">
              <a:solidFill>
                <a:srgbClr val="990099"/>
              </a:solidFill>
              <a:latin typeface="Monotype Corsiva" pitchFamily="66" charset="0"/>
            </a:endParaRP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Зебзеева Е.П., </a:t>
            </a: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воспитатель </a:t>
            </a:r>
            <a:endParaRPr lang="en-US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категории </a:t>
            </a: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МКДОУ с.»</a:t>
            </a: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Сосновка»</a:t>
            </a: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Хабаровского муниципального района</a:t>
            </a: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Хабаровского края</a:t>
            </a:r>
          </a:p>
          <a:p>
            <a:pPr marL="504000" algn="r">
              <a:lnSpc>
                <a:spcPct val="120000"/>
              </a:lnSpc>
              <a:spcBef>
                <a:spcPts val="0"/>
              </a:spcBef>
              <a:buNone/>
            </a:pPr>
            <a:endPara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 marL="504000">
              <a:spcBef>
                <a:spcPts val="0"/>
              </a:spcBef>
              <a:buNone/>
            </a:pPr>
            <a:endParaRPr lang="ru-RU" sz="1700" dirty="0" smtClean="0"/>
          </a:p>
          <a:p>
            <a:pPr marL="504000">
              <a:spcBef>
                <a:spcPts val="0"/>
              </a:spcBef>
              <a:buNone/>
            </a:pPr>
            <a:endParaRPr lang="ru-RU" sz="1700" dirty="0" smtClean="0"/>
          </a:p>
          <a:p>
            <a:pPr marL="504000">
              <a:spcBef>
                <a:spcPts val="0"/>
              </a:spcBef>
              <a:buNone/>
            </a:pPr>
            <a:endPara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>
              <a:spcBef>
                <a:spcPts val="0"/>
              </a:spcBef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endPara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>
              <a:spcBef>
                <a:spcPts val="0"/>
              </a:spcBef>
              <a:buNone/>
            </a:pPr>
            <a:endPara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>
              <a:spcBef>
                <a:spcPts val="0"/>
              </a:spcBef>
              <a:buNone/>
            </a:pPr>
            <a:endPara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>
              <a:spcBef>
                <a:spcPts val="0"/>
              </a:spcBef>
              <a:buNone/>
            </a:pPr>
            <a:endPara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 algn="ctr">
              <a:spcBef>
                <a:spcPts val="0"/>
              </a:spcBef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 г</a:t>
            </a:r>
          </a:p>
          <a:p>
            <a:pPr marL="504000">
              <a:spcBef>
                <a:spcPts val="0"/>
              </a:spcBef>
              <a:buNone/>
            </a:pPr>
            <a:endPara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4000">
              <a:spcBef>
                <a:spcPts val="0"/>
              </a:spcBef>
              <a:buNone/>
            </a:pPr>
            <a:r>
              <a:rPr lang="ru-RU" sz="1700" dirty="0" smtClean="0"/>
              <a:t>                                                                               </a:t>
            </a: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но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8576" y="1600200"/>
            <a:ext cx="3143448" cy="4724400"/>
          </a:xfrm>
        </p:spPr>
      </p:pic>
      <p:pic>
        <p:nvPicPr>
          <p:cNvPr id="6" name="Содержимое 5" descr="8d9f03c9-c007-44f6-bcd2-03e310aa2c7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98890"/>
            <a:ext cx="4343400" cy="352701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pic>
        <p:nvPicPr>
          <p:cNvPr id="27650" name="Picture 2" descr="http://cs307501.userapi.com/v307501722/3725/QdGCGQ7jpK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t="11969"/>
          <a:stretch>
            <a:fillRect/>
          </a:stretch>
        </p:blipFill>
        <p:spPr bwMode="auto">
          <a:xfrm>
            <a:off x="467544" y="1052736"/>
            <a:ext cx="8064896" cy="5082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pic>
        <p:nvPicPr>
          <p:cNvPr id="25602" name="Picture 2" descr="http://wawkalaki.narod.ru/olderfiles/8/Novyi_risunok_11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683568" y="1052736"/>
            <a:ext cx="7755481" cy="5019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</p:txBody>
      </p:sp>
      <p:pic>
        <p:nvPicPr>
          <p:cNvPr id="2050" name="Picture 2" descr="http://img0.liveinternet.ru/images/attach/c/1/61/239/61239565_attachment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39"/>
            <a:ext cx="5400600" cy="4378865"/>
          </a:xfrm>
          <a:prstGeom prst="rect">
            <a:avLst/>
          </a:prstGeom>
          <a:noFill/>
        </p:spPr>
      </p:pic>
      <p:pic>
        <p:nvPicPr>
          <p:cNvPr id="14338" name="Picture 2" descr="http://im4-tub-ru.yandex.net/i?id=580266387-5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5292080" y="3717032"/>
            <a:ext cx="356118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2088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Черепаха — символ небесной поддержки и защиты,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     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           а также мудрости и долголетия.</a:t>
            </a:r>
            <a:b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5842" name="Picture 2" descr="http://im0-tub-ru.yandex.net/i?id=586456796-55-72&amp;n=21"/>
          <p:cNvPicPr>
            <a:picLocks noChangeAspect="1" noChangeArrowheads="1"/>
          </p:cNvPicPr>
          <p:nvPr/>
        </p:nvPicPr>
        <p:blipFill>
          <a:blip r:embed="rId2" cstate="print"/>
          <a:srcRect r="5669" b="10079"/>
          <a:stretch>
            <a:fillRect/>
          </a:stretch>
        </p:blipFill>
        <p:spPr bwMode="auto">
          <a:xfrm>
            <a:off x="611560" y="260648"/>
            <a:ext cx="2952328" cy="2016224"/>
          </a:xfrm>
          <a:prstGeom prst="rect">
            <a:avLst/>
          </a:prstGeom>
          <a:noFill/>
        </p:spPr>
      </p:pic>
      <p:pic>
        <p:nvPicPr>
          <p:cNvPr id="35844" name="Picture 4" descr="http://im6-tub-ru.yandex.net/i?id=55297475-10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60648"/>
            <a:ext cx="2841104" cy="2016224"/>
          </a:xfrm>
          <a:prstGeom prst="rect">
            <a:avLst/>
          </a:prstGeom>
          <a:noFill/>
        </p:spPr>
      </p:pic>
      <p:pic>
        <p:nvPicPr>
          <p:cNvPr id="35846" name="Picture 6" descr="http://im2-tub-ru.yandex.net/i?id=743700930-05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077072"/>
            <a:ext cx="3888432" cy="2220838"/>
          </a:xfrm>
          <a:prstGeom prst="rect">
            <a:avLst/>
          </a:prstGeom>
          <a:noFill/>
        </p:spPr>
      </p:pic>
      <p:pic>
        <p:nvPicPr>
          <p:cNvPr id="35848" name="Picture 8" descr="http://plast.me/uploads/posts/2011-12/thumbs/1323629918_sam_1738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b="7048"/>
          <a:stretch>
            <a:fillRect/>
          </a:stretch>
        </p:blipFill>
        <p:spPr bwMode="auto">
          <a:xfrm>
            <a:off x="251520" y="4077072"/>
            <a:ext cx="396044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стер-класс Лепка МК ЧЕРЕПАШКА ИЗ СОЛЁНОГО ТЕСТА Тесто соленое фото 1"/>
          <p:cNvPicPr/>
          <p:nvPr/>
        </p:nvPicPr>
        <p:blipFill>
          <a:blip r:embed="rId2" cstate="print">
            <a:lum bright="-10000"/>
          </a:blip>
          <a:srcRect r="4361" b="11629"/>
          <a:stretch>
            <a:fillRect/>
          </a:stretch>
        </p:blipFill>
        <p:spPr bwMode="auto">
          <a:xfrm>
            <a:off x="827584" y="1412776"/>
            <a:ext cx="727280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591084"/>
            <a:ext cx="822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Черепашка из солёного теста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19256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pic>
        <p:nvPicPr>
          <p:cNvPr id="4" name="Рисунок 3" descr="Мастер-класс Лепка МК ЧЕРЕПАШКА ИЗ СОЛЁНОГО ТЕСТА Тесто соленое фото 2"/>
          <p:cNvPicPr/>
          <p:nvPr/>
        </p:nvPicPr>
        <p:blipFill>
          <a:blip r:embed="rId2" cstate="print">
            <a:lum bright="-10000"/>
          </a:blip>
          <a:srcRect r="6541" b="14537"/>
          <a:stretch>
            <a:fillRect/>
          </a:stretch>
        </p:blipFill>
        <p:spPr bwMode="auto">
          <a:xfrm>
            <a:off x="971600" y="1628800"/>
            <a:ext cx="7344816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00841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Раскатываем два одинаковых шарика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2466051"/>
            <a:ext cx="8964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Мастер-класс Лепка МК ЧЕРЕПАШКА ИЗ СОЛЁНОГО ТЕСТА Тесто соленое фото 3"/>
          <p:cNvPicPr/>
          <p:nvPr/>
        </p:nvPicPr>
        <p:blipFill>
          <a:blip r:embed="rId2" cstate="print">
            <a:lum bright="-10000"/>
          </a:blip>
          <a:srcRect r="3634" b="12598"/>
          <a:stretch>
            <a:fillRect/>
          </a:stretch>
        </p:blipFill>
        <p:spPr bwMode="auto">
          <a:xfrm>
            <a:off x="1043608" y="1844824"/>
            <a:ext cx="712879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90071"/>
            <a:ext cx="822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  Затем делаем из них лепёшки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(одна будет верх, а другая низ черепашки)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стер-класс Лепка МК ЧЕРЕПАШКА ИЗ СОЛЁНОГО ТЕСТА Тесто соленое фото 4"/>
          <p:cNvPicPr/>
          <p:nvPr/>
        </p:nvPicPr>
        <p:blipFill>
          <a:blip r:embed="rId2" cstate="print">
            <a:lum bright="-10000"/>
          </a:blip>
          <a:srcRect r="5815" b="12598"/>
          <a:stretch>
            <a:fillRect/>
          </a:stretch>
        </p:blipFill>
        <p:spPr bwMode="auto">
          <a:xfrm>
            <a:off x="971600" y="1628800"/>
            <a:ext cx="72008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-22681"/>
            <a:ext cx="82296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Раскатываем  шесть  колбасок,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делаем лапки, голову, хвост черепашки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и  укладываем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  нижней  части  панциря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стер-класс Лепка МК ЧЕРЕПАШКА ИЗ СОЛЁНОГО ТЕСТА Тесто соленое фото 5"/>
          <p:cNvPicPr/>
          <p:nvPr/>
        </p:nvPicPr>
        <p:blipFill>
          <a:blip r:embed="rId2" cstate="print">
            <a:lum bright="-10000"/>
          </a:blip>
          <a:srcRect r="5088" b="11629"/>
          <a:stretch>
            <a:fillRect/>
          </a:stretch>
        </p:blipFill>
        <p:spPr bwMode="auto">
          <a:xfrm>
            <a:off x="827584" y="1628800"/>
            <a:ext cx="741682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04714"/>
            <a:ext cx="822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Скатываем небольшой шарик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и помещаем его в середину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1850498"/>
            <a:ext cx="89644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solidFill>
                  <a:srgbClr val="990099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Ум маленьких детей находится на кончиках пальцев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r>
              <a:rPr lang="ru-RU" sz="4000" b="1" dirty="0" smtClean="0">
                <a:solidFill>
                  <a:srgbClr val="990099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Сухомлинский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pic>
        <p:nvPicPr>
          <p:cNvPr id="4" name="Рисунок 3" descr="Мастер-класс Лепка МК ЧЕРЕПАШКА ИЗ СОЛЁНОГО ТЕСТА Тесто соленое фото 6"/>
          <p:cNvPicPr/>
          <p:nvPr/>
        </p:nvPicPr>
        <p:blipFill>
          <a:blip r:embed="rId2" cstate="print">
            <a:lum bright="-10000"/>
          </a:blip>
          <a:srcRect r="5088" b="13568"/>
          <a:stretch>
            <a:fillRect/>
          </a:stretch>
        </p:blipFill>
        <p:spPr bwMode="auto">
          <a:xfrm>
            <a:off x="1043608" y="1556792"/>
            <a:ext cx="7488832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20370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Накрываем второй частью панциря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стер-класс Лепка МК ЧЕРЕПАШКА ИЗ СОЛЁНОГО ТЕСТА Тесто соленое фото 7"/>
          <p:cNvPicPr/>
          <p:nvPr/>
        </p:nvPicPr>
        <p:blipFill>
          <a:blip r:embed="rId2" cstate="print">
            <a:lum bright="-10000"/>
          </a:blip>
          <a:srcRect r="5088" b="12598"/>
          <a:stretch>
            <a:fillRect/>
          </a:stretch>
        </p:blipFill>
        <p:spPr bwMode="auto">
          <a:xfrm>
            <a:off x="971600" y="1484784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336002"/>
            <a:ext cx="82296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Стеками прорезаем лапки, ротик, делаем глазки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700" dirty="0"/>
          </a:p>
        </p:txBody>
      </p:sp>
      <p:pic>
        <p:nvPicPr>
          <p:cNvPr id="4" name="Рисунок 3" descr="Мастер-класс Лепка МК ЧЕРЕПАШКА ИЗ СОЛЁНОГО ТЕСТА Тесто соленое фото 8"/>
          <p:cNvPicPr/>
          <p:nvPr/>
        </p:nvPicPr>
        <p:blipFill>
          <a:blip r:embed="rId2" cstate="print">
            <a:lum bright="-10000" contrast="20000"/>
          </a:blip>
          <a:srcRect r="26893"/>
          <a:stretch>
            <a:fillRect/>
          </a:stretch>
        </p:blipFill>
        <p:spPr bwMode="auto">
          <a:xfrm>
            <a:off x="971600" y="1628800"/>
            <a:ext cx="734481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19711"/>
            <a:ext cx="91440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    Катаем тонкие жгутики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для украшения нашей черепашки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pic>
        <p:nvPicPr>
          <p:cNvPr id="4" name="Рисунок 3" descr="Мастер-класс Лепка МК ЧЕРЕПАШКА ИЗ СОЛЁНОГО ТЕСТА Тесто соленое фото 9"/>
          <p:cNvPicPr/>
          <p:nvPr/>
        </p:nvPicPr>
        <p:blipFill>
          <a:blip r:embed="rId2" cstate="print">
            <a:lum bright="-10000"/>
          </a:blip>
          <a:srcRect r="5088" b="12598"/>
          <a:stretch>
            <a:fillRect/>
          </a:stretch>
        </p:blipFill>
        <p:spPr bwMode="auto">
          <a:xfrm>
            <a:off x="1115617" y="1412776"/>
            <a:ext cx="705678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71588"/>
            <a:ext cx="91440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      Вот, что получится.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Деревянным концом кисточки делаем дырочки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pic>
        <p:nvPicPr>
          <p:cNvPr id="4" name="Рисунок 3" descr="Мастер-класс Лепка МК ЧЕРЕПАШКА ИЗ СОЛЁНОГО ТЕСТА Тесто соленое фото 1"/>
          <p:cNvPicPr/>
          <p:nvPr/>
        </p:nvPicPr>
        <p:blipFill>
          <a:blip r:embed="rId2" cstate="print">
            <a:lum bright="-10000"/>
          </a:blip>
          <a:srcRect r="4361" b="11629"/>
          <a:stretch>
            <a:fillRect/>
          </a:stretch>
        </p:blipFill>
        <p:spPr bwMode="auto">
          <a:xfrm>
            <a:off x="1043608" y="1556792"/>
            <a:ext cx="727280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377113"/>
            <a:ext cx="869180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Helvetica"/>
              </a:rPr>
              <a:t>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Helvetica"/>
              </a:rPr>
              <a:t>Получается вот такая черепашка!!!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7200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700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-248554"/>
            <a:ext cx="869180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Helvetica"/>
              </a:rPr>
              <a:t>                  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lotos-monino.ru/content/88/1%D0%BA%D1%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 bwMode="auto">
          <a:xfrm>
            <a:off x="467544" y="188640"/>
            <a:ext cx="3888432" cy="2736304"/>
          </a:xfrm>
          <a:prstGeom prst="roundRect">
            <a:avLst>
              <a:gd name="adj" fmla="val 16667"/>
            </a:avLst>
          </a:prstGeom>
          <a:ln w="76200">
            <a:solidFill>
              <a:srgbClr val="0033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http://goldhobby.net/files/photo/content/P108009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88640"/>
            <a:ext cx="3960440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00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://www.umelyeruchki.ru/images/stories/testo/podstavk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3501008"/>
            <a:ext cx="3240360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00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http://stranamasterov.ru/img4/i2013/02/18/foto0236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lum bright="3000" contrast="9000"/>
          </a:blip>
          <a:srcRect t="11811" r="6299" b="11024"/>
          <a:stretch>
            <a:fillRect/>
          </a:stretch>
        </p:blipFill>
        <p:spPr bwMode="auto">
          <a:xfrm>
            <a:off x="5076056" y="3271258"/>
            <a:ext cx="3240360" cy="3138316"/>
          </a:xfrm>
          <a:prstGeom prst="roundRect">
            <a:avLst>
              <a:gd name="adj" fmla="val 16667"/>
            </a:avLst>
          </a:prstGeom>
          <a:ln w="76200">
            <a:solidFill>
              <a:srgbClr val="0033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060848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990099"/>
                </a:solidFill>
                <a:latin typeface="Monotype Corsiva" pitchFamily="66" charset="0"/>
              </a:rPr>
              <a:t>           </a:t>
            </a:r>
          </a:p>
          <a:p>
            <a:r>
              <a:rPr lang="ru-RU" sz="3600" b="1" dirty="0" smtClean="0">
                <a:solidFill>
                  <a:srgbClr val="990099"/>
                </a:solidFill>
                <a:latin typeface="Monotype Corsiva" pitchFamily="66" charset="0"/>
              </a:rPr>
              <a:t>           Благодарю Вас за участие !</a:t>
            </a:r>
            <a:endParaRPr lang="ru-RU" sz="3600" b="1" dirty="0">
              <a:solidFill>
                <a:srgbClr val="99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</p:txBody>
      </p:sp>
      <p:pic>
        <p:nvPicPr>
          <p:cNvPr id="1026" name="Picture 2" descr="http://ollforkids.ru/uploads/posts/2013-09/1378392636_1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836712"/>
            <a:ext cx="720080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ТЕСТОПЛАСТИКА- это лепка из соленого теста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Лепка из теста – это искусство создания объемных и рельефных изделий из теста, которые используются как сувениры или для оформления оригинального интерьера.  Основным инструментом в лепке является рука вернее, обе руки, следовательно, уровень умения зависит от владения собственными руками, а не кисточкой, карандашом или </a:t>
            </a:r>
            <a:r>
              <a:rPr lang="ru-RU" sz="1600" dirty="0" err="1" smtClean="0"/>
              <a:t>ножницами.Чем</a:t>
            </a:r>
            <a:r>
              <a:rPr lang="ru-RU" sz="1600" dirty="0" smtClean="0"/>
              <a:t> раньше ребенку дают возможность лепить, тем  лучше развиваются его навыки владения собственными ручками.</a:t>
            </a:r>
            <a:endParaRPr lang="ru-RU" sz="1600" dirty="0"/>
          </a:p>
        </p:txBody>
      </p:sp>
      <p:pic>
        <p:nvPicPr>
          <p:cNvPr id="5" name="Содержимое 4" descr="aa4abb831217778903e16b587b0b40c6.jp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82987" y="1262062"/>
            <a:ext cx="5324475" cy="34956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обеих рук.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600" dirty="0" smtClean="0"/>
              <a:t>В процессе лепки из соленого теста у детей повышается сенсорная чувствительность ( способность к тонкому восприятию формы, фактуры, цвета, веса, пластики, пропорций); развивается общая ручная умелость, мелкая моторика, синхронизируется работа обеих рук.</a:t>
            </a:r>
          </a:p>
          <a:p>
            <a:r>
              <a:rPr lang="ru-RU" sz="1600" dirty="0" smtClean="0"/>
              <a:t>По мере совершенствования мелкой моторики идет развитие речевой функции. </a:t>
            </a:r>
            <a:r>
              <a:rPr lang="ru-RU" sz="1600" b="1" dirty="0" smtClean="0"/>
              <a:t>Функция руки и речь развивается параллельно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  <p:pic>
        <p:nvPicPr>
          <p:cNvPr id="7" name="Содержимое 6" descr="p18_91236_html_m635752a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6278" y="1052736"/>
            <a:ext cx="5197571" cy="42484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соленого теста перед пластилином и глиной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-Можно приготовить в любой момент, не тратя лишних денег.</a:t>
            </a:r>
          </a:p>
          <a:p>
            <a:r>
              <a:rPr lang="ru-RU" dirty="0" smtClean="0"/>
              <a:t>-Легко отмывается и не оставляет следов.</a:t>
            </a:r>
          </a:p>
          <a:p>
            <a:r>
              <a:rPr lang="ru-RU" dirty="0" smtClean="0"/>
              <a:t>-Безопасно при попадании в рот.</a:t>
            </a:r>
          </a:p>
          <a:p>
            <a:r>
              <a:rPr lang="ru-RU" dirty="0" smtClean="0"/>
              <a:t>-Не липнет к рукам при лепке.</a:t>
            </a:r>
          </a:p>
          <a:p>
            <a:r>
              <a:rPr lang="ru-RU" dirty="0" smtClean="0"/>
              <a:t>-Можно сушить на воздухе.</a:t>
            </a:r>
          </a:p>
          <a:p>
            <a:r>
              <a:rPr lang="ru-RU" dirty="0" smtClean="0"/>
              <a:t>-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Можно лепить из окрашенного теста и можно расписать уже готовое изделие.</a:t>
            </a:r>
          </a:p>
          <a:p>
            <a:pPr>
              <a:buFontTx/>
              <a:buChar char="-"/>
            </a:pPr>
            <a:r>
              <a:rPr lang="ru-RU" dirty="0" smtClean="0"/>
              <a:t>Если покрыть лаком – сохранится на века.</a:t>
            </a:r>
          </a:p>
          <a:p>
            <a:pPr>
              <a:buFontTx/>
              <a:buChar char="-"/>
            </a:pPr>
            <a:r>
              <a:rPr lang="ru-RU" dirty="0" smtClean="0"/>
              <a:t>- С игрушками  из соленого теста можно без боязни играть, они не потеряют форму.</a:t>
            </a:r>
          </a:p>
          <a:p>
            <a:pPr>
              <a:buFontTx/>
              <a:buChar char="-"/>
            </a:pPr>
            <a:r>
              <a:rPr lang="ru-RU" dirty="0" smtClean="0"/>
              <a:t>- Этот материал приятный на ощупь, теплый, нежный, совершенно без вредный с точки зрения экологии и аллергенов.</a:t>
            </a:r>
            <a:endParaRPr lang="ru-RU" dirty="0"/>
          </a:p>
        </p:txBody>
      </p:sp>
      <p:pic>
        <p:nvPicPr>
          <p:cNvPr id="5" name="Содержимое 4" descr="-7-6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052736"/>
            <a:ext cx="5340350" cy="400944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700" dirty="0"/>
          </a:p>
        </p:txBody>
      </p:sp>
      <p:pic>
        <p:nvPicPr>
          <p:cNvPr id="26626" name="Picture 2" descr="http://img-fotki.yandex.ru/get/5009/lyudmiladanko.4f/0_649c9_ec053684_X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332656"/>
            <a:ext cx="4248472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8" name="Picture 4" descr="http://img0.liveinternet.ru/images/attach/c/3/75/824/75824828_070311_1851_4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60648"/>
            <a:ext cx="4067175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30" name="Picture 6" descr="http://im6-tub-ru.yandex.net/i?id=305934462-3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lum contrast="10000"/>
          </a:blip>
          <a:srcRect/>
          <a:stretch>
            <a:fillRect/>
          </a:stretch>
        </p:blipFill>
        <p:spPr bwMode="auto">
          <a:xfrm>
            <a:off x="251520" y="3717032"/>
            <a:ext cx="4032448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2" name="Picture 8" descr="http://im3-tub-ru.yandex.net/i?id=544053763-54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8024" y="3861048"/>
            <a:ext cx="3672408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esto2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35" r="1135"/>
          <a:stretch>
            <a:fillRect/>
          </a:stretch>
        </p:blipFill>
        <p:spPr>
          <a:xfrm>
            <a:off x="611560" y="548680"/>
            <a:ext cx="7922840" cy="5453745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удудтки 34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841" b="11841"/>
          <a:stretch>
            <a:fillRect/>
          </a:stretch>
        </p:blipFill>
        <p:spPr>
          <a:xfrm>
            <a:off x="827584" y="620688"/>
            <a:ext cx="7706816" cy="518457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296</TotalTime>
  <Words>433</Words>
  <Application>Microsoft Office PowerPoint</Application>
  <PresentationFormat>Экран (4:3)</PresentationFormat>
  <Paragraphs>98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Слайд 1</vt:lpstr>
      <vt:lpstr>Слайд 2</vt:lpstr>
      <vt:lpstr>Слайд 3</vt:lpstr>
      <vt:lpstr>ТЕСТОПЛАСТИКА- это лепка из соленого теста</vt:lpstr>
      <vt:lpstr>Работа обеих рук.</vt:lpstr>
      <vt:lpstr>Преимущества соленого теста перед пластилином и глиной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DNA7 X86</cp:lastModifiedBy>
  <cp:revision>36</cp:revision>
  <dcterms:created xsi:type="dcterms:W3CDTF">2014-03-31T03:08:21Z</dcterms:created>
  <dcterms:modified xsi:type="dcterms:W3CDTF">2017-10-15T05:25:23Z</dcterms:modified>
</cp:coreProperties>
</file>