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6" r:id="rId3"/>
    <p:sldId id="271" r:id="rId4"/>
    <p:sldId id="262" r:id="rId5"/>
    <p:sldId id="279" r:id="rId6"/>
    <p:sldId id="275" r:id="rId7"/>
    <p:sldId id="264" r:id="rId8"/>
    <p:sldId id="273" r:id="rId9"/>
    <p:sldId id="274" r:id="rId10"/>
    <p:sldId id="272" r:id="rId11"/>
    <p:sldId id="265" r:id="rId12"/>
    <p:sldId id="284" r:id="rId13"/>
    <p:sldId id="283" r:id="rId14"/>
    <p:sldId id="276" r:id="rId15"/>
    <p:sldId id="269" r:id="rId16"/>
    <p:sldId id="280" r:id="rId17"/>
    <p:sldId id="282" r:id="rId18"/>
    <p:sldId id="263" r:id="rId19"/>
    <p:sldId id="258" r:id="rId20"/>
    <p:sldId id="260" r:id="rId21"/>
    <p:sldId id="261" r:id="rId22"/>
    <p:sldId id="266" r:id="rId23"/>
    <p:sldId id="267" r:id="rId24"/>
    <p:sldId id="268" r:id="rId25"/>
    <p:sldId id="27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00FF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D3E69F0-DA67-493D-AB1F-A27F815AB904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3768ED-3418-4AA1-AC30-EB2A02535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0%B4%D0%B0%D0%BB%D1%8C_%C2%AB%D0%97%D0%B0_%D0%BE%D0%B1%D0%BE%D1%80%D0%BE%D0%BD%D1%83_%D0%9C%D0%BE%D1%81%D0%BA%D0%B2%D1%8B%C2%BB" TargetMode="External"/><Relationship Id="rId13" Type="http://schemas.openxmlformats.org/officeDocument/2006/relationships/image" Target="../media/image19.png"/><Relationship Id="rId18" Type="http://schemas.openxmlformats.org/officeDocument/2006/relationships/hyperlink" Target="https://ru.wikipedia.org/wiki/%D0%9C%D0%B5%D0%B4%D0%B0%D0%BB%D1%8C_%C2%AB40_%D0%BB%D0%B5%D1%82_%D0%92%D0%BE%D0%BE%D1%80%D1%83%D0%B6%D1%91%D0%BD%D0%BD%D1%8B%D1%85_%D0%A1%D0%B8%D0%BB_%D0%A1%D0%A1%D0%A1%D0%A0%C2%BB" TargetMode="External"/><Relationship Id="rId3" Type="http://schemas.openxmlformats.org/officeDocument/2006/relationships/image" Target="../media/image14.png"/><Relationship Id="rId21" Type="http://schemas.openxmlformats.org/officeDocument/2006/relationships/image" Target="../media/image23.png"/><Relationship Id="rId7" Type="http://schemas.openxmlformats.org/officeDocument/2006/relationships/image" Target="../media/image16.png"/><Relationship Id="rId12" Type="http://schemas.openxmlformats.org/officeDocument/2006/relationships/hyperlink" Target="https://ru.wikipedia.org/wiki/%D0%9C%D0%B5%D0%B4%D0%B0%D0%BB%D1%8C_%C2%AB%D0%97%D0%B0_%D0%BF%D0%BE%D0%B1%D0%B5%D0%B4%D1%83_%D0%BD%D0%B0%D0%B4_%D0%93%D0%B5%D1%80%D0%BC%D0%B0%D0%BD%D0%B8%D0%B5%D0%B9_%D0%B2_%D0%92%D0%B5%D0%BB%D0%B8%D0%BA%D0%BE%D0%B9_%D0%9E%D1%82%D0%B5%D1%87%D0%B5%D1%81%D1%82%D0%B2%D0%B5%D0%BD%D0%BD%D0%BE%D0%B9_%D0%B2%D0%BE%D0%B9%D0%BD%D0%B5_1941%E2%80%941945_%D0%B3%D0%B3.%C2%BB" TargetMode="External"/><Relationship Id="rId17" Type="http://schemas.openxmlformats.org/officeDocument/2006/relationships/image" Target="../media/image21.png"/><Relationship Id="rId2" Type="http://schemas.openxmlformats.org/officeDocument/2006/relationships/hyperlink" Target="https://ru.wikipedia.org/wiki/%D0%9E%D1%80%D0%B4%D0%B5%D0%BD_%D0%9B%D0%B5%D0%BD%D0%B8%D0%BD%D0%B0" TargetMode="External"/><Relationship Id="rId16" Type="http://schemas.openxmlformats.org/officeDocument/2006/relationships/hyperlink" Target="https://ru.wikipedia.org/wiki/%D0%AE%D0%B1%D0%B8%D0%BB%D0%B5%D0%B9%D0%BD%D0%B0%D1%8F_%D0%BC%D0%B5%D0%B4%D0%B0%D0%BB%D1%8C_%C2%AB30_%D0%BB%D0%B5%D1%82_%D0%A1%D0%BE%D0%B2%D0%B5%D1%82%D1%81%D0%BA%D0%BE%D0%B9_%D0%90%D1%80%D0%BC%D0%B8%D0%B8_%D0%B8_%D0%A4%D0%BB%D0%BE%D1%82%D0%B0%C2%BB" TargetMode="External"/><Relationship Id="rId20" Type="http://schemas.openxmlformats.org/officeDocument/2006/relationships/hyperlink" Target="https://ru.wikipedia.org/wiki/%D0%9C%D0%B5%D0%B4%D0%B0%D0%BB%D1%8C_%C2%AB%D0%92_%D0%BF%D0%B0%D0%BC%D1%8F%D1%82%D1%8C_800-%D0%BB%D0%B5%D1%82%D0%B8%D1%8F_%D0%9C%D0%BE%D1%81%D0%BA%D0%B2%D1%8B%C2%BB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E%D1%80%D0%B4%D0%B5%D0%BD_%D0%9E%D1%82%D0%B5%D1%87%D0%B5%D1%81%D1%82%D0%B2%D0%B5%D0%BD%D0%BD%D0%BE%D0%B9_%D0%B2%D0%BE%D0%B9%D0%BD%D1%8B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5" Type="http://schemas.openxmlformats.org/officeDocument/2006/relationships/image" Target="../media/image20.png"/><Relationship Id="rId23" Type="http://schemas.openxmlformats.org/officeDocument/2006/relationships/image" Target="../media/image24.png"/><Relationship Id="rId10" Type="http://schemas.openxmlformats.org/officeDocument/2006/relationships/hyperlink" Target="https://ru.wikipedia.org/wiki/%D0%9C%D0%B5%D0%B4%D0%B0%D0%BB%D1%8C_%C2%AB%D0%97%D0%B0_%D0%BE%D0%B1%D0%BE%D1%80%D0%BE%D0%BD%D1%83_%D0%A1%D1%82%D0%B0%D0%BB%D0%B8%D0%BD%D0%B3%D1%80%D0%B0%D0%B4%D0%B0%C2%BB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s://ru.wikipedia.org/wiki/%D0%9E%D1%80%D0%B4%D0%B5%D0%BD_%D0%9A%D1%80%D0%B0%D1%81%D0%BD%D0%BE%D0%B3%D0%BE_%D0%97%D0%BD%D0%B0%D0%BC%D0%B5%D0%BD%D0%B8" TargetMode="External"/><Relationship Id="rId9" Type="http://schemas.openxmlformats.org/officeDocument/2006/relationships/image" Target="../media/image17.png"/><Relationship Id="rId14" Type="http://schemas.openxmlformats.org/officeDocument/2006/relationships/hyperlink" Target="https://ru.wikipedia.org/wiki/%D0%9C%D0%B5%D0%B4%D0%B0%D0%BB%D1%8C_%C2%ABXX_%D0%BB%D0%B5%D1%82_%D0%A0%D0%B0%D0%B1%D0%BE%D1%87%D0%B5-%D0%9A%D1%80%D0%B5%D1%81%D1%82%D1%8C%D1%8F%D0%BD%D1%81%D0%BA%D0%BE%D0%B9_%D0%9A%D1%80%D0%B0%D1%81%D0%BD%D0%BE%D0%B9_%D0%90%D1%80%D0%BC%D0%B8%D0%B8%C2%BB" TargetMode="External"/><Relationship Id="rId22" Type="http://schemas.openxmlformats.org/officeDocument/2006/relationships/hyperlink" Target="https://ru.wikipedia.org/wiki/%D0%9E%D1%80%D0%B4%D0%B5%D0%BD_%D0%9A%D1%80%D0%B0%D1%81%D0%BD%D0%BE%D0%B3%D0%BE_%D0%97%D0%BD%D0%B0%D0%BC%D0%B5%D0%BD%D0%B8_(%D0%9C%D0%BE%D0%BD%D0%B3%D0%BE%D0%BB%D0%B8%D1%8F)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5%D0%BC%D0%B5%D0%BB%D1%8C%D0%BD%D0%B8%D1%86%D0%BA%D0%B8%D0%B9" TargetMode="External"/><Relationship Id="rId3" Type="http://schemas.openxmlformats.org/officeDocument/2006/relationships/hyperlink" Target="https://ru.wikipedia.org/wiki/%D0%9A%D0%B0%D0%BB%D0%BC%D1%8B%D0%BA%D0%B8%D1%8F" TargetMode="External"/><Relationship Id="rId7" Type="http://schemas.openxmlformats.org/officeDocument/2006/relationships/hyperlink" Target="https://ru.wikipedia.org/wiki/%D0%92%D0%BE%D0%BB%D0%B3%D0%BE%D0%B3%D1%80%D0%B0%D0%B4" TargetMode="External"/><Relationship Id="rId2" Type="http://schemas.openxmlformats.org/officeDocument/2006/relationships/hyperlink" Target="https://ru.wikipedia.org/wiki/%D0%93%D0%BE%D1%80%D0%BE%D0%B4%D0%BE%D0%B2%D0%B8%D0%BA%D0%BE%D0%B2%D1%81%D0%B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A0%D0%BE%D1%81%D1%82%D0%BE%D0%B2-%D0%BD%D0%B0-%D0%94%D0%BE%D0%BD%D1%83" TargetMode="External"/><Relationship Id="rId5" Type="http://schemas.openxmlformats.org/officeDocument/2006/relationships/hyperlink" Target="https://ru.wikipedia.org/wiki/%D0%9B%D0%B8%D0%BF%D0%B5%D1%86%D0%BA" TargetMode="External"/><Relationship Id="rId4" Type="http://schemas.openxmlformats.org/officeDocument/2006/relationships/hyperlink" Target="https://ru.wikipedia.org/wiki/%D0%A3%D0%BB%D0%B8%D1%86%D0%B0_%D0%93%D0%BE%D1%80%D0%BE%D0%B4%D0%BE%D0%B2%D0%B8%D0%BA%D0%BE%D0%B2%D0%B0_(%D0%A1%D1%8B%D1%80%D1%81%D0%BA%D0%B8%D0%B9)" TargetMode="External"/><Relationship Id="rId9" Type="http://schemas.openxmlformats.org/officeDocument/2006/relationships/hyperlink" Target="https://ru.wikipedia.org/wiki/%D0%A3%D0%BA%D1%80%D0%B0%D0%B8%D0%BD%D0%B0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ru.wikipedia.org/wiki/%D0%90%D0%BB%D0%BB%D0%B5%D1%8F_%D0%93%D0%B5%D1%80%D0%BE%D0%B5%D0%B2_(%D0%AD%D0%BB%D0%B8%D1%81%D1%82%D0%B0)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357166"/>
            <a:ext cx="5214974" cy="34290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71480"/>
            <a:ext cx="4929222" cy="2500330"/>
          </a:xfrm>
        </p:spPr>
        <p:txBody>
          <a:bodyPr>
            <a:normAutofit lnSpcReduction="10000"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Ока Иванович </a:t>
            </a:r>
          </a:p>
          <a:p>
            <a:r>
              <a:rPr lang="ru-RU" sz="6000" dirty="0" smtClean="0">
                <a:solidFill>
                  <a:srgbClr val="FFFF00"/>
                </a:solidFill>
              </a:rPr>
              <a:t>Городовиков</a:t>
            </a:r>
          </a:p>
          <a:p>
            <a:r>
              <a:rPr lang="ru-RU" sz="3000" dirty="0" smtClean="0">
                <a:solidFill>
                  <a:srgbClr val="FFFF00"/>
                </a:solidFill>
              </a:rPr>
              <a:t>01.10.1879 г. - 26.02.1960г.</a:t>
            </a:r>
            <a:endParaRPr lang="ru-RU" sz="30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6ce2deb3e04acb0c61c16177c78c8a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71480"/>
            <a:ext cx="3500462" cy="49292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929190" y="5357826"/>
            <a:ext cx="42148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 воспитатель: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Гаевская Ирина Владимировна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О.И. Городовиков и бывший разведчик 4 –</a:t>
            </a:r>
            <a:r>
              <a:rPr lang="ru-RU" sz="2400" dirty="0" err="1" smtClean="0">
                <a:ln w="50800"/>
                <a:solidFill>
                  <a:srgbClr val="FFFF00"/>
                </a:solidFill>
                <a:effectLst/>
              </a:rPr>
              <a:t>й</a:t>
            </a:r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 </a:t>
            </a:r>
            <a:r>
              <a:rPr lang="ru-RU" sz="2400" dirty="0" err="1" smtClean="0">
                <a:ln w="50800"/>
                <a:solidFill>
                  <a:srgbClr val="FFFF00"/>
                </a:solidFill>
                <a:effectLst/>
              </a:rPr>
              <a:t>кавдивизии</a:t>
            </a:r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 Первой  конной армии Н.В. Казаков.</a:t>
            </a:r>
            <a:br>
              <a:rPr lang="ru-RU" sz="2400" dirty="0" smtClean="0">
                <a:ln w="50800"/>
                <a:solidFill>
                  <a:srgbClr val="FFFF00"/>
                </a:solidFill>
                <a:effectLst/>
              </a:rPr>
            </a:br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 Москва, 9 мая 1957 года</a:t>
            </a:r>
            <a: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ru-RU" sz="24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4097" name="Picture 1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215238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714356"/>
            <a:ext cx="3971924" cy="50006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Прожил жизнь свою Ока не сладко,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Чтоб зажечь светящий ныне свет!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Мне и вам он отдал без остатка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Богатырских восемьдесят лет.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44" y="214290"/>
            <a:ext cx="842968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ourier New" pitchFamily="49" charset="0"/>
                <a:cs typeface="Arial" pitchFamily="34" charset="0"/>
              </a:rPr>
              <a:t>О.И. Городовиков в национальном костюме.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YOqhRrYIvk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57232"/>
            <a:ext cx="4000528" cy="5810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10000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1"/>
          <p:cNvPicPr/>
          <p:nvPr/>
        </p:nvPicPr>
        <p:blipFill>
          <a:blip r:embed="rId2">
            <a:lum contrast="10000"/>
          </a:blip>
          <a:srcRect l="18620" t="4049" r="4522" b="7268"/>
          <a:stretch>
            <a:fillRect/>
          </a:stretch>
        </p:blipFill>
        <p:spPr bwMode="auto">
          <a:xfrm>
            <a:off x="357158" y="357166"/>
            <a:ext cx="8215370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532B~1\AppData\Local\Temp\FineReader11\media\image1.jpeg"/>
          <p:cNvPicPr/>
          <p:nvPr/>
        </p:nvPicPr>
        <p:blipFill>
          <a:blip r:embed="rId2">
            <a:lum bright="-10000" contrast="10000"/>
          </a:blip>
          <a:srcRect r="2896" b="2808"/>
          <a:stretch>
            <a:fillRect/>
          </a:stretch>
        </p:blipFill>
        <p:spPr bwMode="auto">
          <a:xfrm>
            <a:off x="500034" y="214290"/>
            <a:ext cx="8072494" cy="6455731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10000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dirty="0" smtClean="0">
                <a:ln w="50800"/>
                <a:solidFill>
                  <a:srgbClr val="FFFF00"/>
                </a:solidFill>
                <a:effectLst/>
              </a:rPr>
              <a:t>10 марта 1958 года О.И. </a:t>
            </a:r>
            <a:r>
              <a:rPr lang="ru-RU" sz="2000" dirty="0" err="1" smtClean="0">
                <a:ln w="50800"/>
                <a:solidFill>
                  <a:srgbClr val="FFFF00"/>
                </a:solidFill>
                <a:effectLst/>
              </a:rPr>
              <a:t>Городовикову</a:t>
            </a:r>
            <a:r>
              <a:rPr lang="ru-RU" sz="2000" dirty="0" smtClean="0">
                <a:ln w="50800"/>
                <a:solidFill>
                  <a:srgbClr val="FFFF00"/>
                </a:solidFill>
                <a:effectLst/>
              </a:rPr>
              <a:t> присвоено звание Героя Советского Союза за выдающиеся заслуги в деле создания Вооружённых Сил и защиты своей Родины, за проявленный при этом героизм.</a:t>
            </a:r>
            <a:endParaRPr lang="ru-RU" sz="2000" dirty="0">
              <a:ln w="50800"/>
              <a:solidFill>
                <a:srgbClr val="FFFF00"/>
              </a:solidFill>
              <a:effectLst/>
            </a:endParaRPr>
          </a:p>
        </p:txBody>
      </p:sp>
      <p:pic>
        <p:nvPicPr>
          <p:cNvPr id="4" name="Рисунок 3" descr="bbgorodovik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571612"/>
            <a:ext cx="4143404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472254" cy="7143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Награды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Орден Ленина  — 1940">
            <a:hlinkClick r:id="rId2" tooltip="&quot;Орден Ленина  — 1940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14356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Орден Ленина  — 1945">
            <a:hlinkClick r:id="rId2" tooltip="&quot;Орден Ленина  — 1945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14356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рден Ленина  — 1945">
            <a:hlinkClick r:id="rId2" tooltip="&quot;Орден Ленина  — 1945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714356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Орден Красного Знамени  — 1920">
            <a:hlinkClick r:id="rId4" tooltip="&quot;Орден Красного Знамени  — 1920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214422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рден Красного Знамени  — 1920">
            <a:hlinkClick r:id="rId4" tooltip="&quot;Орден Красного Знамени  — 1920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214422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Орден Красного Знамени  — 1920">
            <a:hlinkClick r:id="rId4" tooltip="&quot;Орден Красного Знамени  — 1920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643050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Орден Красного Знамени  — 1920">
            <a:hlinkClick r:id="rId4" tooltip="&quot;Орден Красного Знамени  — 1920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214422"/>
            <a:ext cx="128588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Орден Красного Знамени  — 1920">
            <a:hlinkClick r:id="rId4" tooltip="&quot;Орден Красного Знамени  — 1920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1214422"/>
            <a:ext cx="128588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Орден Красного Знамени  — 1920">
            <a:hlinkClick r:id="rId4" tooltip="&quot;Орден Красного Знамени  — 1920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643050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Орден Отечественной войны I степени— 1944">
            <a:hlinkClick r:id="rId6" tooltip="&quot;Орден Отечественной войны I степени— 1944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143116"/>
            <a:ext cx="1214446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Медаль «За оборону Москвы»">
            <a:hlinkClick r:id="rId8" tooltip="&quot;Медаль «За оборону Москвы»&quot;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2143116"/>
            <a:ext cx="128588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Медаль «За оборону Сталинграда»">
            <a:hlinkClick r:id="rId10" tooltip="&quot;Медаль «За оборону Сталинграда»&quot;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00760" y="2143116"/>
            <a:ext cx="128588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Медаль «За победу над Германией в Великой Отечественной войне 1941—1945 гг.»">
            <a:hlinkClick r:id="rId12" tooltip="&quot;Медаль «За победу над Германией в Великой Отечественной войне 1941—1945 гг.»&quot;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00958" y="1714488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Медаль «XX лет Рабоче-Крестьянской Красной Армии»">
            <a:hlinkClick r:id="rId14" tooltip="&quot;Медаль «XX лет Рабоче-Крестьянской Красной Армии»&quot;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00958" y="2143116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Юбилейная медаль «30 лет Советской Армии и Флота»">
            <a:hlinkClick r:id="rId16" tooltip="&quot;Юбилейная медаль «30 лет Советской Армии и Флота»&quot;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143240" y="2643182"/>
            <a:ext cx="128588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Медаль «40 лет Вооружённых Сил СССР»">
            <a:hlinkClick r:id="rId18" tooltip="&quot;Медаль «40 лет Вооружённых Сил СССР»&quot;"/>
          </p:cNvPr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000760" y="1643050"/>
            <a:ext cx="128588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Медаль «В память 800-летия Москвы»">
            <a:hlinkClick r:id="rId20" tooltip="&quot;Медаль «В память 800-летия Москвы»&quot;"/>
          </p:cNvPr>
          <p:cNvPicPr/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643438" y="2643182"/>
            <a:ext cx="121444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Орден «Красного Знамени» (Монголия)">
            <a:hlinkClick r:id="rId22" tooltip="&quot;Орден «Красного Знамени» (Монголия)&quot;"/>
          </p:cNvPr>
          <p:cNvPicPr/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143372" y="5643578"/>
            <a:ext cx="123889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14282" y="714356"/>
            <a:ext cx="2500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 ордена Ленина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4283" y="1214422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 орденов Красного Знамени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4282" y="2000240"/>
            <a:ext cx="30718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Орден Отечественной войны 1-й степени </a:t>
            </a: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Орден Боевого Красного Знамени</a:t>
            </a:r>
          </a:p>
          <a:p>
            <a:pPr lvl="0"/>
            <a:endParaRPr lang="ru-RU" dirty="0" smtClean="0"/>
          </a:p>
          <a:p>
            <a:pPr lvl="0"/>
            <a:r>
              <a:rPr lang="ru-RU" sz="2000" b="1" dirty="0" smtClean="0">
                <a:solidFill>
                  <a:srgbClr val="FF0000"/>
                </a:solidFill>
              </a:rPr>
              <a:t>Медали, в том числе «За оборону Москвы» и «За оборону Сталинграда»</a:t>
            </a:r>
          </a:p>
          <a:p>
            <a:endParaRPr lang="ru-RU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500298" y="4714884"/>
            <a:ext cx="47149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Иностранные награды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10000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8800" cap="none" dirty="0" smtClean="0">
                <a:ln w="50800"/>
                <a:solidFill>
                  <a:srgbClr val="FF0000"/>
                </a:solidFill>
                <a:effectLst/>
                <a:latin typeface="Monotype Corsiva" pitchFamily="66" charset="0"/>
              </a:rPr>
              <a:t>Народная память </a:t>
            </a:r>
            <a:endParaRPr lang="ru-RU" sz="8800" cap="none" dirty="0">
              <a:ln w="50800"/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64307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n w="50800"/>
                <a:solidFill>
                  <a:srgbClr val="FF0000"/>
                </a:solidFill>
                <a:effectLst/>
              </a:rPr>
              <a:t>Имя </a:t>
            </a:r>
            <a:r>
              <a:rPr lang="ru-RU" sz="4400" dirty="0" err="1" smtClean="0">
                <a:ln w="50800"/>
                <a:solidFill>
                  <a:srgbClr val="FF0000"/>
                </a:solidFill>
                <a:effectLst/>
              </a:rPr>
              <a:t>Городовикова</a:t>
            </a:r>
            <a:r>
              <a:rPr lang="ru-RU" sz="4400" dirty="0" smtClean="0">
                <a:ln w="50800"/>
                <a:solidFill>
                  <a:srgbClr val="FF0000"/>
                </a:solidFill>
                <a:effectLst/>
              </a:rPr>
              <a:t/>
            </a:r>
            <a:br>
              <a:rPr lang="ru-RU" sz="4400" dirty="0" smtClean="0">
                <a:ln w="50800"/>
                <a:solidFill>
                  <a:srgbClr val="FF0000"/>
                </a:solidFill>
                <a:effectLst/>
              </a:rPr>
            </a:br>
            <a:r>
              <a:rPr lang="ru-RU" sz="4400" dirty="0" smtClean="0">
                <a:ln w="50800"/>
                <a:solidFill>
                  <a:srgbClr val="FF0000"/>
                </a:solidFill>
                <a:effectLst/>
              </a:rPr>
              <a:t> Оки Ивановича носят: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7643866" cy="32861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n w="50800"/>
                <a:solidFill>
                  <a:srgbClr val="FF0000"/>
                </a:solidFill>
              </a:rPr>
              <a:t>Город </a:t>
            </a:r>
            <a:r>
              <a:rPr lang="ru-RU" sz="3200" dirty="0" err="1" smtClean="0">
                <a:ln w="50800"/>
                <a:solidFill>
                  <a:srgbClr val="FF0000"/>
                </a:solidFill>
                <a:hlinkClick r:id="rId2" tooltip="Городовиковск"/>
              </a:rPr>
              <a:t>Городовиковск</a:t>
            </a:r>
            <a:r>
              <a:rPr lang="ru-RU" sz="3200" dirty="0" smtClean="0">
                <a:ln w="50800"/>
                <a:solidFill>
                  <a:srgbClr val="FF0000"/>
                </a:solidFill>
              </a:rPr>
              <a:t> в </a:t>
            </a:r>
            <a:r>
              <a:rPr lang="ru-RU" sz="3200" dirty="0" smtClean="0">
                <a:ln w="50800"/>
                <a:solidFill>
                  <a:srgbClr val="FF0000"/>
                </a:solidFill>
                <a:hlinkClick r:id="rId3" tooltip="Калмыкия"/>
              </a:rPr>
              <a:t>Калмыкии</a:t>
            </a:r>
            <a:endParaRPr lang="ru-RU" sz="3200" dirty="0" smtClean="0">
              <a:ln w="50800"/>
              <a:solidFill>
                <a:srgbClr val="FF0000"/>
              </a:solidFill>
            </a:endParaRPr>
          </a:p>
          <a:p>
            <a:endParaRPr lang="ru-RU" sz="3200" dirty="0" smtClean="0">
              <a:ln w="50800"/>
              <a:solidFill>
                <a:srgbClr val="FF0000"/>
              </a:solidFill>
              <a:hlinkClick r:id="rId4" tooltip="Улица Городовикова (Сырский)"/>
            </a:endParaRP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ln w="50800"/>
                <a:solidFill>
                  <a:srgbClr val="FF0000"/>
                </a:solidFill>
                <a:hlinkClick r:id="rId4" tooltip="Улица Городовикова (Сырский)"/>
              </a:rPr>
              <a:t>Улица </a:t>
            </a:r>
            <a:r>
              <a:rPr lang="ru-RU" sz="3200" dirty="0" err="1" smtClean="0">
                <a:ln w="50800"/>
                <a:solidFill>
                  <a:srgbClr val="FF0000"/>
                </a:solidFill>
                <a:hlinkClick r:id="rId4" tooltip="Улица Городовикова (Сырский)"/>
              </a:rPr>
              <a:t>Городовикова</a:t>
            </a:r>
            <a:r>
              <a:rPr lang="ru-RU" sz="3200" dirty="0" smtClean="0">
                <a:ln w="50800"/>
                <a:solidFill>
                  <a:srgbClr val="FF0000"/>
                </a:solidFill>
              </a:rPr>
              <a:t> в городе </a:t>
            </a:r>
            <a:r>
              <a:rPr lang="ru-RU" sz="3200" dirty="0" smtClean="0">
                <a:ln w="50800"/>
                <a:solidFill>
                  <a:srgbClr val="FF0000"/>
                </a:solidFill>
                <a:hlinkClick r:id="rId5" tooltip="Липецк"/>
              </a:rPr>
              <a:t>Липецке</a:t>
            </a:r>
            <a:endParaRPr lang="ru-RU" sz="3200" dirty="0" smtClean="0">
              <a:ln w="50800"/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ln w="50800"/>
                <a:solidFill>
                  <a:srgbClr val="FF0000"/>
                </a:solidFill>
              </a:rPr>
              <a:t>Улица в городе </a:t>
            </a:r>
            <a:r>
              <a:rPr lang="ru-RU" sz="3200" dirty="0" smtClean="0">
                <a:ln w="50800"/>
                <a:solidFill>
                  <a:srgbClr val="FF0000"/>
                </a:solidFill>
                <a:hlinkClick r:id="rId6" tooltip="Ростов-на-Дону"/>
              </a:rPr>
              <a:t>Ростове-на-Дону</a:t>
            </a:r>
            <a:endParaRPr lang="ru-RU" sz="3200" dirty="0" smtClean="0">
              <a:ln w="50800"/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ln w="50800"/>
                <a:solidFill>
                  <a:srgbClr val="FF0000"/>
                </a:solidFill>
              </a:rPr>
              <a:t>Улица в городе </a:t>
            </a:r>
            <a:r>
              <a:rPr lang="ru-RU" sz="3200" dirty="0" smtClean="0">
                <a:ln w="50800"/>
                <a:solidFill>
                  <a:srgbClr val="FF0000"/>
                </a:solidFill>
                <a:hlinkClick r:id="rId7" tooltip="Волгоград"/>
              </a:rPr>
              <a:t>Волгограде</a:t>
            </a:r>
            <a:endParaRPr lang="ru-RU" sz="3200" dirty="0" smtClean="0">
              <a:ln w="50800"/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dirty="0" smtClean="0">
                <a:ln w="50800"/>
                <a:solidFill>
                  <a:srgbClr val="FF0000"/>
                </a:solidFill>
              </a:rPr>
              <a:t>Улица в городе </a:t>
            </a:r>
            <a:r>
              <a:rPr lang="ru-RU" sz="3200" dirty="0" smtClean="0">
                <a:ln w="50800"/>
                <a:solidFill>
                  <a:srgbClr val="FF0000"/>
                </a:solidFill>
                <a:hlinkClick r:id="rId8" tooltip="Хмельницкий"/>
              </a:rPr>
              <a:t>Хмельницком</a:t>
            </a:r>
            <a:r>
              <a:rPr lang="ru-RU" sz="3200" dirty="0" smtClean="0">
                <a:ln w="50800"/>
                <a:solidFill>
                  <a:srgbClr val="FF0000"/>
                </a:solidFill>
              </a:rPr>
              <a:t> (</a:t>
            </a:r>
            <a:r>
              <a:rPr lang="ru-RU" sz="3200" dirty="0" smtClean="0">
                <a:ln w="50800"/>
                <a:solidFill>
                  <a:srgbClr val="FF0000"/>
                </a:solidFill>
                <a:hlinkClick r:id="rId9" tooltip="Украина"/>
              </a:rPr>
              <a:t>Украина</a:t>
            </a:r>
            <a:r>
              <a:rPr lang="ru-RU" sz="3200" dirty="0" smtClean="0">
                <a:ln w="50800"/>
                <a:solidFill>
                  <a:srgbClr val="FF0000"/>
                </a:solidFill>
              </a:rPr>
              <a:t>)</a:t>
            </a:r>
            <a:endParaRPr lang="ru-RU" sz="3200" dirty="0"/>
          </a:p>
        </p:txBody>
      </p:sp>
    </p:spTree>
  </p:cSld>
  <p:clrMapOvr>
    <a:masterClrMapping/>
  </p:clrMapOvr>
  <p:transition spd="med" advTm="10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>
                <a:ln w="50800"/>
                <a:solidFill>
                  <a:srgbClr val="00FF00"/>
                </a:solidFill>
                <a:effectLst/>
              </a:rPr>
              <a:t>г. Элиста площадь </a:t>
            </a:r>
            <a:br>
              <a:rPr lang="ru-RU" dirty="0" smtClean="0">
                <a:ln w="50800"/>
                <a:solidFill>
                  <a:srgbClr val="00FF00"/>
                </a:solidFill>
                <a:effectLst/>
              </a:rPr>
            </a:br>
            <a:r>
              <a:rPr lang="ru-RU" dirty="0" smtClean="0">
                <a:ln w="50800"/>
                <a:solidFill>
                  <a:srgbClr val="00FF00"/>
                </a:solidFill>
                <a:effectLst/>
              </a:rPr>
              <a:t>О. И. </a:t>
            </a:r>
            <a:r>
              <a:rPr lang="ru-RU" dirty="0" err="1" smtClean="0">
                <a:ln w="50800"/>
                <a:solidFill>
                  <a:srgbClr val="00FF00"/>
                </a:solidFill>
                <a:effectLst/>
              </a:rPr>
              <a:t>Городовикову</a:t>
            </a:r>
            <a:endParaRPr lang="ru-RU" dirty="0">
              <a:ln w="50800"/>
              <a:solidFill>
                <a:srgbClr val="00FF00"/>
              </a:solidFill>
              <a:effectLst/>
            </a:endParaRPr>
          </a:p>
        </p:txBody>
      </p:sp>
      <p:pic>
        <p:nvPicPr>
          <p:cNvPr id="4" name="Рисунок 3" descr="oke_gorodovik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643050"/>
            <a:ext cx="7215238" cy="49292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74638"/>
            <a:ext cx="5214974" cy="44402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г. </a:t>
            </a:r>
            <a:r>
              <a:rPr lang="ru-RU" sz="3600" dirty="0" err="1" smtClean="0">
                <a:solidFill>
                  <a:srgbClr val="FFFF00"/>
                </a:solidFill>
              </a:rPr>
              <a:t>Городовиковск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парк культуры и отдыха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 descr="IMG_20141003_1032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428660" y="1857364"/>
            <a:ext cx="5429288" cy="38576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FF00"/>
                </a:solidFill>
              </a:rPr>
              <a:t>Памятник  </a:t>
            </a:r>
            <a:r>
              <a:rPr lang="ru-RU" sz="4000" b="1" dirty="0" err="1" smtClean="0">
                <a:solidFill>
                  <a:srgbClr val="00FF00"/>
                </a:solidFill>
              </a:rPr>
              <a:t>О.И.Городовикову</a:t>
            </a:r>
            <a:endParaRPr lang="ru-RU" sz="4000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 spd="med" advTm="10000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00108"/>
            <a:ext cx="7865844" cy="4500594"/>
          </a:xfrm>
        </p:spPr>
        <p:txBody>
          <a:bodyPr>
            <a:noAutofit/>
          </a:bodyPr>
          <a:lstStyle/>
          <a:p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Городовиков Ока Иванович </a:t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9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Воспоминания О.И. </a:t>
            </a:r>
            <a:r>
              <a:rPr lang="ru-RU" sz="3200" cap="none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Городовикова</a:t>
            </a: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cap="none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я стал </a:t>
            </a:r>
            <a:r>
              <a:rPr lang="ru-RU" sz="3200" cap="none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Городовиковым</a:t>
            </a:r>
            <a: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cap="none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Широким ковром раскинулась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Сальская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степь. С трёх сторон окружают её водные рубежи. С востока _ Каспий, с запада – тихий Дон, с юга – река Сал и горько – солёный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Маныч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С севера в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Сальскую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степь ведёт сухопутный коридор, протянувшийся  между реками Волгой и Доном. Это коридор как бы соединяет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Сальскую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степь со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Средне-Русской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равниной.</a:t>
            </a:r>
            <a:b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Я родился на хуторе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Эльмута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в полукочевой калмыцкой семье, бродившей со своей кибиткой по беспредельным </a:t>
            </a:r>
            <a:r>
              <a:rPr lang="ru-RU" sz="2400" cap="none" dirty="0" err="1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Сальским</a:t>
            </a:r>
            <a: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степям.</a:t>
            </a:r>
            <a:br>
              <a:rPr lang="ru-RU" sz="24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6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1600" cap="none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endParaRPr lang="ru-RU" sz="1600" cap="none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100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Барельеф Оки </a:t>
            </a:r>
            <a:r>
              <a:rPr lang="ru-RU" dirty="0" err="1" smtClean="0">
                <a:solidFill>
                  <a:srgbClr val="FF0000"/>
                </a:solidFill>
              </a:rPr>
              <a:t>Городовикова</a:t>
            </a:r>
            <a:r>
              <a:rPr lang="ru-RU" dirty="0" smtClean="0">
                <a:solidFill>
                  <a:srgbClr val="FF0000"/>
                </a:solidFill>
              </a:rPr>
              <a:t> на </a:t>
            </a:r>
            <a:r>
              <a:rPr lang="ru-RU" dirty="0" smtClean="0">
                <a:solidFill>
                  <a:srgbClr val="FF0000"/>
                </a:solidFill>
                <a:hlinkClick r:id="rId2" tooltip="Аллея Героев (Элиста)"/>
              </a:rPr>
              <a:t>Аллее Героев</a:t>
            </a:r>
            <a:r>
              <a:rPr lang="ru-RU" dirty="0" smtClean="0">
                <a:solidFill>
                  <a:srgbClr val="FF0000"/>
                </a:solidFill>
              </a:rPr>
              <a:t>, Элиста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5000660" cy="51435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Tm="1000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dirty="0" err="1" smtClean="0">
                <a:ln w="50800"/>
                <a:solidFill>
                  <a:schemeClr val="bg1"/>
                </a:solidFill>
                <a:effectLst/>
              </a:rPr>
              <a:t>Cкончался</a:t>
            </a:r>
            <a:r>
              <a:rPr lang="ru-RU" sz="2400" dirty="0" smtClean="0">
                <a:ln w="50800"/>
                <a:solidFill>
                  <a:schemeClr val="bg1"/>
                </a:solidFill>
                <a:effectLst/>
              </a:rPr>
              <a:t> О.И. Городовиков 26 февраля 1960 года, похоронен в Москве на Новодевичьем кладбище</a:t>
            </a:r>
            <a:endParaRPr lang="ru-RU" sz="2400" dirty="0">
              <a:ln w="50800"/>
              <a:solidFill>
                <a:schemeClr val="bg1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1571604" y="1142984"/>
            <a:ext cx="5143536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29642" cy="48577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людскую меряют не годы –</a:t>
            </a:r>
            <a:b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Дни свершений, подвигов, борьбы!</a:t>
            </a:r>
            <a:b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жизни люди – сами коноводы,</a:t>
            </a:r>
            <a:b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Коноводы собственной судьбы!</a:t>
            </a:r>
            <a:br>
              <a:rPr lang="ru-RU" sz="36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429024" cy="5654692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Вижу сердцем взгляд его орлиный,</a:t>
            </a:r>
            <a:br>
              <a:rPr lang="ru-RU" sz="2400" dirty="0" smtClean="0">
                <a:ln w="50800"/>
                <a:solidFill>
                  <a:srgbClr val="FFFF00"/>
                </a:solidFill>
                <a:effectLst/>
              </a:rPr>
            </a:br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Портупеей стянутую грудь...</a:t>
            </a:r>
            <a:br>
              <a:rPr lang="ru-RU" sz="2400" dirty="0" smtClean="0">
                <a:ln w="50800"/>
                <a:solidFill>
                  <a:srgbClr val="FFFF00"/>
                </a:solidFill>
                <a:effectLst/>
              </a:rPr>
            </a:br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В жизни путь его не просто длинный, –</a:t>
            </a:r>
            <a:br>
              <a:rPr lang="ru-RU" sz="2400" dirty="0" smtClean="0">
                <a:ln w="50800"/>
                <a:solidFill>
                  <a:srgbClr val="FFFF00"/>
                </a:solidFill>
                <a:effectLst/>
              </a:rPr>
            </a:br>
            <a:r>
              <a:rPr lang="ru-RU" sz="2400" dirty="0" smtClean="0">
                <a:ln w="50800"/>
                <a:solidFill>
                  <a:srgbClr val="FFFF00"/>
                </a:solidFill>
                <a:effectLst/>
              </a:rPr>
              <a:t>Путь Оки – прекрасный, честный путь!</a:t>
            </a:r>
            <a:br>
              <a:rPr lang="ru-RU" sz="2400" dirty="0" smtClean="0">
                <a:ln w="50800"/>
                <a:solidFill>
                  <a:srgbClr val="FFFF00"/>
                </a:solidFill>
                <a:effectLst/>
              </a:rPr>
            </a:br>
            <a:endParaRPr lang="ru-RU" sz="2400" dirty="0">
              <a:ln w="50800"/>
              <a:solidFill>
                <a:srgbClr val="FFFF00"/>
              </a:solidFill>
              <a:effectLst/>
            </a:endParaRPr>
          </a:p>
        </p:txBody>
      </p:sp>
      <p:pic>
        <p:nvPicPr>
          <p:cNvPr id="3" name="Рисунок 2" descr="IMG_20141003_1037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357158" y="642918"/>
            <a:ext cx="5072098" cy="58579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572613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Завещаю тем, кто вслед за нами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Светлый путь продолжит сквозь века: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Быть Отчизны верными сынами,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 жизни быть такими, как Ока!..</a:t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IMG_20141003_102954.jpg"/>
          <p:cNvPicPr>
            <a:picLocks noChangeAspect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>
          <a:xfrm rot="5400000">
            <a:off x="-464379" y="1250141"/>
            <a:ext cx="6143668" cy="4500594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 advTm="10000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dirty="0" smtClean="0">
                <a:ln w="50800"/>
                <a:solidFill>
                  <a:srgbClr val="FF0000"/>
                </a:solidFill>
                <a:effectLst/>
              </a:rPr>
              <a:t>«…Бессмертен тот, кто служит делу правды!»  </a:t>
            </a:r>
            <a:r>
              <a:rPr lang="ru-RU" sz="24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(Давид Кугультинов).</a:t>
            </a:r>
            <a:endParaRPr lang="ru-RU" sz="24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3" name="Рисунок 2" descr="IMG_20141003_103425.jpg"/>
          <p:cNvPicPr>
            <a:picLocks noChangeAspect="1"/>
          </p:cNvPicPr>
          <p:nvPr/>
        </p:nvPicPr>
        <p:blipFill>
          <a:blip r:embed="rId2" cstate="screen">
            <a:lum bright="30000" contrast="30000"/>
          </a:blip>
          <a:stretch>
            <a:fillRect/>
          </a:stretch>
        </p:blipFill>
        <p:spPr>
          <a:xfrm rot="10800000">
            <a:off x="214282" y="1428736"/>
            <a:ext cx="8501122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214290"/>
            <a:ext cx="4929222" cy="6584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Нарекли меня древним именем Ока.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Имена оставались ещё у нас старые, а фамилии были уже обрусевшие. Местный буддийский священник </a:t>
            </a:r>
            <a:r>
              <a:rPr lang="ru-RU" b="1" dirty="0" err="1" smtClean="0">
                <a:solidFill>
                  <a:schemeClr val="bg1"/>
                </a:solidFill>
              </a:rPr>
              <a:t>гелюнг</a:t>
            </a:r>
            <a:r>
              <a:rPr lang="ru-RU" b="1" dirty="0" smtClean="0">
                <a:solidFill>
                  <a:schemeClr val="bg1"/>
                </a:solidFill>
              </a:rPr>
              <a:t>, записал, что 1 октября 1879 года у калмыка </a:t>
            </a:r>
            <a:r>
              <a:rPr lang="ru-RU" b="1" dirty="0" err="1" smtClean="0">
                <a:solidFill>
                  <a:schemeClr val="bg1"/>
                </a:solidFill>
              </a:rPr>
              <a:t>Хаби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Хардаринга</a:t>
            </a:r>
            <a:r>
              <a:rPr lang="ru-RU" b="1" dirty="0" smtClean="0">
                <a:solidFill>
                  <a:schemeClr val="bg1"/>
                </a:solidFill>
              </a:rPr>
              <a:t> появился младенец мужского пола.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Отцу приходилось жить с русскими. Им было трудно выговаривать имя </a:t>
            </a:r>
            <a:r>
              <a:rPr lang="ru-RU" b="1" dirty="0" err="1" smtClean="0">
                <a:solidFill>
                  <a:schemeClr val="bg1"/>
                </a:solidFill>
              </a:rPr>
              <a:t>Хаби</a:t>
            </a:r>
            <a:r>
              <a:rPr lang="ru-RU" b="1" dirty="0" smtClean="0">
                <a:solidFill>
                  <a:schemeClr val="bg1"/>
                </a:solidFill>
              </a:rPr>
              <a:t>. Стали русские звать его Иваном. А писарь, который приезжал раз в год для записи родившихся и умерших, узнал как-то, что фамилия </a:t>
            </a:r>
            <a:r>
              <a:rPr lang="ru-RU" b="1" dirty="0" err="1" smtClean="0">
                <a:solidFill>
                  <a:schemeClr val="bg1"/>
                </a:solidFill>
              </a:rPr>
              <a:t>Хардагин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по-калмыцки</a:t>
            </a:r>
            <a:r>
              <a:rPr lang="ru-RU" b="1" dirty="0" smtClean="0">
                <a:solidFill>
                  <a:schemeClr val="bg1"/>
                </a:solidFill>
              </a:rPr>
              <a:t> значит «чёрный годовик»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- Ты Иван? – спросил писарь отца.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- Иван.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- Годовик?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- Годовик, -отвечал отец, плохо понимавший по-русски.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Писарь обмакнул перо в чернила и записал меня в книгу: «Родился Ока Иванов Городовиков»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Так я стал </a:t>
            </a:r>
            <a:r>
              <a:rPr lang="ru-RU" b="1" dirty="0" err="1" smtClean="0">
                <a:solidFill>
                  <a:schemeClr val="bg1"/>
                </a:solidFill>
              </a:rPr>
              <a:t>Городовиковым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age2"/>
          <p:cNvPicPr/>
          <p:nvPr/>
        </p:nvPicPr>
        <p:blipFill>
          <a:blip r:embed="rId2"/>
          <a:srcRect r="3959"/>
          <a:stretch>
            <a:fillRect/>
          </a:stretch>
        </p:blipFill>
        <p:spPr bwMode="auto">
          <a:xfrm>
            <a:off x="214282" y="785794"/>
            <a:ext cx="3460446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438" y="642918"/>
            <a:ext cx="40719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Дорогие ребята! В этом году Калмыкия отмечает 135-летие героя Гражданской и Великой Отечественной войн, Героя Советского Союза, генерал-полковника Оки Ивановича </a:t>
            </a:r>
            <a:r>
              <a:rPr lang="ru-RU" dirty="0" err="1" smtClean="0">
                <a:solidFill>
                  <a:schemeClr val="bg1"/>
                </a:solidFill>
              </a:rPr>
              <a:t>Городовикова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Легендарный сын калмыцкого народа Ока Городовиков начинал службу в 9-м донском казачьем полку русской императорской армии. Во время Гражданской войны был начальником 4-й и 6-й кавалерийской дивизий 1-й Конной армии и командармом 2-й Конной армии. Окончил военную академию им. Фрунзе. Был командиром 1-го конного корпуса Червонного Казачества, заместителем командующего Среднеазиатского военного округа.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G_20141003_103757.jpg"/>
          <p:cNvPicPr>
            <a:picLocks noChangeAspect="1"/>
          </p:cNvPicPr>
          <p:nvPr/>
        </p:nvPicPr>
        <p:blipFill>
          <a:blip r:embed="rId2" cstate="screen">
            <a:lum bright="10000" contrast="10000"/>
          </a:blip>
          <a:stretch>
            <a:fillRect/>
          </a:stretch>
        </p:blipFill>
        <p:spPr>
          <a:xfrm rot="10800000">
            <a:off x="357158" y="642918"/>
            <a:ext cx="4214842" cy="58579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42876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cap="none" dirty="0" smtClean="0">
                <a:ln w="50800"/>
                <a:solidFill>
                  <a:srgbClr val="FF0000"/>
                </a:solidFill>
                <a:effectLst/>
              </a:rPr>
              <a:t>Тепло  отцовского сердца</a:t>
            </a:r>
            <a:br>
              <a:rPr lang="ru-RU" cap="none" dirty="0" smtClean="0">
                <a:ln w="50800"/>
                <a:solidFill>
                  <a:srgbClr val="FF0000"/>
                </a:solidFill>
                <a:effectLst/>
              </a:rPr>
            </a:br>
            <a:endParaRPr lang="ru-RU" cap="none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15549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rgbClr val="FFFF00"/>
                </a:solidFill>
              </a:rPr>
              <a:t>О.И. Городовиков был заботливым и внимательным</a:t>
            </a:r>
          </a:p>
          <a:p>
            <a:r>
              <a:rPr lang="ru-RU" sz="3200" b="1" dirty="0" smtClean="0">
                <a:ln w="50800"/>
                <a:solidFill>
                  <a:srgbClr val="FFFF00"/>
                </a:solidFill>
              </a:rPr>
              <a:t> к своим родным и близким.</a:t>
            </a:r>
          </a:p>
          <a:p>
            <a:r>
              <a:rPr lang="ru-RU" sz="3200" b="1" dirty="0" smtClean="0">
                <a:ln w="50800"/>
                <a:solidFill>
                  <a:srgbClr val="FFFF00"/>
                </a:solidFill>
              </a:rPr>
              <a:t>Он очень любил детей. </a:t>
            </a:r>
          </a:p>
          <a:p>
            <a:r>
              <a:rPr lang="ru-RU" sz="3200" b="1" dirty="0" smtClean="0">
                <a:ln w="50800"/>
                <a:solidFill>
                  <a:srgbClr val="FFFF00"/>
                </a:solidFill>
              </a:rPr>
              <a:t>В обычной домашней обстановке он всегда был ровным, мягким и добрым.</a:t>
            </a:r>
            <a:endParaRPr lang="ru-RU" sz="3200" b="1" dirty="0">
              <a:ln w="50800"/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142984"/>
            <a:ext cx="3786214" cy="271464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smtClean="0">
                <a:ln w="50800"/>
                <a:solidFill>
                  <a:srgbClr val="FF0000"/>
                </a:solidFill>
                <a:effectLst/>
              </a:rPr>
              <a:t>О.И. Городовиков </a:t>
            </a:r>
            <a:br>
              <a:rPr lang="ru-RU" sz="2800" dirty="0" smtClean="0">
                <a:ln w="50800"/>
                <a:solidFill>
                  <a:srgbClr val="FF0000"/>
                </a:solidFill>
                <a:effectLst/>
              </a:rPr>
            </a:br>
            <a:r>
              <a:rPr lang="ru-RU" sz="2800" dirty="0" smtClean="0">
                <a:ln w="50800"/>
                <a:solidFill>
                  <a:srgbClr val="FF0000"/>
                </a:solidFill>
                <a:effectLst/>
              </a:rPr>
              <a:t>с женой и дочерью. 1916 год</a:t>
            </a:r>
            <a:endParaRPr lang="ru-RU" sz="2800" dirty="0">
              <a:ln w="50800"/>
              <a:solidFill>
                <a:srgbClr val="FF0000"/>
              </a:solidFill>
              <a:effectLst/>
            </a:endParaRPr>
          </a:p>
        </p:txBody>
      </p:sp>
      <p:pic>
        <p:nvPicPr>
          <p:cNvPr id="3" name="Рисунок 2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314"/>
            <a:ext cx="4643470" cy="6429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10000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FFFF00"/>
                </a:solidFill>
              </a:rPr>
              <a:t>Городовиковы</a:t>
            </a:r>
            <a:r>
              <a:rPr lang="ru-RU" sz="2800" dirty="0" smtClean="0">
                <a:solidFill>
                  <a:srgbClr val="FFFF00"/>
                </a:solidFill>
              </a:rPr>
              <a:t> Ока Иванович, Александра Михайловна и их сын Салават.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n30_9.3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71612"/>
            <a:ext cx="7715304" cy="5072098"/>
          </a:xfrm>
          <a:prstGeom prst="ellipse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 spd="med" advTm="10000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>
                <a:ln w="50800"/>
                <a:solidFill>
                  <a:srgbClr val="FFFF00"/>
                </a:solidFill>
                <a:effectLst/>
              </a:rPr>
              <a:t>Ока Иванович Городовиков с сыном Салаватом.</a:t>
            </a:r>
            <a:endParaRPr lang="ru-RU" dirty="0">
              <a:ln w="50800"/>
              <a:solidFill>
                <a:srgbClr val="FFFF00"/>
              </a:solidFill>
              <a:effectLst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10000" contrast="10000"/>
          </a:blip>
          <a:srcRect/>
          <a:stretch>
            <a:fillRect/>
          </a:stretch>
        </p:blipFill>
        <p:spPr bwMode="auto">
          <a:xfrm>
            <a:off x="1000100" y="1285860"/>
            <a:ext cx="6429420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smtClean="0">
                <a:ln w="50800"/>
                <a:solidFill>
                  <a:srgbClr val="FFFF00"/>
                </a:solidFill>
                <a:effectLst/>
              </a:rPr>
              <a:t>О. И. Городовиков в гостях у своего племянника Б. Б. </a:t>
            </a:r>
            <a:r>
              <a:rPr lang="ru-RU" sz="2800" dirty="0" err="1" smtClean="0">
                <a:ln w="50800"/>
                <a:solidFill>
                  <a:srgbClr val="FFFF00"/>
                </a:solidFill>
                <a:effectLst/>
              </a:rPr>
              <a:t>Городовикова</a:t>
            </a:r>
            <a:r>
              <a:rPr lang="ru-RU" sz="2800" dirty="0" smtClean="0">
                <a:ln w="50800"/>
                <a:solidFill>
                  <a:srgbClr val="FFFF00"/>
                </a:solidFill>
                <a:effectLst/>
              </a:rPr>
              <a:t> на фронте</a:t>
            </a:r>
            <a:endParaRPr lang="ru-RU" sz="2800" dirty="0">
              <a:ln w="50800"/>
              <a:solidFill>
                <a:srgbClr val="FFFF00"/>
              </a:solidFill>
              <a:effectLst/>
            </a:endParaRPr>
          </a:p>
        </p:txBody>
      </p:sp>
      <p:pic>
        <p:nvPicPr>
          <p:cNvPr id="4" name="Рисунок 3" descr="загруженное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643050"/>
            <a:ext cx="6786610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392</TotalTime>
  <Words>470</Words>
  <Application>Microsoft Office PowerPoint</Application>
  <PresentationFormat>Экран (4:3)</PresentationFormat>
  <Paragraphs>57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                                           </vt:lpstr>
      <vt:lpstr>Городовиков Ока Иванович                                                                            Воспоминания О.И. Городовикова Как я стал Городовиковым Широким ковром раскинулась Сальская степь. С трёх сторон окружают её водные рубежи. С востока _ Каспий, с запада – тихий Дон, с юга – река Сал и горько – солёный Маныч. С севера в Сальскую степь ведёт сухопутный коридор, протянувшийся  между реками Волгой и Доном. Это коридор как бы соединяет Сальскую степь со Средне-Русской равниной. Я родился на хуторе Эльмута в полукочевой калмыцкой семье, бродившей со своей кибиткой по беспредельным Сальским степям.  </vt:lpstr>
      <vt:lpstr>Слайд 3</vt:lpstr>
      <vt:lpstr>Слайд 4</vt:lpstr>
      <vt:lpstr>Тепло  отцовского сердца </vt:lpstr>
      <vt:lpstr>О.И. Городовиков  с женой и дочерью. 1916 год</vt:lpstr>
      <vt:lpstr>Городовиковы Ока Иванович, Александра Михайловна и их сын Салават.</vt:lpstr>
      <vt:lpstr>Ока Иванович Городовиков с сыном Салаватом.</vt:lpstr>
      <vt:lpstr>О. И. Городовиков в гостях у своего племянника Б. Б. Городовикова на фронте</vt:lpstr>
      <vt:lpstr>О.И. Городовиков и бывший разведчик 4 –й кавдивизии Первой  конной армии Н.В. Казаков.  Москва, 9 мая 1957 года </vt:lpstr>
      <vt:lpstr>Прожил жизнь свою Ока не сладко, Чтоб зажечь светящий ныне свет! Мне и вам он отдал без остатка Богатырских восемьдесят лет. </vt:lpstr>
      <vt:lpstr>Слайд 12</vt:lpstr>
      <vt:lpstr>Слайд 13</vt:lpstr>
      <vt:lpstr>10 марта 1958 года О.И. Городовикову присвоено звание Героя Советского Союза за выдающиеся заслуги в деле создания Вооружённых Сил и защиты своей Родины, за проявленный при этом героизм.</vt:lpstr>
      <vt:lpstr>Награды</vt:lpstr>
      <vt:lpstr>Народная память </vt:lpstr>
      <vt:lpstr>Имя Городовикова  Оки Ивановича носят:</vt:lpstr>
      <vt:lpstr>г. Элиста площадь  О. И. Городовикову</vt:lpstr>
      <vt:lpstr>г. Городовиковск парк культуры и отдыха </vt:lpstr>
      <vt:lpstr>Барельеф Оки Городовикова на Аллее Героев, Элиста </vt:lpstr>
      <vt:lpstr>Cкончался О.И. Городовиков 26 февраля 1960 года, похоронен в Москве на Новодевичьем кладбище</vt:lpstr>
      <vt:lpstr>Жизнь людскую меряют не годы – Дни свершений, подвигов, борьбы! В жизни люди – сами коноводы, Коноводы собственной судьбы! </vt:lpstr>
      <vt:lpstr>Вижу сердцем взгляд его орлиный, Портупеей стянутую грудь... В жизни путь его не просто длинный, – Путь Оки – прекрасный, честный путь! </vt:lpstr>
      <vt:lpstr>Завещаю тем, кто вслед за нами Светлый путь продолжит сквозь века: Быть Отчизны верными сынами, В жизни быть такими, как Ока!.. </vt:lpstr>
      <vt:lpstr>«…Бессмертен тот, кто служит делу правды!»  (Давид Кугультинов).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 Иванович Городовиков Герой советского союза</dc:title>
  <dc:creator>Ирина</dc:creator>
  <cp:lastModifiedBy>Ирина</cp:lastModifiedBy>
  <cp:revision>44</cp:revision>
  <dcterms:created xsi:type="dcterms:W3CDTF">2014-10-06T08:50:16Z</dcterms:created>
  <dcterms:modified xsi:type="dcterms:W3CDTF">2017-10-15T05:51:17Z</dcterms:modified>
</cp:coreProperties>
</file>