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0" r:id="rId3"/>
    <p:sldId id="257" r:id="rId4"/>
    <p:sldId id="273" r:id="rId5"/>
    <p:sldId id="272" r:id="rId6"/>
    <p:sldId id="269" r:id="rId7"/>
    <p:sldId id="271" r:id="rId8"/>
    <p:sldId id="274" r:id="rId9"/>
    <p:sldId id="275" r:id="rId10"/>
    <p:sldId id="258" r:id="rId11"/>
    <p:sldId id="259" r:id="rId12"/>
    <p:sldId id="260" r:id="rId13"/>
    <p:sldId id="277" r:id="rId14"/>
    <p:sldId id="278" r:id="rId15"/>
    <p:sldId id="263" r:id="rId16"/>
    <p:sldId id="264" r:id="rId17"/>
    <p:sldId id="280" r:id="rId18"/>
    <p:sldId id="261" r:id="rId19"/>
    <p:sldId id="262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D2C77A-BD5A-4021-991A-C57D5B388EA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DB634D-3FCA-4D26-BB0D-549594A86D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trips dir="ru"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ru.wikipedia.org/wiki/%D0%94%D1%8B%D0%BC%D0%BA%D0%BE%D0%B2%D0%BE" TargetMode="External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0%D1%80%D0%B0%D0%BD" TargetMode="External"/><Relationship Id="rId11" Type="http://schemas.openxmlformats.org/officeDocument/2006/relationships/image" Target="../media/image19.jpeg"/><Relationship Id="rId5" Type="http://schemas.openxmlformats.org/officeDocument/2006/relationships/hyperlink" Target="http://ru.wikipedia.org/wiki/%D0%92%D1%8F%D1%82%D1%81%D0%BA%D0%B0%D1%8F_%D1%81%D0%B2%D0%B8%D1%81%D1%82%D1%83%D0%BD%D1%8C%D1%8F" TargetMode="External"/><Relationship Id="rId10" Type="http://schemas.openxmlformats.org/officeDocument/2006/relationships/image" Target="../media/image18.jpeg"/><Relationship Id="rId4" Type="http://schemas.openxmlformats.org/officeDocument/2006/relationships/hyperlink" Target="http://ru.wikipedia.org/wiki/%D0%9A%D0%B8%D1%80%D0%BE%D0%B2_(%D0%9A%D0%B8%D1%80%D0%BE%D0%B2%D1%81%D0%BA%D0%B0%D1%8F_%D0%BE%D0%B1%D0%BB%D0%B0%D1%81%D1%82%D1%8C)" TargetMode="External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XIX_%D0%B2%D0%B5%D0%BA" TargetMode="External"/><Relationship Id="rId13" Type="http://schemas.openxmlformats.org/officeDocument/2006/relationships/image" Target="../media/image25.png"/><Relationship Id="rId3" Type="http://schemas.openxmlformats.org/officeDocument/2006/relationships/hyperlink" Target="http://ru.wikipedia.org/wiki/%D0%9D%D0%B0%D1%80%D0%BE%D0%B4%D0%BD%D1%8B%D0%B5_%D1%85%D1%83%D0%B4%D0%BE%D0%B6%D0%B5%D1%81%D1%82%D0%B2%D0%B5%D0%BD%D0%BD%D1%8B%D0%B5_%D0%BF%D1%80%D0%BE%D0%BC%D1%8B%D1%81%D0%BB%D1%8B" TargetMode="External"/><Relationship Id="rId7" Type="http://schemas.openxmlformats.org/officeDocument/2006/relationships/hyperlink" Target="http://ru.wikipedia.org/wiki/1960" TargetMode="External"/><Relationship Id="rId12" Type="http://schemas.openxmlformats.org/officeDocument/2006/relationships/hyperlink" Target="http://ru.wikipedia.org/wiki/XVI_%D0%B2%D0%B5%D0%B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4%D0%B8%D0%BB%D0%B8%D0%BC%D0%BE%D0%BD%D0%BE%D0%B2%D0%BE" TargetMode="External"/><Relationship Id="rId11" Type="http://schemas.openxmlformats.org/officeDocument/2006/relationships/hyperlink" Target="http://ru.wikipedia.org/wiki/%D0%9E%D0%B4%D0%BE%D0%B5%D0%B2" TargetMode="External"/><Relationship Id="rId5" Type="http://schemas.openxmlformats.org/officeDocument/2006/relationships/hyperlink" Target="http://ru.wikipedia.org/wiki/%D0%A2%D1%83%D0%BB%D1%8C%D1%81%D0%BA%D0%B0%D1%8F_%D0%BE%D0%B1%D0%BB%D0%B0%D1%81%D1%82%D1%8C" TargetMode="External"/><Relationship Id="rId10" Type="http://schemas.openxmlformats.org/officeDocument/2006/relationships/hyperlink" Target="http://ru.wikipedia.org/w/index.php?title=%D0%91%D0%B5%D0%BB%D0%B0%D1%8F_%D0%B3%D0%BB%D0%B8%D0%BD%D0%B0&amp;action=edit&amp;redlink=1" TargetMode="External"/><Relationship Id="rId4" Type="http://schemas.openxmlformats.org/officeDocument/2006/relationships/hyperlink" Target="http://ru.wikipedia.org/wiki/%D0%9E%D0%B4%D0%BE%D0%B5%D0%B2%D1%81%D0%BA%D0%B8%D0%B9_%D1%80%D0%B0%D0%B9%D0%BE%D0%BD_%D0%A2%D1%83%D0%BB%D1%8C%D1%81%D0%BA%D0%BE%D0%B9_%D0%BE%D0%B1%D0%BB%D0%B0%D1%81%D1%82%D0%B8" TargetMode="External"/><Relationship Id="rId9" Type="http://schemas.openxmlformats.org/officeDocument/2006/relationships/hyperlink" Target="http://ru.wikipedia.org/wiki/%D0%93%D0%BE%D0%BD%D1%87%D0%B0%D1%80" TargetMode="External"/><Relationship Id="rId1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toys.ru/zakroma/clay_toys.htm" TargetMode="External"/><Relationship Id="rId3" Type="http://schemas.openxmlformats.org/officeDocument/2006/relationships/hyperlink" Target="http://www.rustoys.ru/zakroma/fedoseevskaya_toy.htm" TargetMode="External"/><Relationship Id="rId7" Type="http://schemas.openxmlformats.org/officeDocument/2006/relationships/hyperlink" Target="http://sinsam.kirsoft.com.ru/KSNews_589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4%D0%B8%D0%BB%D0%B8%D0%BC%D0%BE%D0%BD%D0%BE%D0%B2%D1%81%D0%BA%D0%B0%D1%8F_%D0%B8%D0%B3%D1%80%D1%83%D1%88%D0%BA%D0%B0" TargetMode="External"/><Relationship Id="rId5" Type="http://schemas.openxmlformats.org/officeDocument/2006/relationships/hyperlink" Target="http://sinsam.kirsoft.com.ru/KSNews_591.htm" TargetMode="External"/><Relationship Id="rId4" Type="http://schemas.openxmlformats.org/officeDocument/2006/relationships/hyperlink" Target="http://kirsoft.com.ru/freedom/KSNews_1168.htm" TargetMode="External"/><Relationship Id="rId9" Type="http://schemas.openxmlformats.org/officeDocument/2006/relationships/hyperlink" Target="http://www.treeland.ru/article/eko/needlework/bogorodckaa_igru6ka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javascript:Nazad('R')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javascript:Nazad('R')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Nazad('R')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575276" cy="267521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r>
              <a:rPr lang="ru-RU" sz="1800" dirty="0" smtClean="0"/>
              <a:t>К </a:t>
            </a:r>
            <a:r>
              <a:rPr lang="ru-RU" sz="1800" dirty="0" smtClean="0"/>
              <a:t>УРОКУ изобразительного искусства  «Русские </a:t>
            </a:r>
            <a:r>
              <a:rPr lang="ru-RU" sz="1800" smtClean="0"/>
              <a:t>народные игрушки»</a:t>
            </a:r>
            <a:endParaRPr lang="ru-RU" dirty="0" smtClean="0"/>
          </a:p>
          <a:p>
            <a:r>
              <a:rPr lang="ru-RU" dirty="0" smtClean="0"/>
              <a:t>АВТОР: </a:t>
            </a:r>
            <a:r>
              <a:rPr lang="ru-RU" sz="1800" dirty="0" smtClean="0"/>
              <a:t>УЧИТЕЛЬ </a:t>
            </a:r>
            <a:r>
              <a:rPr lang="ru-RU" sz="2400" dirty="0" smtClean="0"/>
              <a:t>изобразительного искусства</a:t>
            </a:r>
          </a:p>
          <a:p>
            <a:r>
              <a:rPr lang="ru-RU" sz="2400" dirty="0" smtClean="0"/>
              <a:t> Викторова М.А.</a:t>
            </a:r>
            <a:endParaRPr lang="ru-RU" sz="23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РУССКИЕ НАРОДНЫЕ ИГРУШКИ</a:t>
            </a:r>
            <a:endParaRPr lang="ru-RU" sz="5400" dirty="0"/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60648"/>
            <a:ext cx="51054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ДЫМКОВСКАЯ ИГРУШКА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480517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 txBox="1">
            <a:spLocks/>
          </p:cNvSpPr>
          <p:nvPr/>
        </p:nvSpPr>
        <p:spPr>
          <a:xfrm>
            <a:off x="2571736" y="214290"/>
            <a:ext cx="5429288" cy="64294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вя́тская игрушка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8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ки́ровская игрушка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один из русских народных глиняных художественных промыслов. Возник в заречной слободе </a:t>
            </a:r>
            <a:r>
              <a:rPr kumimoji="0" lang="ru-R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Дымково"/>
              </a:rPr>
              <a:t>Дымково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близ г. Вятка (ныне на территории г. </a:t>
            </a:r>
            <a:r>
              <a:rPr kumimoji="0" lang="ru-R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tooltip="Киров (Кировская область)"/>
              </a:rPr>
              <a:t>Кирова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Дымковская игрушка существует на вятской земле более четырёхсот лет. Её возникновение связывают с весенним праздником </a:t>
            </a:r>
            <a:r>
              <a:rPr kumimoji="0" lang="ru-R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tooltip="Вятская свистунья"/>
              </a:rPr>
              <a:t>Свистунья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(«свистопляска»), к которому женское население слободы </a:t>
            </a:r>
            <a:r>
              <a:rPr kumimoji="0" lang="ru-R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Дымково"/>
              </a:rPr>
              <a:t>Дымково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лепило глиняные свистульки в виде коней, </a:t>
            </a:r>
            <a:r>
              <a:rPr kumimoji="0" lang="ru-RU" sz="1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 tooltip="Баран"/>
              </a:rPr>
              <a:t>баранов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козлов, уточек. Позднее, когда праздник потерял своё значение, промысел не только сохранился, но и получил дальнейшее развитие.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Дымковская игрушка изготавливается из местной пластичной красной глины с добавлением речного песка. Ей присущ несложный геометрический рисунок орнамента, росписи, яркий колорит, в котором много красного, жёлтого, синего, зелёного, алого.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1" name="Picture 1" descr="H:\игрушки рис\барышн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85728"/>
            <a:ext cx="1155700" cy="1841500"/>
          </a:xfrm>
          <a:prstGeom prst="rect">
            <a:avLst/>
          </a:prstGeom>
          <a:noFill/>
        </p:spPr>
      </p:pic>
      <p:pic>
        <p:nvPicPr>
          <p:cNvPr id="30722" name="Picture 2" descr="H:\игрушки рис\наездни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1500174"/>
            <a:ext cx="1092200" cy="1841500"/>
          </a:xfrm>
          <a:prstGeom prst="rect">
            <a:avLst/>
          </a:prstGeom>
          <a:noFill/>
        </p:spPr>
      </p:pic>
      <p:pic>
        <p:nvPicPr>
          <p:cNvPr id="30723" name="Picture 3" descr="H:\игрушки рис\петух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4429132"/>
            <a:ext cx="1371600" cy="1714500"/>
          </a:xfrm>
          <a:prstGeom prst="rect">
            <a:avLst/>
          </a:prstGeom>
          <a:noFill/>
        </p:spPr>
      </p:pic>
      <p:pic>
        <p:nvPicPr>
          <p:cNvPr id="30724" name="Picture 4" descr="H:\игрушки рис\конь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2428868"/>
            <a:ext cx="1095375" cy="1238250"/>
          </a:xfrm>
          <a:prstGeom prst="rect">
            <a:avLst/>
          </a:prstGeom>
          <a:noFill/>
        </p:spPr>
      </p:pic>
      <p:pic>
        <p:nvPicPr>
          <p:cNvPr id="30725" name="Picture 5" descr="H:\игрушки рис\петух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43042" y="3643314"/>
            <a:ext cx="1016000" cy="1355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093714" y="365941"/>
            <a:ext cx="5105400" cy="1401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ФЕДОСЕЕВСКАЯ ИГРУШКА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485532" cy="443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57620" y="214290"/>
            <a:ext cx="4214842" cy="650085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большой деревне </a:t>
            </a:r>
            <a:r>
              <a:rPr lang="ru-RU" sz="1600" dirty="0" err="1" smtClean="0"/>
              <a:t>Федосеево</a:t>
            </a:r>
            <a:r>
              <a:rPr lang="ru-RU" sz="1600" dirty="0" smtClean="0"/>
              <a:t>, расположенной недалеко от г. Семенова, занимаются изготовлением деревянных игрушек. Игрушечный промысел, в его современном виде, возник здесь в конце XIX века. Эти игрушки ласково называли "балясы", что означало веселые, забавные, сделанные остряком и балагуром. Мастера настолько </a:t>
            </a:r>
            <a:r>
              <a:rPr lang="ru-RU" sz="1600" dirty="0" err="1" smtClean="0"/>
              <a:t>умелы</a:t>
            </a:r>
            <a:r>
              <a:rPr lang="ru-RU" sz="1600" dirty="0" smtClean="0"/>
              <a:t>, что при изготовлении этой игрушки используют всего два инструмента - нож и топор. Игрушки крепко сколочены из гладких дощечек, раскрашенных в ярко-желтый цвет, с простым узором из тонких веточек с алыми цветами и зелеными листьями. Из глубокой древности пришли в игрушку образы всадников на конях, повозки запряженной лошадьми, деревенские сани и сделанные из дерева крестьянские топоры и молотки. Позднее появились игрушки - мельница, карусель, пильщики досок, домики, мебель. </a:t>
            </a:r>
            <a:endParaRPr lang="ru-RU" sz="1600" dirty="0"/>
          </a:p>
        </p:txBody>
      </p:sp>
      <p:pic>
        <p:nvPicPr>
          <p:cNvPr id="34819" name="Рисунок 4" descr="http://www.pycb.orthodoxy.ru/woodpage/toy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000108"/>
            <a:ext cx="3166673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" descr="http://www.pycb.orthodoxy.ru/woodpage/toy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714752"/>
            <a:ext cx="2679673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ФЕДОСЕЕВСКАЯ ТОПОРЩИНА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3250704" cy="45692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Или балясы. </a:t>
            </a:r>
            <a:r>
              <a:rPr lang="ru-RU" dirty="0" err="1" smtClean="0"/>
              <a:t>Ящечный</a:t>
            </a:r>
            <a:r>
              <a:rPr lang="ru-RU" dirty="0" smtClean="0"/>
              <a:t> стиль – еще и так его называли. Делалась такая игрушка в богатом лесом месте (Нижегородская область) из щепы и всяких отходов, вырубалась топором. Замечательной была не техника исполнения, а механическая идея. Кораблик не просто катился на колесиках, а еще и приводил в движение другие детали внутри. Карусель закручивалась – и раскручивалась обратно сама. Сейчас уже нет таких мастеров</a:t>
            </a:r>
          </a:p>
          <a:p>
            <a:endParaRPr lang="ru-RU" dirty="0"/>
          </a:p>
        </p:txBody>
      </p:sp>
      <p:pic>
        <p:nvPicPr>
          <p:cNvPr id="35844" name="Рисунок 5" descr="Федосеевская топорщ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071678"/>
            <a:ext cx="42862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99592" y="214290"/>
            <a:ext cx="7491924" cy="1472766"/>
          </a:xfrm>
        </p:spPr>
        <p:txBody>
          <a:bodyPr/>
          <a:lstStyle/>
          <a:p>
            <a:r>
              <a:rPr lang="ru-RU" dirty="0" smtClean="0"/>
              <a:t>ФИЛИМОНОВСКАЯ ИГРУШКА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4597101" cy="344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2522069" y="1124744"/>
            <a:ext cx="3993592" cy="470758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Русский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3" tooltip="Народные художественные промыслы"/>
              </a:rPr>
              <a:t>художественный промысел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, сформировавшийся в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4" tooltip="Одоевский район Тульской области"/>
              </a:rPr>
              <a:t>Одоевском районе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5" tooltip="Тульская область"/>
              </a:rPr>
              <a:t>Тульской области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. Своё название получил от деревни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6" tooltip="Филимоново"/>
              </a:rPr>
              <a:t>Филимоново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, где жили в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7" tooltip="1960"/>
              </a:rPr>
              <a:t>1960-х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годах последние мастерицы, возродившие забытое ремесло.</a:t>
            </a:r>
          </a:p>
          <a:p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Промысел игрушки возник в середине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8" tooltip="XIX век"/>
              </a:rPr>
              <a:t>XIX века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в среде местных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9" tooltip="Гончар"/>
              </a:rPr>
              <a:t>гончаров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. Благодаря отличным по качеству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10" tooltip="Белая глина (страница отсутствует)"/>
              </a:rPr>
              <a:t>белым глинам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в районе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11" tooltip="Одоев"/>
              </a:rPr>
              <a:t>Одоева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с </a:t>
            </a:r>
            <a:r>
              <a:rPr lang="ru-RU" u="sng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  <a:hlinkClick r:id="rId12" tooltip="XVI век"/>
              </a:rPr>
              <a:t>XVI века</a:t>
            </a:r>
            <a:r>
              <a:rPr lang="ru-RU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 производили гончарную посуду, продавая её на местных базарах. Как и в большинстве гончарных промыслов, мастера работали семейно, сдавая продукцию перекупщикам или самостоятельно продавая её на базаре. При этом мужчины делали только посуду, а женщины лепили и расписывали игрушки.</a:t>
            </a:r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02085"/>
            <a:ext cx="21907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13892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5000628" cy="6643710"/>
          </a:xfrm>
        </p:spPr>
        <p:txBody>
          <a:bodyPr>
            <a:noAutofit/>
          </a:bodyPr>
          <a:lstStyle/>
          <a:p>
            <a:r>
              <a:rPr lang="ru-RU" sz="1400" dirty="0" smtClean="0"/>
              <a:t>За века </a:t>
            </a:r>
            <a:r>
              <a:rPr lang="ru-RU" sz="1400" dirty="0" err="1" smtClean="0"/>
              <a:t>филимоновская</a:t>
            </a:r>
            <a:r>
              <a:rPr lang="ru-RU" sz="1400" dirty="0" smtClean="0"/>
              <a:t> игрушка не утратила ни одного из своих элементов. Главное в ней свисток. С его помощью предки-язычники отпугивали дьявола, нечистую силу. Полна языческих символов и красочная роспись игрушки. Создавали </a:t>
            </a:r>
            <a:r>
              <a:rPr lang="ru-RU" sz="1400" dirty="0" err="1" smtClean="0"/>
              <a:t>филимоновскую</a:t>
            </a:r>
            <a:r>
              <a:rPr lang="ru-RU" sz="1400" dirty="0" smtClean="0"/>
              <a:t> игрушку женщины крестьянки. Искусство передавалось из поколения в поколение: с раннего детства мама или бабушка сажали девочку рядом с собой и приучали ее к лепке. Девочек, занимающихся лепкой игрушек, здесь называли свистульками. Готовые игрушки возили продавать на ярмарки, а вырученные от продажи деньги откладывались для приданого. Девушки из деревни Филимоново считались очень выгодными невестами. Во-первых, благодаря ремеслу люди в деревеньке были достаточно зажиточными. А во-вторых, </a:t>
            </a:r>
            <a:r>
              <a:rPr lang="ru-RU" sz="1400" dirty="0" err="1" smtClean="0"/>
              <a:t>филимоновские</a:t>
            </a:r>
            <a:r>
              <a:rPr lang="ru-RU" sz="1400" dirty="0" smtClean="0"/>
              <a:t> девушки среди парней пользовались популярностью и назывались беленькими. В этом названии было нечто барское. И правда, девушки работали не в поле-огороде, а в избе. В результате, как и барские дети, были светленькие, незагорелые. При раскрашивании игрушки мастерицы использовали всего три цвета: малиновый (в народе фуксиновый), желтый и синий. Чтобы добиться более интересного цветового решения, женщины шли на хитрость. Игрушку сначала в нужных местах прокрашивали желтой краской, а сверху накладывали традиционный малиновый или синий. В сочетании с желтым эти цвета становились красным и зеленым. Так, используя три цвета, игрушку раскрашивали в пять цветов</a:t>
            </a:r>
          </a:p>
          <a:p>
            <a:endParaRPr lang="ru-RU" sz="1400" dirty="0"/>
          </a:p>
        </p:txBody>
      </p:sp>
      <p:pic>
        <p:nvPicPr>
          <p:cNvPr id="36866" name="Picture 2" descr="H:\игрушки рис\филимоновская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857232"/>
            <a:ext cx="2862000" cy="1908000"/>
          </a:xfrm>
          <a:prstGeom prst="rect">
            <a:avLst/>
          </a:prstGeom>
          <a:noFill/>
        </p:spPr>
      </p:pic>
      <p:pic>
        <p:nvPicPr>
          <p:cNvPr id="36867" name="Picture 3" descr="H:\игрушки рис\филимоновса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2916984" cy="248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428992" y="214290"/>
            <a:ext cx="5105400" cy="1401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БОГОРОДСКАЯ ИГРУШКА</a:t>
            </a:r>
            <a:endParaRPr lang="ru-RU" dirty="0"/>
          </a:p>
        </p:txBody>
      </p:sp>
      <p:pic>
        <p:nvPicPr>
          <p:cNvPr id="28673" name="Рисунок 11" descr="http://www.treeland.ru/image/eko/needlework/bogor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857364"/>
            <a:ext cx="578647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178808" y="214290"/>
            <a:ext cx="3750778" cy="591187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Пёстрые деревянные курочки на подставке, фигурки кузнецов, мужика и медведя, - потяни за планку, и они застучат молоточками по маленькой наковальне... Забавные игрушки, известные на Руси с незапамятных времен, стали основным народным промыслом для жителей подмосковного села </a:t>
            </a:r>
            <a:r>
              <a:rPr lang="ru-RU" dirty="0" err="1" smtClean="0"/>
              <a:t>Богородское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7649" name="Picture 1" descr="H:\игрушки рис\богор иг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2124864" cy="2232000"/>
          </a:xfrm>
          <a:prstGeom prst="rect">
            <a:avLst/>
          </a:prstGeom>
          <a:noFill/>
        </p:spPr>
      </p:pic>
      <p:pic>
        <p:nvPicPr>
          <p:cNvPr id="27650" name="Picture 2" descr="H:\игрушки рис\богор иг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357430"/>
            <a:ext cx="2397749" cy="2016000"/>
          </a:xfrm>
          <a:prstGeom prst="rect">
            <a:avLst/>
          </a:prstGeom>
          <a:noFill/>
        </p:spPr>
      </p:pic>
      <p:pic>
        <p:nvPicPr>
          <p:cNvPr id="27651" name="Picture 3" descr="H:\игрушки рис\богородская и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643446"/>
            <a:ext cx="2486844" cy="18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071546"/>
            <a:ext cx="3429000" cy="378621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Ростом разные подружки,</a:t>
            </a:r>
            <a:br>
              <a:rPr lang="ru-RU" sz="3200" dirty="0" smtClean="0"/>
            </a:br>
            <a:r>
              <a:rPr lang="ru-RU" sz="3200" dirty="0" smtClean="0"/>
              <a:t>Но похожи друг на дружку,</a:t>
            </a:r>
            <a:br>
              <a:rPr lang="ru-RU" sz="3200" dirty="0" smtClean="0"/>
            </a:br>
            <a:r>
              <a:rPr lang="ru-RU" sz="3200" dirty="0" smtClean="0"/>
              <a:t>Все они сидят друг в дружке,</a:t>
            </a:r>
            <a:br>
              <a:rPr lang="ru-RU" sz="3200" dirty="0" smtClean="0"/>
            </a:br>
            <a:r>
              <a:rPr lang="ru-RU" sz="3200" dirty="0" smtClean="0"/>
              <a:t> А всего одна игрушка</a:t>
            </a:r>
            <a:endParaRPr lang="ru-RU" dirty="0"/>
          </a:p>
        </p:txBody>
      </p:sp>
      <p:pic>
        <p:nvPicPr>
          <p:cNvPr id="5" name="Picture 5" descr="Матрёшк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0167" b="10167"/>
          <a:stretch>
            <a:fillRect/>
          </a:stretch>
        </p:blipFill>
        <p:spPr>
          <a:xfrm>
            <a:off x="467544" y="1628800"/>
            <a:ext cx="4672803" cy="3425280"/>
          </a:xfr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5000660" cy="6429420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История </a:t>
            </a:r>
            <a:r>
              <a:rPr lang="ru-RU" sz="6400" dirty="0" err="1" smtClean="0"/>
              <a:t>богородской</a:t>
            </a:r>
            <a:r>
              <a:rPr lang="ru-RU" sz="6400" dirty="0" smtClean="0"/>
              <a:t> игрушки начинается с легенды. Говорят, в маленькой деревеньке близ современного Сергиева Посада жила крестьянская семья. Людьми они были бедными и многодетными. Мать решила позабавить ребятишек и сделать им куклу. Сшила из ткани, но через несколько дней дети разорвали игрушку. Сплела из соломы, да уже к вечеру кукла рассыпалась. Тогда взяла женщина щепку и вырезала игрушку из дерева, а дети прозвали ее </a:t>
            </a:r>
            <a:r>
              <a:rPr lang="ru-RU" sz="6400" dirty="0" err="1" smtClean="0"/>
              <a:t>Аука</a:t>
            </a:r>
            <a:r>
              <a:rPr lang="ru-RU" sz="6400" dirty="0" smtClean="0"/>
              <a:t>. Долго забавлялась ребятня, а потом кукла им наскучила. И отец отвез ее на ярмарку. Там нашелся купец, которому игрушка показалась занятной, и заказал крестьянину целую партию. С тех пор, рассказывают, большинство жителей деревни </a:t>
            </a:r>
            <a:r>
              <a:rPr lang="ru-RU" sz="6400" dirty="0" err="1" smtClean="0"/>
              <a:t>Богородское</a:t>
            </a:r>
            <a:r>
              <a:rPr lang="ru-RU" sz="6400" dirty="0" smtClean="0"/>
              <a:t> и занялись “игрушечным” ремеслом.</a:t>
            </a:r>
          </a:p>
          <a:p>
            <a:r>
              <a:rPr lang="ru-RU" sz="6400" dirty="0" smtClean="0"/>
              <a:t>А если серьезно, народный промысел зародился под влиянием Троице-Сергиева монастыря - одного из крупнейших центров художественных ремесел Московской Руси еще 350 лет назад. Традиционная </a:t>
            </a:r>
            <a:r>
              <a:rPr lang="ru-RU" sz="6400" dirty="0" err="1" smtClean="0"/>
              <a:t>богородская</a:t>
            </a:r>
            <a:r>
              <a:rPr lang="ru-RU" sz="6400" dirty="0" smtClean="0"/>
              <a:t> игрушка - это неокрашенные фигурки людей, животных и птиц из липы, композиции из жизни русского крестьянина. Символом промысла до сих пор считаются “мужик и медведь” в различных сюжетных постановках, первой из которых стала подвижная игрушка “Кузнецы”. </a:t>
            </a:r>
          </a:p>
          <a:p>
            <a:endParaRPr lang="ru-RU" sz="6400" dirty="0"/>
          </a:p>
        </p:txBody>
      </p:sp>
      <p:pic>
        <p:nvPicPr>
          <p:cNvPr id="37890" name="Picture 2" descr="H:\игрушки рис\богор иг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8604"/>
            <a:ext cx="2281874" cy="2520000"/>
          </a:xfrm>
          <a:prstGeom prst="rect">
            <a:avLst/>
          </a:prstGeom>
          <a:noFill/>
        </p:spPr>
      </p:pic>
      <p:pic>
        <p:nvPicPr>
          <p:cNvPr id="37891" name="Рисунок 12" descr="http://www.treeland.ru/image/eko/needlework/bogor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500438"/>
            <a:ext cx="2000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215106" cy="4500594"/>
          </a:xfrm>
        </p:spPr>
        <p:txBody>
          <a:bodyPr>
            <a:normAutofit fontScale="25000" lnSpcReduction="20000"/>
          </a:bodyPr>
          <a:lstStyle/>
          <a:p>
            <a:pPr marL="1143000" indent="-1143000"/>
            <a:r>
              <a:rPr lang="ru-RU" sz="7200" dirty="0" smtClean="0">
                <a:hlinkClick r:id="rId3"/>
              </a:rPr>
              <a:t>http</a:t>
            </a:r>
            <a:r>
              <a:rPr lang="ru-RU" sz="7200" dirty="0" smtClean="0">
                <a:hlinkClick r:id="rId3"/>
              </a:rPr>
              <a:t>://www.rustoys.ru/zakroma/</a:t>
            </a:r>
            <a:r>
              <a:rPr lang="ru-RU" sz="7200" b="1" dirty="0" smtClean="0">
                <a:hlinkClick r:id="rId3"/>
              </a:rPr>
              <a:t>fedoseevskaya</a:t>
            </a:r>
            <a:r>
              <a:rPr lang="ru-RU" sz="7200" dirty="0" smtClean="0">
                <a:hlinkClick r:id="rId3"/>
              </a:rPr>
              <a:t>_toy.ht...</a:t>
            </a:r>
            <a:r>
              <a:rPr lang="ru-RU" sz="7200" dirty="0" smtClean="0"/>
              <a:t> </a:t>
            </a:r>
          </a:p>
          <a:p>
            <a:pPr marL="1143000" indent="-1143000" algn="l"/>
            <a:r>
              <a:rPr lang="ru-RU" sz="7200" dirty="0" smtClean="0"/>
              <a:t> </a:t>
            </a:r>
            <a:r>
              <a:rPr lang="ru-RU" sz="7200" u="sng" dirty="0" smtClean="0">
                <a:hlinkClick r:id="rId4"/>
              </a:rPr>
              <a:t>http://kirsoft.com.ru/freedom/KSNews_1168.htm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 </a:t>
            </a:r>
            <a:r>
              <a:rPr lang="ru-RU" sz="7200" u="sng" dirty="0" smtClean="0">
                <a:hlinkClick r:id="rId5"/>
              </a:rPr>
              <a:t>http://sinsam.kirsoft.com.ru/KSNews_591.htm</a:t>
            </a:r>
            <a:endParaRPr lang="ru-RU" sz="7200" u="sng" dirty="0" smtClean="0"/>
          </a:p>
          <a:p>
            <a:pPr marL="1143000" indent="-1143000" algn="l"/>
            <a:r>
              <a:rPr lang="ru-RU" sz="7200" dirty="0" smtClean="0">
                <a:hlinkClick r:id="rId6"/>
              </a:rPr>
              <a:t>http://ru.wikipedia.org/wiki/</a:t>
            </a:r>
            <a:r>
              <a:rPr lang="ru-RU" sz="7200" b="1" dirty="0" smtClean="0">
                <a:hlinkClick r:id="rId6"/>
              </a:rPr>
              <a:t>Филимоновская</a:t>
            </a:r>
            <a:r>
              <a:rPr lang="ru-RU" sz="7200" dirty="0" smtClean="0">
                <a:hlinkClick r:id="rId6"/>
              </a:rPr>
              <a:t>_</a:t>
            </a:r>
            <a:r>
              <a:rPr lang="ru-RU" sz="7200" b="1" dirty="0" smtClean="0">
                <a:hlinkClick r:id="rId6"/>
              </a:rPr>
              <a:t>игрушка</a:t>
            </a:r>
            <a:r>
              <a:rPr lang="ru-RU" sz="7200" dirty="0" smtClean="0">
                <a:hlinkClick r:id="rId6"/>
              </a:rPr>
              <a:t>...</a:t>
            </a:r>
            <a:endParaRPr lang="ru-RU" sz="7200" dirty="0" smtClean="0"/>
          </a:p>
          <a:p>
            <a:pPr marL="1143000" indent="-1143000" algn="l"/>
            <a:r>
              <a:rPr lang="ru-RU" sz="7200" dirty="0" err="1" smtClean="0">
                <a:hlinkClick r:id="rId7"/>
              </a:rPr>
              <a:t>sinsam.kirsoft.com.ru</a:t>
            </a:r>
            <a:endParaRPr lang="ru-RU" sz="7200" dirty="0" smtClean="0"/>
          </a:p>
          <a:p>
            <a:pPr marL="1143000" indent="-1143000" algn="l"/>
            <a:r>
              <a:rPr lang="ru-RU" sz="7200" dirty="0" err="1" smtClean="0">
                <a:hlinkClick r:id="rId8"/>
              </a:rPr>
              <a:t>www.rustoys.ru</a:t>
            </a:r>
            <a:r>
              <a:rPr lang="ru-RU" sz="7200" dirty="0" smtClean="0"/>
              <a:t> </a:t>
            </a:r>
          </a:p>
          <a:p>
            <a:pPr marL="1143000" indent="-1143000" algn="l"/>
            <a:r>
              <a:rPr lang="ru-RU" sz="7200" dirty="0" smtClean="0">
                <a:hlinkClick r:id="rId9"/>
              </a:rPr>
              <a:t>http://www.treeland.ru/article/eko/needlework/bogo</a:t>
            </a:r>
            <a:endParaRPr lang="ru-RU" sz="7200" dirty="0" smtClean="0"/>
          </a:p>
          <a:p>
            <a:pPr marL="1143000" indent="-1143000" algn="l"/>
            <a:endParaRPr lang="ru-RU" sz="7200" dirty="0" smtClean="0"/>
          </a:p>
          <a:p>
            <a:pPr algn="l"/>
            <a:endParaRPr lang="ru-RU" sz="7200" dirty="0" smtClean="0"/>
          </a:p>
          <a:p>
            <a:r>
              <a:rPr lang="ru-RU" sz="7200" dirty="0" smtClean="0"/>
              <a:t> </a:t>
            </a:r>
          </a:p>
          <a:p>
            <a:pPr algn="l"/>
            <a:endParaRPr lang="ru-RU" sz="7200" dirty="0" smtClean="0"/>
          </a:p>
          <a:p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 smtClean="0"/>
          </a:p>
          <a:p>
            <a:r>
              <a:rPr lang="ru-RU" dirty="0" smtClean="0"/>
              <a:t> </a:t>
            </a:r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5105400" cy="19013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ИНФОРМАЦИИ И ФОТОГРАФИЙ:</a:t>
            </a:r>
            <a:endParaRPr lang="ru-RU" dirty="0"/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У каждого народа свои замечательные куклы. Подобно людям, некоторые из них стали знаменитыми на весь мир. Одна такая перед вами – русская матрешка. Вот они «подружки, сидящие друг в дружке»: все веселые, нарядные, деревянные русские куклы модницы, известные теперь во многих странах мира</a:t>
            </a:r>
          </a:p>
          <a:p>
            <a:pPr>
              <a:buNone/>
            </a:pPr>
            <a:r>
              <a:rPr lang="ru-RU" sz="1800" dirty="0" smtClean="0"/>
              <a:t>              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РУССКАЯ МАТРЁШКА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Дуйте в дудки, бейте в ложки!</a:t>
            </a:r>
          </a:p>
          <a:p>
            <a:r>
              <a:rPr lang="ru-RU" b="1" i="1" dirty="0" smtClean="0"/>
              <a:t>В гости к нам пришли матрёшки!</a:t>
            </a:r>
          </a:p>
          <a:p>
            <a:r>
              <a:rPr lang="ru-RU" b="1" i="1" dirty="0" smtClean="0"/>
              <a:t>Ложки деревянные, </a:t>
            </a:r>
          </a:p>
          <a:p>
            <a:r>
              <a:rPr lang="ru-RU" b="1" i="1" dirty="0" err="1" smtClean="0"/>
              <a:t>Матрёшечки</a:t>
            </a:r>
            <a:r>
              <a:rPr lang="ru-RU" b="1" i="1" dirty="0" smtClean="0"/>
              <a:t> румяные</a:t>
            </a:r>
            <a:endParaRPr lang="ru-RU" dirty="0"/>
          </a:p>
        </p:txBody>
      </p:sp>
      <p:pic>
        <p:nvPicPr>
          <p:cNvPr id="6" name="Picture 13" descr="Матрё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214686"/>
            <a:ext cx="288131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14" descr="В этой матрешке спрятано еще 31 матрешка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343273"/>
            <a:ext cx="1047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16" descr="Авторская работа Е. Ружальской. Выжигание, морилка, акварель и лак.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7550" y="3343273"/>
            <a:ext cx="121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73016"/>
            <a:ext cx="7992888" cy="144016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Кукла эта, понятно, была японкой, точнее даже, </a:t>
            </a:r>
            <a:br>
              <a:rPr lang="ru-RU" sz="2400" i="1" dirty="0" smtClean="0"/>
            </a:br>
            <a:r>
              <a:rPr lang="ru-RU" sz="2400" i="1" dirty="0" smtClean="0"/>
              <a:t>японцем  - сердитым на вид, </a:t>
            </a:r>
            <a:r>
              <a:rPr lang="ru-RU" sz="2400" i="1" dirty="0" err="1" smtClean="0"/>
              <a:t>узкоглазым</a:t>
            </a:r>
            <a:r>
              <a:rPr lang="ru-RU" sz="2400" i="1" dirty="0" smtClean="0"/>
              <a:t> стариком. </a:t>
            </a:r>
            <a:br>
              <a:rPr lang="ru-RU" sz="2400" i="1" dirty="0" smtClean="0"/>
            </a:br>
            <a:endParaRPr lang="ru-RU" sz="2400" dirty="0"/>
          </a:p>
        </p:txBody>
      </p:sp>
      <p:pic>
        <p:nvPicPr>
          <p:cNvPr id="5" name="Picture 9" descr="Башкирская матрешка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16426" b="16426"/>
          <a:stretch>
            <a:fillRect/>
          </a:stretch>
        </p:blipFill>
        <p:spPr bwMode="auto">
          <a:xfrm>
            <a:off x="323528" y="483969"/>
            <a:ext cx="3705200" cy="342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39952" y="76470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Первую матрёшку сделали в Москве более ста лет назад. Эскиз матрёшки нарисовал художник Сергей Васильевич Малютин. А дело было так.</a:t>
            </a:r>
            <a:br>
              <a:rPr lang="ru-RU" dirty="0"/>
            </a:br>
            <a:r>
              <a:rPr lang="ru-RU" dirty="0"/>
              <a:t>В художественную мастерскую под Москвой привезли из Японии фигурку игрушечного лысого старичка – </a:t>
            </a:r>
            <a:r>
              <a:rPr lang="ru-RU" dirty="0" err="1"/>
              <a:t>Фукуруму</a:t>
            </a:r>
            <a:r>
              <a:rPr lang="ru-RU" dirty="0"/>
              <a:t>. Кукла раскрывалась, в ней находились еще несколько фигурок, вложенных одна в другую. </a:t>
            </a:r>
            <a:endParaRPr lang="ru-RU" dirty="0"/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293096"/>
            <a:ext cx="5760640" cy="237626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 Всемирной выставке в Брюсселе в 1958 году наша матрешка получила золотую медаль. Формочки для матрёшек вытачивались из берёзовых и липовых чурок. </a:t>
            </a:r>
            <a:br>
              <a:rPr lang="ru-RU" b="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Токарь должен быть искусным, ведь есть матрёшки, состоящие из пятидесяти и даже из шестидесяти кукол.</a:t>
            </a:r>
            <a:br>
              <a:rPr lang="ru-RU" b="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Самая крупная матрёшка – ростом с первоклассницу; самая маленькая не больше семечка подсолнуха. </a:t>
            </a:r>
            <a:endParaRPr lang="ru-RU" sz="5400" b="0" dirty="0">
              <a:solidFill>
                <a:schemeClr val="tx1"/>
              </a:solidFill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7" name="Picture 7" descr="Первая русская матрешка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571480"/>
            <a:ext cx="22606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Рисунок из книги Н.Н. Алексахина &quot;Матрешка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8734" y="1712260"/>
            <a:ext cx="1722047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3848" y="559938"/>
            <a:ext cx="31683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Игрушка всем понравилась, и наши мастера решили сделать свою деревянную куклу. Первая матрешка состояла из восьми фигурок. Изображала она девочку в платке и  сарафане с черным петухом в руках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429000" cy="6072230"/>
          </a:xfrm>
        </p:spPr>
        <p:txBody>
          <a:bodyPr>
            <a:normAutofit/>
          </a:bodyPr>
          <a:lstStyle/>
          <a:p>
            <a:r>
              <a:rPr lang="ru-RU" sz="2300" b="0" dirty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З</a:t>
            </a: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аморская </a:t>
            </a: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пришелица прижилась 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у нас на диво быстро. 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Яблоками лёг на щёки румянец, прикрыл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голову </a:t>
            </a: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русский платочек</a:t>
            </a: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, свесилась из-под него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толстая коса. Так и хотелось назвать куклу 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русским именем. Дуняша? </a:t>
            </a:r>
            <a:r>
              <a:rPr lang="ru-RU" sz="2300" b="0" dirty="0" err="1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Маняша</a:t>
            </a: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?  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>Матрёша?</a:t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  <a:t/>
            </a:r>
            <a:br>
              <a:rPr lang="ru-RU" sz="2300" b="0" dirty="0" smtClean="0">
                <a:solidFill>
                  <a:schemeClr val="bg1"/>
                </a:solidFill>
                <a:latin typeface="Microsoft JhengHei Light" pitchFamily="34" charset="-120"/>
                <a:ea typeface="Microsoft JhengHei Light" pitchFamily="34" charset="-120"/>
              </a:rPr>
            </a:br>
            <a:r>
              <a:rPr lang="ru-RU" sz="2300" i="1" dirty="0" smtClean="0">
                <a:solidFill>
                  <a:schemeClr val="tx1"/>
                </a:solidFill>
              </a:rPr>
              <a:t/>
            </a:r>
            <a:br>
              <a:rPr lang="ru-RU" sz="2300" i="1" dirty="0" smtClean="0">
                <a:solidFill>
                  <a:schemeClr val="tx1"/>
                </a:solidFill>
              </a:rPr>
            </a:br>
            <a:endParaRPr lang="ru-RU" sz="2300" dirty="0">
              <a:solidFill>
                <a:schemeClr val="tx1"/>
              </a:solidFill>
            </a:endParaRPr>
          </a:p>
        </p:txBody>
      </p:sp>
      <p:pic>
        <p:nvPicPr>
          <p:cNvPr id="21" name="Picture 5" descr="Матрёшк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8321" r="18321"/>
          <a:stretch>
            <a:fillRect/>
          </a:stretch>
        </p:blipFill>
        <p:spPr bwMode="auto">
          <a:xfrm>
            <a:off x="755576" y="1052736"/>
            <a:ext cx="4227012" cy="42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1258888" y="5373688"/>
            <a:ext cx="62579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сергиево-посадская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матрёшка</a:t>
            </a:r>
          </a:p>
        </p:txBody>
      </p:sp>
      <p:pic>
        <p:nvPicPr>
          <p:cNvPr id="12" name="Picture 4" descr="image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00298" y="714356"/>
            <a:ext cx="2792413" cy="39608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357158" y="5286388"/>
            <a:ext cx="74295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полховско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-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майдановская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матрёшка</a:t>
            </a:r>
          </a:p>
        </p:txBody>
      </p:sp>
      <p:pic>
        <p:nvPicPr>
          <p:cNvPr id="3" name="Picture 4" descr="image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714612" y="928670"/>
            <a:ext cx="2743200" cy="385445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785918" y="5357826"/>
            <a:ext cx="48006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семеновская матрёшка</a:t>
            </a:r>
          </a:p>
        </p:txBody>
      </p:sp>
      <p:pic>
        <p:nvPicPr>
          <p:cNvPr id="3" name="Picture 4" descr="image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714612" y="500042"/>
            <a:ext cx="2322513" cy="441960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138</TotalTime>
  <Words>1044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РУССКИЕ НАРОДНЫЕ ИГРУШКИ</vt:lpstr>
      <vt:lpstr>Ростом разные подружки, Но похожи друг на дружку, Все они сидят друг в дружке,  А всего одна игрушка</vt:lpstr>
      <vt:lpstr>РУССКАЯ МАТРЁШКА</vt:lpstr>
      <vt:lpstr>Кукла эта, понятно, была японкой, точнее даже,  японцем  - сердитым на вид, узкоглазым стариком.  </vt:lpstr>
      <vt:lpstr>Презентация PowerPoint</vt:lpstr>
      <vt:lpstr>Заморская пришелица прижилась  у нас на диво быстро.  Яблоками лёг на щёки румянец, прикрыл голову русский платочек, свесилась из-под него толстая коса. Так и хотелось назвать куклу  русским именем. Дуняша? Маняша?   Матрёша?   </vt:lpstr>
      <vt:lpstr>Презентация PowerPoint</vt:lpstr>
      <vt:lpstr>Презентация PowerPoint</vt:lpstr>
      <vt:lpstr>Презентация PowerPoint</vt:lpstr>
      <vt:lpstr>ДЫМКОВСКАЯ ИГРУШКА</vt:lpstr>
      <vt:lpstr>Презентация PowerPoint</vt:lpstr>
      <vt:lpstr>ФЕДОСЕЕВСКАЯ ИГРУШКА</vt:lpstr>
      <vt:lpstr>Презентация PowerPoint</vt:lpstr>
      <vt:lpstr>ФЕДОСЕЕВСКАЯ ТОПОРЩИНА</vt:lpstr>
      <vt:lpstr>ФИЛИМОНОВСКАЯ ИГРУШКА</vt:lpstr>
      <vt:lpstr>Презентация PowerPoint</vt:lpstr>
      <vt:lpstr>Презентация PowerPoint</vt:lpstr>
      <vt:lpstr>БОГОРОДСКАЯ ИГРУШКА</vt:lpstr>
      <vt:lpstr>Презентация PowerPoint</vt:lpstr>
      <vt:lpstr>Презентация PowerPoint</vt:lpstr>
      <vt:lpstr>ИСТОЧНИКИ ИНФОРМАЦИИ И ФОТОГРАФИЙ: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ИГРУШКИ</dc:title>
  <dc:creator>Admin</dc:creator>
  <cp:lastModifiedBy>Пользователь Windows</cp:lastModifiedBy>
  <cp:revision>21</cp:revision>
  <dcterms:created xsi:type="dcterms:W3CDTF">2009-04-19T08:52:53Z</dcterms:created>
  <dcterms:modified xsi:type="dcterms:W3CDTF">2017-10-15T17:28:22Z</dcterms:modified>
</cp:coreProperties>
</file>