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A2AD31-F601-44B6-9F23-D5E0EFCD0633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97DAA-07CC-41AD-98DF-63F2E2287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A2AD31-F601-44B6-9F23-D5E0EFCD0633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97DAA-07CC-41AD-98DF-63F2E2287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A2AD31-F601-44B6-9F23-D5E0EFCD0633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97DAA-07CC-41AD-98DF-63F2E2287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A2AD31-F601-44B6-9F23-D5E0EFCD0633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97DAA-07CC-41AD-98DF-63F2E2287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A2AD31-F601-44B6-9F23-D5E0EFCD0633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97DAA-07CC-41AD-98DF-63F2E2287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A2AD31-F601-44B6-9F23-D5E0EFCD0633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97DAA-07CC-41AD-98DF-63F2E2287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A2AD31-F601-44B6-9F23-D5E0EFCD0633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97DAA-07CC-41AD-98DF-63F2E2287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A2AD31-F601-44B6-9F23-D5E0EFCD0633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97DAA-07CC-41AD-98DF-63F2E2287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A2AD31-F601-44B6-9F23-D5E0EFCD0633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97DAA-07CC-41AD-98DF-63F2E2287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A2AD31-F601-44B6-9F23-D5E0EFCD0633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97DAA-07CC-41AD-98DF-63F2E2287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A2AD31-F601-44B6-9F23-D5E0EFCD0633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97DAA-07CC-41AD-98DF-63F2E2287CB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A2AD31-F601-44B6-9F23-D5E0EFCD0633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5697DAA-07CC-41AD-98DF-63F2E2287C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5349822" cy="182880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Словари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 уроку в 6 классе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словарях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800" b="1" dirty="0">
                <a:solidFill>
                  <a:srgbClr val="0070C0"/>
                </a:solidFill>
              </a:rPr>
              <a:t>Словари — настольные книги каждого образованного чело­века. Они могут помочь правильно писать и произносить слова, получать разнообразные знания о мире. Словарей великое множество. </a:t>
            </a:r>
            <a:endParaRPr lang="ru-RU" sz="3800" dirty="0">
              <a:solidFill>
                <a:srgbClr val="0070C0"/>
              </a:solidFill>
            </a:endParaRPr>
          </a:p>
          <a:p>
            <a:r>
              <a:rPr lang="ru-RU" sz="3800" b="1" i="1" dirty="0">
                <a:solidFill>
                  <a:schemeClr val="accent4">
                    <a:lumMod val="75000"/>
                  </a:schemeClr>
                </a:solidFill>
              </a:rPr>
              <a:t>Чтобы они стали нашими помощниками, мы должны научиться понимать их особенности</a:t>
            </a:r>
            <a:r>
              <a:rPr lang="ru-RU" sz="3800" b="1" i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sz="3800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3800" dirty="0"/>
              <a:t> Прежде всего, словари </a:t>
            </a:r>
            <a:r>
              <a:rPr lang="ru-RU" sz="3800" b="1" dirty="0"/>
              <a:t>бывают лингвистическими и нелингвистическими — энциклопедическими.</a:t>
            </a:r>
            <a:endParaRPr lang="ru-RU" sz="3800" dirty="0"/>
          </a:p>
          <a:p>
            <a:endParaRPr lang="ru-RU" sz="3800" b="1" u="sng" dirty="0" smtClean="0"/>
          </a:p>
          <a:p>
            <a:r>
              <a:rPr lang="ru-RU" sz="3800" b="1" dirty="0" smtClean="0"/>
              <a:t>Лингвистические словари </a:t>
            </a:r>
            <a:r>
              <a:rPr lang="ru-RU" sz="3800" b="1" dirty="0"/>
              <a:t>характеризуют с разных сторон слова, </a:t>
            </a:r>
            <a:endParaRPr lang="ru-RU" sz="3800" b="1" dirty="0" smtClean="0"/>
          </a:p>
          <a:p>
            <a:pPr>
              <a:buNone/>
            </a:pPr>
            <a:r>
              <a:rPr lang="ru-RU" sz="3800" b="1" dirty="0" smtClean="0"/>
              <a:t>      </a:t>
            </a:r>
            <a:r>
              <a:rPr lang="ru-RU" sz="3800" b="1" dirty="0" err="1" smtClean="0"/>
              <a:t>Не</a:t>
            </a:r>
            <a:r>
              <a:rPr lang="ru-RU" sz="3800" b="1" dirty="0" err="1" smtClean="0"/>
              <a:t>ингвистические</a:t>
            </a:r>
            <a:r>
              <a:rPr lang="ru-RU" sz="3800" b="1" dirty="0" smtClean="0"/>
              <a:t> </a:t>
            </a:r>
            <a:r>
              <a:rPr lang="ru-RU" sz="3800" b="1" dirty="0" smtClean="0"/>
              <a:t>- </a:t>
            </a:r>
            <a:r>
              <a:rPr lang="ru-RU" sz="3800" b="1" dirty="0"/>
              <a:t>предметы, явления, процессы, </a:t>
            </a:r>
            <a:r>
              <a:rPr lang="ru-RU" sz="3800" dirty="0"/>
              <a:t>которые обозначены словами. </a:t>
            </a:r>
          </a:p>
          <a:p>
            <a:pPr>
              <a:buNone/>
            </a:pPr>
            <a:r>
              <a:rPr lang="ru-RU" sz="3800" dirty="0"/>
              <a:t> 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u="sng" dirty="0" smtClean="0"/>
              <a:t>Лингвистические словари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4714908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  <a:p>
            <a:pPr>
              <a:buNone/>
            </a:pPr>
            <a:endParaRPr lang="ru-RU" dirty="0"/>
          </a:p>
          <a:p>
            <a:r>
              <a:rPr lang="ru-RU" b="1" dirty="0"/>
              <a:t> </a:t>
            </a:r>
            <a:r>
              <a:rPr lang="ru-RU" sz="5100" b="1" dirty="0">
                <a:solidFill>
                  <a:srgbClr val="00B050"/>
                </a:solidFill>
              </a:rPr>
              <a:t>одноязычные и многоязычные, </a:t>
            </a:r>
            <a:endParaRPr lang="ru-RU" sz="5100" dirty="0">
              <a:solidFill>
                <a:srgbClr val="00B050"/>
              </a:solidFill>
            </a:endParaRPr>
          </a:p>
          <a:p>
            <a:r>
              <a:rPr lang="ru-RU" sz="5100" b="1" dirty="0">
                <a:solidFill>
                  <a:srgbClr val="C00000"/>
                </a:solidFill>
              </a:rPr>
              <a:t>орфографические и орфоэпические</a:t>
            </a:r>
            <a:r>
              <a:rPr lang="ru-RU" sz="5100" b="1" dirty="0"/>
              <a:t>, </a:t>
            </a:r>
            <a:endParaRPr lang="ru-RU" sz="5100" dirty="0"/>
          </a:p>
          <a:p>
            <a:r>
              <a:rPr lang="ru-RU" sz="5100" b="1" dirty="0">
                <a:solidFill>
                  <a:schemeClr val="accent1"/>
                </a:solidFill>
              </a:rPr>
              <a:t>толковые </a:t>
            </a:r>
            <a:endParaRPr lang="ru-RU" sz="5100" dirty="0">
              <a:solidFill>
                <a:schemeClr val="accent1"/>
              </a:solidFill>
            </a:endParaRPr>
          </a:p>
          <a:p>
            <a:r>
              <a:rPr lang="ru-RU" sz="5100" b="1" dirty="0"/>
              <a:t> </a:t>
            </a:r>
            <a:r>
              <a:rPr lang="ru-RU" sz="5100" b="1" dirty="0" smtClean="0">
                <a:solidFill>
                  <a:srgbClr val="7030A0"/>
                </a:solidFill>
              </a:rPr>
              <a:t>специальные:</a:t>
            </a:r>
          </a:p>
          <a:p>
            <a:r>
              <a:rPr lang="ru-RU" sz="5100" b="1" dirty="0" smtClean="0">
                <a:solidFill>
                  <a:srgbClr val="7030A0"/>
                </a:solidFill>
              </a:rPr>
              <a:t>синонимов,</a:t>
            </a:r>
          </a:p>
          <a:p>
            <a:r>
              <a:rPr lang="ru-RU" sz="5100" b="1" dirty="0" smtClean="0">
                <a:solidFill>
                  <a:srgbClr val="7030A0"/>
                </a:solidFill>
              </a:rPr>
              <a:t> </a:t>
            </a:r>
            <a:r>
              <a:rPr lang="ru-RU" sz="5100" b="1" dirty="0">
                <a:solidFill>
                  <a:srgbClr val="7030A0"/>
                </a:solidFill>
              </a:rPr>
              <a:t>антонимов, </a:t>
            </a:r>
            <a:endParaRPr lang="ru-RU" sz="5100" b="1" dirty="0" smtClean="0">
              <a:solidFill>
                <a:srgbClr val="7030A0"/>
              </a:solidFill>
            </a:endParaRPr>
          </a:p>
          <a:p>
            <a:r>
              <a:rPr lang="ru-RU" sz="5100" b="1" dirty="0" smtClean="0">
                <a:solidFill>
                  <a:srgbClr val="7030A0"/>
                </a:solidFill>
              </a:rPr>
              <a:t>Омонимов</a:t>
            </a:r>
          </a:p>
          <a:p>
            <a:endParaRPr lang="ru-RU" sz="5100" b="1" dirty="0">
              <a:solidFill>
                <a:srgbClr val="7030A0"/>
              </a:solidFill>
            </a:endParaRPr>
          </a:p>
          <a:p>
            <a:pPr>
              <a:buNone/>
            </a:pPr>
            <a:endParaRPr lang="ru-RU" sz="5100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5100" i="1" dirty="0" smtClean="0"/>
              <a:t>Первые словари появились задолго до нашей эры.</a:t>
            </a:r>
          </a:p>
          <a:p>
            <a:endParaRPr lang="ru-RU" sz="5100" i="1" dirty="0" smtClean="0"/>
          </a:p>
          <a:p>
            <a:pPr>
              <a:buNone/>
            </a:pPr>
            <a:endParaRPr lang="ru-RU" sz="5100" i="1" dirty="0" smtClean="0"/>
          </a:p>
          <a:p>
            <a:pPr>
              <a:buNone/>
            </a:pPr>
            <a:r>
              <a:rPr lang="ru-RU" sz="5100" i="1" dirty="0" smtClean="0"/>
              <a:t> В России словарное дело стало особенно активно развиваться в эпоху Петра I.</a:t>
            </a:r>
            <a:endParaRPr lang="ru-RU" sz="5100" dirty="0" smtClean="0"/>
          </a:p>
          <a:p>
            <a:pPr>
              <a:buNone/>
            </a:pPr>
            <a:r>
              <a:rPr lang="ru-RU" sz="5100" dirty="0" smtClean="0"/>
              <a:t> </a:t>
            </a:r>
          </a:p>
          <a:p>
            <a:endParaRPr lang="ru-RU" sz="5100" dirty="0"/>
          </a:p>
          <a:p>
            <a:endParaRPr lang="ru-RU" sz="5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Специальные словари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b="1" dirty="0" smtClean="0"/>
              <a:t>для школьников: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450059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>
                <a:solidFill>
                  <a:srgbClr val="0070C0"/>
                </a:solidFill>
              </a:rPr>
              <a:t>В </a:t>
            </a:r>
            <a:r>
              <a:rPr lang="ru-RU" b="1" dirty="0">
                <a:solidFill>
                  <a:srgbClr val="0070C0"/>
                </a:solidFill>
              </a:rPr>
              <a:t>Советском Союзе, а затем и в России выпускалось и </a:t>
            </a:r>
            <a:r>
              <a:rPr lang="ru-RU" b="1" dirty="0" smtClean="0">
                <a:solidFill>
                  <a:srgbClr val="0070C0"/>
                </a:solidFill>
              </a:rPr>
              <a:t>выпускается </a:t>
            </a:r>
            <a:r>
              <a:rPr lang="ru-RU" b="1" dirty="0">
                <a:solidFill>
                  <a:srgbClr val="0070C0"/>
                </a:solidFill>
              </a:rPr>
              <a:t>множество самых разнообразных словарей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Вот лишь несколько словарей, </a:t>
            </a:r>
            <a:r>
              <a:rPr lang="ru-RU" b="1" dirty="0"/>
              <a:t>созданных специально для школьников:</a:t>
            </a:r>
            <a:r>
              <a:rPr lang="ru-RU" dirty="0"/>
              <a:t> </a:t>
            </a:r>
          </a:p>
          <a:p>
            <a:r>
              <a:rPr lang="ru-RU" dirty="0"/>
              <a:t>«Школьный толковый словарь русского языка» М.С. </a:t>
            </a:r>
            <a:r>
              <a:rPr lang="ru-RU" dirty="0" err="1"/>
              <a:t>Лапатухина</a:t>
            </a:r>
            <a:r>
              <a:rPr lang="ru-RU" dirty="0"/>
              <a:t>, Е.В. </a:t>
            </a:r>
            <a:r>
              <a:rPr lang="ru-RU" dirty="0" err="1"/>
              <a:t>Скорлуповской</a:t>
            </a:r>
            <a:r>
              <a:rPr lang="ru-RU" dirty="0"/>
              <a:t>, Г.П. </a:t>
            </a:r>
            <a:r>
              <a:rPr lang="ru-RU" dirty="0" err="1"/>
              <a:t>Снетовой</a:t>
            </a:r>
            <a:r>
              <a:rPr lang="ru-RU" dirty="0"/>
              <a:t> (1981); </a:t>
            </a:r>
          </a:p>
          <a:p>
            <a:r>
              <a:rPr lang="ru-RU" dirty="0"/>
              <a:t>«Школьный словарь антонимов русского языка» М.Р. Львова (1985); </a:t>
            </a:r>
          </a:p>
          <a:p>
            <a:r>
              <a:rPr lang="ru-RU" dirty="0"/>
              <a:t>«Школьный </a:t>
            </a:r>
            <a:r>
              <a:rPr lang="ru-RU" dirty="0" smtClean="0"/>
              <a:t>словарь </a:t>
            </a:r>
            <a:r>
              <a:rPr lang="ru-RU" dirty="0"/>
              <a:t>иностранных слов» под ред. В.В. Иванова (1983); </a:t>
            </a:r>
          </a:p>
          <a:p>
            <a:r>
              <a:rPr lang="ru-RU" dirty="0"/>
              <a:t>«Школьный грамматико-орфографический словарь» Б.Т. Панова и А.В. Текучёва(1985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Электронные словари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В XXI в. появляются компьютерные технологии создания словарей, </a:t>
            </a:r>
            <a:r>
              <a:rPr lang="ru-RU" b="1" i="1" dirty="0">
                <a:solidFill>
                  <a:srgbClr val="7030A0"/>
                </a:solidFill>
              </a:rPr>
              <a:t>разнообразные электронные словари, которые </a:t>
            </a:r>
            <a:r>
              <a:rPr lang="ru-RU" b="1" i="1" dirty="0" smtClean="0">
                <a:solidFill>
                  <a:srgbClr val="7030A0"/>
                </a:solidFill>
              </a:rPr>
              <a:t>размещаются </a:t>
            </a:r>
            <a:r>
              <a:rPr lang="ru-RU" b="1" i="1" dirty="0">
                <a:solidFill>
                  <a:srgbClr val="7030A0"/>
                </a:solidFill>
              </a:rPr>
              <a:t>на серверах компьютерных сетей или распространяются на компакт-дисках.</a:t>
            </a:r>
            <a:r>
              <a:rPr lang="ru-RU" dirty="0">
                <a:solidFill>
                  <a:srgbClr val="7030A0"/>
                </a:solidFill>
              </a:rPr>
              <a:t> 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/>
              <a:t>Сейчас </a:t>
            </a:r>
            <a:r>
              <a:rPr lang="ru-RU" dirty="0"/>
              <a:t>есть прекрасные возможности </a:t>
            </a:r>
            <a:r>
              <a:rPr lang="ru-RU" dirty="0" smtClean="0"/>
              <a:t>свободно </a:t>
            </a:r>
            <a:r>
              <a:rPr lang="ru-RU" dirty="0"/>
              <a:t>пользоваться богатством словарей, проверенных временем, и </a:t>
            </a:r>
            <a:r>
              <a:rPr lang="ru-RU" b="1" dirty="0"/>
              <a:t>даже участвовать в создании современных словарей (например, словарей неологизмов, компьютерных словарей и т. д.).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Примерный план характеристики </a:t>
            </a:r>
            <a:r>
              <a:rPr lang="ru-RU" b="1" i="1" dirty="0"/>
              <a:t>словаря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Краткие библиографические сведения. .</a:t>
            </a:r>
          </a:p>
          <a:p>
            <a:pPr lvl="0"/>
            <a:r>
              <a:rPr lang="ru-RU" dirty="0"/>
              <a:t> Цели и задачи словаря.</a:t>
            </a:r>
          </a:p>
          <a:p>
            <a:pPr lvl="0"/>
            <a:r>
              <a:rPr lang="ru-RU" dirty="0"/>
              <a:t> Как построен словарь.</a:t>
            </a:r>
          </a:p>
          <a:p>
            <a:pPr lvl="0"/>
            <a:r>
              <a:rPr lang="ru-RU" dirty="0"/>
              <a:t> Структура словарной статьи (как определяются понятия,  какие пометы используются );</a:t>
            </a:r>
          </a:p>
          <a:p>
            <a:pPr lvl="0"/>
            <a:r>
              <a:rPr lang="ru-RU" dirty="0"/>
              <a:t> Примеры.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-Какими словарями вы пользуетесь чаще всего?</a:t>
            </a:r>
          </a:p>
          <a:p>
            <a:r>
              <a:rPr lang="ru-RU" dirty="0"/>
              <a:t>-С какими словарями вы впервые встретились на нашем уроке?</a:t>
            </a:r>
          </a:p>
          <a:p>
            <a:r>
              <a:rPr lang="ru-RU" dirty="0"/>
              <a:t>-Для чего нужны словари?</a:t>
            </a:r>
          </a:p>
          <a:p>
            <a:r>
              <a:rPr lang="ru-RU" dirty="0"/>
              <a:t>-С какими трудностями вы сталкиваетесь, работая со слова­рями?</a:t>
            </a:r>
          </a:p>
          <a:p>
            <a:r>
              <a:rPr lang="ru-RU" i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</TotalTime>
  <Words>258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Словари</vt:lpstr>
      <vt:lpstr>О словарях</vt:lpstr>
      <vt:lpstr>Лингвистические словари</vt:lpstr>
      <vt:lpstr>Специальные словари   для школьников: </vt:lpstr>
      <vt:lpstr>Электронные словари</vt:lpstr>
      <vt:lpstr>Примерный план характеристики словаря </vt:lpstr>
      <vt:lpstr>Рефлексия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I`m</dc:creator>
  <cp:lastModifiedBy>I`m</cp:lastModifiedBy>
  <cp:revision>2</cp:revision>
  <dcterms:created xsi:type="dcterms:W3CDTF">2017-10-16T12:11:36Z</dcterms:created>
  <dcterms:modified xsi:type="dcterms:W3CDTF">2017-10-16T12:24:09Z</dcterms:modified>
</cp:coreProperties>
</file>