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  <p:sldMasterId id="2147483696" r:id="rId4"/>
    <p:sldMasterId id="2147483708" r:id="rId5"/>
  </p:sldMasterIdLst>
  <p:notesMasterIdLst>
    <p:notesMasterId r:id="rId30"/>
  </p:notesMasterIdLst>
  <p:sldIdLst>
    <p:sldId id="256" r:id="rId6"/>
    <p:sldId id="268" r:id="rId7"/>
    <p:sldId id="276" r:id="rId8"/>
    <p:sldId id="275" r:id="rId9"/>
    <p:sldId id="274" r:id="rId10"/>
    <p:sldId id="273" r:id="rId11"/>
    <p:sldId id="272" r:id="rId12"/>
    <p:sldId id="271" r:id="rId13"/>
    <p:sldId id="269" r:id="rId14"/>
    <p:sldId id="267" r:id="rId15"/>
    <p:sldId id="266" r:id="rId16"/>
    <p:sldId id="265" r:id="rId17"/>
    <p:sldId id="264" r:id="rId18"/>
    <p:sldId id="284" r:id="rId19"/>
    <p:sldId id="283" r:id="rId20"/>
    <p:sldId id="263" r:id="rId21"/>
    <p:sldId id="262" r:id="rId22"/>
    <p:sldId id="261" r:id="rId23"/>
    <p:sldId id="259" r:id="rId24"/>
    <p:sldId id="260" r:id="rId25"/>
    <p:sldId id="277" r:id="rId26"/>
    <p:sldId id="281" r:id="rId27"/>
    <p:sldId id="280" r:id="rId28"/>
    <p:sldId id="279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.xlsx"/><Relationship Id="rId1" Type="http://schemas.openxmlformats.org/officeDocument/2006/relationships/image" Target="../media/image2.jpeg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86820756179716296"/>
          <c:h val="0.862654977286107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>
                    <a:solidFill>
                      <a:srgbClr val="663300"/>
                    </a:solidFill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0.84</c:v>
                </c:pt>
                <c:pt idx="1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48-4424-A849-1D6A4539A3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r"/>
      <c:layout>
        <c:manualLayout>
          <c:xMode val="edge"/>
          <c:yMode val="edge"/>
          <c:x val="0.83728196867014792"/>
          <c:y val="0"/>
          <c:w val="0.13584281233709075"/>
          <c:h val="0.1988338003670406"/>
        </c:manualLayout>
      </c:layout>
      <c:overlay val="0"/>
      <c:txPr>
        <a:bodyPr/>
        <a:lstStyle/>
        <a:p>
          <a:pPr>
            <a:defRPr sz="2400" b="1" i="0" baseline="0">
              <a:solidFill>
                <a:srgbClr val="663300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</c:spPr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>
                    <a:solidFill>
                      <a:srgbClr val="663300"/>
                    </a:solidFill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старинные</c:v>
                </c:pt>
                <c:pt idx="1">
                  <c:v>современные</c:v>
                </c:pt>
                <c:pt idx="2">
                  <c:v>собственные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0.54</c:v>
                </c:pt>
                <c:pt idx="1">
                  <c:v>0.25</c:v>
                </c:pt>
                <c:pt idx="2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9D-4596-9956-1E7816C68C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2800" b="1">
              <a:solidFill>
                <a:srgbClr val="66330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>
                    <a:solidFill>
                      <a:srgbClr val="663300"/>
                    </a:solidFill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0.54</c:v>
                </c:pt>
                <c:pt idx="1">
                  <c:v>0.46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4F-4182-9F3E-B78425649D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2800" b="1">
              <a:solidFill>
                <a:srgbClr val="66330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>
                    <a:solidFill>
                      <a:srgbClr val="663300"/>
                    </a:solidFill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для усыпления ребёнка</c:v>
                </c:pt>
                <c:pt idx="1">
                  <c:v>потому что любят дитё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0.67</c:v>
                </c:pt>
                <c:pt idx="1">
                  <c:v>0.12</c:v>
                </c:pt>
                <c:pt idx="2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BA-4002-BE45-6836552329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2400" b="1">
              <a:solidFill>
                <a:srgbClr val="66330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>
                    <a:solidFill>
                      <a:srgbClr val="663300"/>
                    </a:solidFill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0.92</c:v>
                </c:pt>
                <c:pt idx="1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8C-4386-92A4-81CCBD2DA3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2400" b="1">
              <a:solidFill>
                <a:srgbClr val="66330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>
                    <a:solidFill>
                      <a:srgbClr val="663300"/>
                    </a:solidFill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0.79</c:v>
                </c:pt>
                <c:pt idx="1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9C-4A71-809B-E862A93767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2400">
              <a:solidFill>
                <a:srgbClr val="66330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B4A1B75-4549-4992-851F-1565F46154F7}" type="datetimeFigureOut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789C7D1-5AF4-4263-AEAE-ED50C3967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405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3C9BA-2098-4959-A504-D47D7D9EB227}" type="datetime1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C65E2-B135-44DC-9A3F-A49EB85A2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003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11F1C-2B04-408C-A65A-93048767E920}" type="datetime1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A4F7C-7FD3-4203-8B79-EA2B944F2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609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394BC-5753-429F-9A70-5EE6233C0BD0}" type="datetime1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2C03D-69DB-48F4-9937-46B3A9F20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604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3C9BA-2098-4959-A504-D47D7D9EB22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C65E2-B135-44DC-9A3F-A49EB85A2B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666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34478-DE2E-4145-878C-1F72B3657BF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1F2EE-8C4D-4AFB-894E-A8551FF5B7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032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B2A33-EC9A-48CF-8E61-58E992CE2B3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62304-946A-493F-BD18-3776E21D4EC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731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16CE-4AF2-45BC-8B59-F2DC2CBB6B3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91318-9CEE-4C74-8755-978785659E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472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BA95-149C-4A9B-82A1-4EFE3162825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9D526-58E4-40C2-8F50-D270A5F64A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048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B5631-D024-4DD6-8ECB-D2AA3B1FE90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DB0C8-E3BB-4A41-9F5F-285831E2A3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2324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8EBA5-FE1A-41AE-B8E3-DD4E74D2384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762F-6FD5-4699-8F0B-129FA88B73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188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99236-A2AC-4156-8301-2A7C5A51FFA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84EB6-DDF0-47BE-BFD9-064E675528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86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34478-DE2E-4145-878C-1F72B3657BF5}" type="datetime1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1F2EE-8C4D-4AFB-894E-A8551FF5B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8729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2EEB-CE93-425F-90CF-E78DE8F99B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6EF4B-C50F-4771-BB16-26ACC3B1E5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326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11F1C-2B04-408C-A65A-93048767E92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A4F7C-7FD3-4203-8B79-EA2B944F21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0827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394BC-5753-429F-9A70-5EE6233C0BD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2C03D-69DB-48F4-9937-46B3A9F20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544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3C9BA-2098-4959-A504-D47D7D9EB22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C65E2-B135-44DC-9A3F-A49EB85A2B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6668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34478-DE2E-4145-878C-1F72B3657BF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1F2EE-8C4D-4AFB-894E-A8551FF5B7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032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B2A33-EC9A-48CF-8E61-58E992CE2B3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62304-946A-493F-BD18-3776E21D4EC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7317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16CE-4AF2-45BC-8B59-F2DC2CBB6B3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91318-9CEE-4C74-8755-978785659E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4722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BA95-149C-4A9B-82A1-4EFE3162825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9D526-58E4-40C2-8F50-D270A5F64A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0488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B5631-D024-4DD6-8ECB-D2AA3B1FE90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DB0C8-E3BB-4A41-9F5F-285831E2A3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232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8EBA5-FE1A-41AE-B8E3-DD4E74D2384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762F-6FD5-4699-8F0B-129FA88B73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188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B2A33-EC9A-48CF-8E61-58E992CE2B38}" type="datetime1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62304-946A-493F-BD18-3776E21D4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9318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99236-A2AC-4156-8301-2A7C5A51FFA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84EB6-DDF0-47BE-BFD9-064E675528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86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2EEB-CE93-425F-90CF-E78DE8F99B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6EF4B-C50F-4771-BB16-26ACC3B1E5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326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11F1C-2B04-408C-A65A-93048767E92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A4F7C-7FD3-4203-8B79-EA2B944F21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0827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394BC-5753-429F-9A70-5EE6233C0BD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2C03D-69DB-48F4-9937-46B3A9F20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5447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3C9BA-2098-4959-A504-D47D7D9EB22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C65E2-B135-44DC-9A3F-A49EB85A2B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6668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34478-DE2E-4145-878C-1F72B3657BF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1F2EE-8C4D-4AFB-894E-A8551FF5B7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032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B2A33-EC9A-48CF-8E61-58E992CE2B3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62304-946A-493F-BD18-3776E21D4EC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7317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16CE-4AF2-45BC-8B59-F2DC2CBB6B3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91318-9CEE-4C74-8755-978785659E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4722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BA95-149C-4A9B-82A1-4EFE3162825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9D526-58E4-40C2-8F50-D270A5F64A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0488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B5631-D024-4DD6-8ECB-D2AA3B1FE90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DB0C8-E3BB-4A41-9F5F-285831E2A3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232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16CE-4AF2-45BC-8B59-F2DC2CBB6B34}" type="datetime1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91318-9CEE-4C74-8755-978785659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5397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8EBA5-FE1A-41AE-B8E3-DD4E74D2384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762F-6FD5-4699-8F0B-129FA88B73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1886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99236-A2AC-4156-8301-2A7C5A51FFA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84EB6-DDF0-47BE-BFD9-064E675528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868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2EEB-CE93-425F-90CF-E78DE8F99B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6EF4B-C50F-4771-BB16-26ACC3B1E5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326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11F1C-2B04-408C-A65A-93048767E92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A4F7C-7FD3-4203-8B79-EA2B944F21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0827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394BC-5753-429F-9A70-5EE6233C0BD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2C03D-69DB-48F4-9937-46B3A9F20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5447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3C9BA-2098-4959-A504-D47D7D9EB22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C65E2-B135-44DC-9A3F-A49EB85A2B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6668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34478-DE2E-4145-878C-1F72B3657BF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1F2EE-8C4D-4AFB-894E-A8551FF5B7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032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B2A33-EC9A-48CF-8E61-58E992CE2B3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62304-946A-493F-BD18-3776E21D4EC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7317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16CE-4AF2-45BC-8B59-F2DC2CBB6B3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91318-9CEE-4C74-8755-978785659E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4722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BA95-149C-4A9B-82A1-4EFE3162825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9D526-58E4-40C2-8F50-D270A5F64A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048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BA95-149C-4A9B-82A1-4EFE31628254}" type="datetime1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9D526-58E4-40C2-8F50-D270A5F64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4325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B5631-D024-4DD6-8ECB-D2AA3B1FE90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DB0C8-E3BB-4A41-9F5F-285831E2A3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2324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8EBA5-FE1A-41AE-B8E3-DD4E74D2384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762F-6FD5-4699-8F0B-129FA88B73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1886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99236-A2AC-4156-8301-2A7C5A51FFA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84EB6-DDF0-47BE-BFD9-064E675528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868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2EEB-CE93-425F-90CF-E78DE8F99BC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6EF4B-C50F-4771-BB16-26ACC3B1E5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326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11F1C-2B04-408C-A65A-93048767E92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A4F7C-7FD3-4203-8B79-EA2B944F21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0827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394BC-5753-429F-9A70-5EE6233C0BD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2C03D-69DB-48F4-9937-46B3A9F20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54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B5631-D024-4DD6-8ECB-D2AA3B1FE90F}" type="datetime1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DB0C8-E3BB-4A41-9F5F-285831E2A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88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8EBA5-FE1A-41AE-B8E3-DD4E74D23843}" type="datetime1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762F-6FD5-4699-8F0B-129FA88B7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03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99236-A2AC-4156-8301-2A7C5A51FFA2}" type="datetime1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84EB6-DDF0-47BE-BFD9-064E67552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25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2EEB-CE93-425F-90CF-E78DE8F99BC1}" type="datetime1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6EF4B-C50F-4771-BB16-26ACC3B1E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225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8D8C83-003A-4DFA-9FC5-56B39E3E9382}" type="datetime1">
              <a:rPr lang="ru-RU"/>
              <a:pPr>
                <a:defRPr/>
              </a:pPr>
              <a:t>вс 15.10.17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5E949C-E08D-4870-AE41-D11C37ECC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8D8C83-003A-4DFA-9FC5-56B39E3E938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5E949C-E08D-4870-AE41-D11C37ECC64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8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8D8C83-003A-4DFA-9FC5-56B39E3E938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5E949C-E08D-4870-AE41-D11C37ECC64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8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8D8C83-003A-4DFA-9FC5-56B39E3E938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5E949C-E08D-4870-AE41-D11C37ECC64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8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8D8C83-003A-4DFA-9FC5-56B39E3E938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вс 15.10.17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5E949C-E08D-4870-AE41-D11C37ECC64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8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7504" y="1373507"/>
            <a:ext cx="5184576" cy="1974081"/>
          </a:xfrm>
        </p:spPr>
        <p:txBody>
          <a:bodyPr/>
          <a:lstStyle/>
          <a:p>
            <a:r>
              <a:rPr lang="ru-RU" altLang="ru-RU" sz="7200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Arial" charset="0"/>
              </a:rPr>
              <a:t>Тайна колыбельных.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719183"/>
            <a:ext cx="8136904" cy="1752600"/>
          </a:xfrm>
        </p:spPr>
        <p:txBody>
          <a:bodyPr rtlCol="0">
            <a:normAutofit fontScale="92500" lnSpcReduction="10000"/>
          </a:bodyPr>
          <a:lstStyle/>
          <a:p>
            <a:pPr lvl="0" algn="r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Выполнил: Макаренко Данила</a:t>
            </a: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,</a:t>
            </a:r>
          </a:p>
          <a:p>
            <a:pPr lvl="0" algn="r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ученик  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</a:rPr>
              <a:t>4 «А</a:t>
            </a: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» класса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</a:rPr>
              <a:t>, </a:t>
            </a:r>
            <a:endParaRPr lang="ru-RU" sz="2400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pPr lvl="0" algn="r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Руководитель: учитель-логопед </a:t>
            </a:r>
            <a:r>
              <a:rPr lang="ru-RU" sz="2400" dirty="0" err="1" smtClean="0">
                <a:solidFill>
                  <a:srgbClr val="663300"/>
                </a:solidFill>
                <a:latin typeface="Arial Black" panose="020B0A04020102020204" pitchFamily="34" charset="0"/>
              </a:rPr>
              <a:t>Нуждина</a:t>
            </a: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 И.Н.</a:t>
            </a:r>
          </a:p>
          <a:p>
            <a:pPr lvl="0" algn="r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</a:rPr>
              <a:t>МБОУ 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</a:rPr>
              <a:t>СОШ № 8, </a:t>
            </a:r>
          </a:p>
          <a:p>
            <a:pPr lvl="0" algn="r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</a:rPr>
              <a:t>города Кызыла Республики Тыва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060" name="Picture 12" descr="10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12" b="96045" l="9896" r="949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0648"/>
            <a:ext cx="3639234" cy="4199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</a:rPr>
              <a:t>Создатели </a:t>
            </a:r>
            <a:r>
              <a:rPr lang="ru-RU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</a:rPr>
              <a:t>и </a:t>
            </a:r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</a:rPr>
              <a:t>носители </a:t>
            </a:r>
            <a:r>
              <a:rPr lang="ru-RU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</a:rPr>
              <a:t>колыбельных песен 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2204863"/>
            <a:ext cx="4737194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>
              <a:buFont typeface="Wingdings" panose="05000000000000000000" pitchFamily="2" charset="2"/>
              <a:buChar char="v"/>
            </a:pPr>
            <a:r>
              <a:rPr lang="ru-RU" sz="54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матери, </a:t>
            </a:r>
            <a:endParaRPr lang="ru-RU" sz="5400" dirty="0" smtClean="0">
              <a:solidFill>
                <a:srgbClr val="663300"/>
              </a:solidFill>
              <a:latin typeface="Arial Black" panose="020B0A04020102020204" pitchFamily="34" charset="0"/>
              <a:ea typeface="Times New Roman"/>
            </a:endParaRPr>
          </a:p>
          <a:p>
            <a:pPr marL="685800" indent="-685800">
              <a:buFont typeface="Wingdings" panose="05000000000000000000" pitchFamily="2" charset="2"/>
              <a:buChar char="v"/>
            </a:pPr>
            <a:r>
              <a:rPr lang="ru-RU" sz="5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бабушки</a:t>
            </a:r>
            <a:r>
              <a:rPr lang="ru-RU" sz="54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, </a:t>
            </a:r>
            <a:endParaRPr lang="ru-RU" sz="5400" dirty="0" smtClean="0">
              <a:solidFill>
                <a:srgbClr val="663300"/>
              </a:solidFill>
              <a:latin typeface="Arial Black" panose="020B0A04020102020204" pitchFamily="34" charset="0"/>
              <a:ea typeface="Times New Roman"/>
            </a:endParaRPr>
          </a:p>
          <a:p>
            <a:pPr marL="685800" indent="-685800">
              <a:buFont typeface="Wingdings" panose="05000000000000000000" pitchFamily="2" charset="2"/>
              <a:buChar char="v"/>
            </a:pPr>
            <a:r>
              <a:rPr lang="ru-RU" sz="5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няньки</a:t>
            </a:r>
            <a:r>
              <a:rPr lang="ru-RU" sz="54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.</a:t>
            </a:r>
            <a:endParaRPr lang="ru-RU" sz="54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 descr="ANd9GcQ7jpL718iAWX9ptlcUZyLkgonNVW5mJMfdfp49cpyo4PkRIGy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77072"/>
            <a:ext cx="2777960" cy="263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56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90384"/>
            <a:ext cx="8640960" cy="1470025"/>
          </a:xfrm>
        </p:spPr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anose="03010101010201010101" pitchFamily="66" charset="0"/>
                <a:ea typeface="Times New Roman"/>
              </a:rPr>
              <a:t>Персонажи </a:t>
            </a:r>
            <a:r>
              <a:rPr lang="ru-RU" sz="5400" dirty="0">
                <a:solidFill>
                  <a:srgbClr val="FFFF00"/>
                </a:solidFill>
                <a:latin typeface="Monotype Corsiva" panose="03010101010201010101" pitchFamily="66" charset="0"/>
                <a:ea typeface="Times New Roman"/>
              </a:rPr>
              <a:t>колыбельных песен </a:t>
            </a:r>
            <a:endParaRPr lang="ru-RU" sz="54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2060848"/>
            <a:ext cx="4451860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8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ж</a:t>
            </a:r>
            <a:r>
              <a:rPr lang="ru-RU" sz="48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ивотные,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8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птицы</a:t>
            </a:r>
            <a:r>
              <a:rPr lang="ru-RU" sz="48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, </a:t>
            </a:r>
            <a:endParaRPr lang="ru-RU" sz="4800" dirty="0" smtClean="0">
              <a:solidFill>
                <a:srgbClr val="663300"/>
              </a:solidFill>
              <a:latin typeface="Arial Black" panose="020B0A04020102020204" pitchFamily="34" charset="0"/>
              <a:ea typeface="Times New Roman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8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ангелы,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8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святые</a:t>
            </a:r>
            <a:endParaRPr lang="ru-RU" sz="48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C:\Users\Public\Pictures\анимашки\ангелочки\ангелочек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620" y="3007283"/>
            <a:ext cx="1877194" cy="187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ublic\Pictures\анимашки\0b0556b1f47be56e6db5c122e8bf7122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39" y="2975104"/>
            <a:ext cx="18764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ublic\Pictures\анимашки\кошки мышки\сон коти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517232"/>
            <a:ext cx="178117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Виды колыбельных песен</a:t>
            </a:r>
            <a:endParaRPr lang="ru-RU" sz="54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628800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традиционные;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песни импровизационные, имеющие различный характер связи с традицией;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произведения иных жанров, исполненные как колыбельные; в том числе и авторские, имеющие литературный источник.</a:t>
            </a:r>
            <a:endParaRPr lang="ru-RU" sz="3600" dirty="0">
              <a:solidFill>
                <a:srgbClr val="663300"/>
              </a:solidFill>
              <a:effectLst/>
              <a:latin typeface="Arial Black" panose="020B0A04020102020204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137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Традиционные колыбельные</a:t>
            </a:r>
            <a:endParaRPr lang="ru-RU" sz="54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989" y="2507779"/>
            <a:ext cx="44598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императивные</a:t>
            </a:r>
            <a:endParaRPr lang="ru-RU" sz="40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3585061"/>
            <a:ext cx="59041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повествовательные</a:t>
            </a:r>
            <a:endParaRPr lang="ru-RU" sz="40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1438093">
            <a:off x="3615102" y="1248209"/>
            <a:ext cx="320350" cy="1474318"/>
          </a:xfrm>
          <a:prstGeom prst="downArrow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0097073">
            <a:off x="5504739" y="1168078"/>
            <a:ext cx="276772" cy="2766780"/>
          </a:xfrm>
          <a:prstGeom prst="downArrow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04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986488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Тайна колыбельной песни</a:t>
            </a:r>
            <a:endParaRPr lang="ru-RU" sz="60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343180"/>
            <a:ext cx="691247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57250" indent="-857250">
              <a:buFont typeface="Wingdings" panose="05000000000000000000" pitchFamily="2" charset="2"/>
              <a:buChar char="v"/>
            </a:pPr>
            <a:r>
              <a:rPr lang="ru-RU" sz="60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голос матери</a:t>
            </a:r>
            <a:endParaRPr lang="ru-RU" sz="60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9404" y="3927946"/>
            <a:ext cx="846738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ru-RU" sz="5400" dirty="0">
                <a:solidFill>
                  <a:srgbClr val="993300"/>
                </a:solidFill>
                <a:latin typeface="Arial Black" panose="020B0A04020102020204" pitchFamily="34" charset="0"/>
                <a:ea typeface="Times New Roman"/>
              </a:rPr>
              <a:t>размеренный </a:t>
            </a:r>
            <a:r>
              <a:rPr lang="ru-RU" sz="5400" dirty="0" smtClean="0">
                <a:solidFill>
                  <a:srgbClr val="993300"/>
                </a:solidFill>
                <a:latin typeface="Arial Black" panose="020B0A04020102020204" pitchFamily="34" charset="0"/>
                <a:ea typeface="Times New Roman"/>
              </a:rPr>
              <a:t>ритм</a:t>
            </a:r>
          </a:p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ru-RU" sz="5400" dirty="0" smtClean="0">
                <a:solidFill>
                  <a:srgbClr val="993300"/>
                </a:solidFill>
                <a:latin typeface="Arial Black" panose="020B0A04020102020204" pitchFamily="34" charset="0"/>
                <a:ea typeface="Times New Roman"/>
              </a:rPr>
              <a:t>монотонный </a:t>
            </a:r>
            <a:r>
              <a:rPr lang="ru-RU" sz="5400" dirty="0">
                <a:solidFill>
                  <a:srgbClr val="993300"/>
                </a:solidFill>
                <a:latin typeface="Arial Black" panose="020B0A04020102020204" pitchFamily="34" charset="0"/>
                <a:ea typeface="Times New Roman"/>
              </a:rPr>
              <a:t>напев</a:t>
            </a:r>
            <a:endParaRPr lang="ru-RU" sz="5400" dirty="0">
              <a:solidFill>
                <a:srgbClr val="99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12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Польза колыбельных</a:t>
            </a:r>
            <a:endParaRPr lang="ru-RU" sz="54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56792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снятие тревожности и возбуждения,  успокоение</a:t>
            </a:r>
            <a:r>
              <a:rPr lang="ru-RU" sz="36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, </a:t>
            </a:r>
            <a:endParaRPr lang="ru-RU" sz="3600" dirty="0" smtClean="0">
              <a:solidFill>
                <a:srgbClr val="663300"/>
              </a:solidFill>
              <a:latin typeface="Arial Black" panose="020B0A04020102020204" pitchFamily="34" charset="0"/>
              <a:ea typeface="Times New Roman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большая уверенность в себе,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профилактика  </a:t>
            </a:r>
            <a:r>
              <a:rPr lang="ru-RU" sz="36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двигательных и речевых расстройств (заикания, нарушения координации</a:t>
            </a:r>
            <a:r>
              <a:rPr lang="ru-RU" sz="36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),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н</a:t>
            </a:r>
            <a:r>
              <a:rPr lang="ru-RU" sz="36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ормализация ритмов сердцебиения. </a:t>
            </a:r>
            <a:endParaRPr lang="ru-RU" sz="36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93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5946928"/>
          </a:xfrm>
        </p:spPr>
        <p:txBody>
          <a:bodyPr/>
          <a:lstStyle/>
          <a:p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Цель 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исследования </a:t>
            </a:r>
            <a:r>
              <a:rPr lang="ru-RU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Проанализировать</a:t>
            </a:r>
            <a:r>
              <a:rPr lang="ru-RU" dirty="0">
                <a:solidFill>
                  <a:srgbClr val="663300"/>
                </a:solidFill>
                <a:latin typeface="Arial Black" panose="020B0A04020102020204" pitchFamily="34" charset="0"/>
              </a:rPr>
              <a:t>, насколько современные дети знают колыбельные песни.</a:t>
            </a:r>
          </a:p>
        </p:txBody>
      </p:sp>
    </p:spTree>
    <p:extLst>
      <p:ext uri="{BB962C8B-B14F-4D97-AF65-F5344CB8AC3E}">
        <p14:creationId xmlns:p14="http://schemas.microsoft.com/office/powerpoint/2010/main" val="142622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90384"/>
            <a:ext cx="8640960" cy="1470025"/>
          </a:xfrm>
        </p:spPr>
        <p:txBody>
          <a:bodyPr/>
          <a:lstStyle/>
          <a:p>
            <a:r>
              <a:rPr lang="ru-RU" sz="4800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ea typeface="Times New Roman"/>
              </a:rPr>
              <a:t>Знаете ли вы колыбельные песни? </a:t>
            </a:r>
            <a:endParaRPr lang="ru-RU" sz="48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969638020"/>
              </p:ext>
            </p:extLst>
          </p:nvPr>
        </p:nvGraphicFramePr>
        <p:xfrm>
          <a:off x="1547664" y="1916832"/>
          <a:ext cx="6552728" cy="4552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668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sz="4800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ea typeface="Times New Roman"/>
              </a:rPr>
              <a:t>Какие? </a:t>
            </a:r>
            <a:endParaRPr lang="ru-RU" sz="48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79146938"/>
              </p:ext>
            </p:extLst>
          </p:nvPr>
        </p:nvGraphicFramePr>
        <p:xfrm>
          <a:off x="755576" y="908720"/>
          <a:ext cx="7776864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9602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ea typeface="Times New Roman"/>
              </a:rPr>
              <a:t>Пели ли вам колыбельные песни? </a:t>
            </a:r>
            <a:endParaRPr lang="ru-RU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60662317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659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sz="5600" b="1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АКТУАЛЬНОСТЬ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988840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663300"/>
                </a:solidFill>
                <a:effectLst/>
                <a:latin typeface="Arial Black" panose="020B0A04020102020204" pitchFamily="34" charset="0"/>
                <a:ea typeface="Times New Roman"/>
              </a:rPr>
              <a:t>В современном мире, где магазины переполнены развивающими игрушками, мало кто из мам понимает важность колыбельной как средства развития ребенка и общения с ним.</a:t>
            </a:r>
            <a:endParaRPr lang="ru-RU" sz="32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0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90384"/>
            <a:ext cx="8712968" cy="1470025"/>
          </a:xfrm>
        </p:spPr>
        <p:txBody>
          <a:bodyPr/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ea typeface="Times New Roman"/>
                <a:cs typeface="Times New Roman"/>
              </a:rPr>
              <a:t>С какой целью поют колыбельные?</a:t>
            </a:r>
            <a:r>
              <a:rPr lang="ru-RU" sz="3600" dirty="0">
                <a:solidFill>
                  <a:srgbClr val="666666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666666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779218865"/>
              </p:ext>
            </p:extLst>
          </p:nvPr>
        </p:nvGraphicFramePr>
        <p:xfrm>
          <a:off x="1115616" y="1196752"/>
          <a:ext cx="720080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9759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ea typeface="Times New Roman"/>
              </a:rPr>
              <a:t>В</a:t>
            </a:r>
            <a:r>
              <a:rPr lang="ru-RU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ea typeface="Times New Roman"/>
              </a:rPr>
              <a:t>лияют ли колыбельные песни на сон ребенка? </a:t>
            </a:r>
            <a:endParaRPr lang="ru-RU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180777628"/>
              </p:ext>
            </p:extLst>
          </p:nvPr>
        </p:nvGraphicFramePr>
        <p:xfrm>
          <a:off x="1524000" y="1397000"/>
          <a:ext cx="6432376" cy="4408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8751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90384"/>
            <a:ext cx="8784976" cy="2058496"/>
          </a:xfrm>
        </p:spPr>
        <p:txBody>
          <a:bodyPr/>
          <a:lstStyle/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В</a:t>
            </a:r>
            <a:r>
              <a:rPr lang="ru-RU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ea typeface="Times New Roman"/>
                <a:cs typeface="Times New Roman"/>
              </a:rPr>
              <a:t>лияют ли колыбельные песни на развитие ребенка? </a:t>
            </a:r>
            <a:r>
              <a:rPr lang="ru-RU" sz="3600" dirty="0">
                <a:solidFill>
                  <a:srgbClr val="666666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666666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586729633"/>
              </p:ext>
            </p:extLst>
          </p:nvPr>
        </p:nvGraphicFramePr>
        <p:xfrm>
          <a:off x="1524000" y="1397000"/>
          <a:ext cx="6360368" cy="4552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8751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864096"/>
          </a:xfrm>
        </p:spPr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ВЫВОДЫ</a:t>
            </a:r>
            <a:endParaRPr lang="ru-RU" sz="54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9228" y="980728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</a:rPr>
              <a:t>1. Колыбельные песни оказывают сильное эмоциональное воздействие на ребёнка и позволяют установить тесную связь между матерью и ребёнком.</a:t>
            </a:r>
          </a:p>
          <a:p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</a:rPr>
              <a:t>2. Образы персонажей колыбельных песен связаны с окружающим миром и бытом людей, поэтому в доступной форме ребёнок знакомится с некоторыми особенностями мира.</a:t>
            </a:r>
          </a:p>
          <a:p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</a:rPr>
              <a:t>3. Колыбельные – это первые уроки русского языка. Они развивают память, слух, помогают овладеть речью, понимать ее содержание.</a:t>
            </a:r>
          </a:p>
          <a:p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</a:rPr>
              <a:t>4. </a:t>
            </a: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Колыбельные песни 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</a:rPr>
              <a:t>имеют большое значение в развитии и воспитании ребёнка.</a:t>
            </a:r>
          </a:p>
          <a:p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</a:rPr>
              <a:t>5. Колыбельные песни </a:t>
            </a: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– это самое 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</a:rPr>
              <a:t>оптимальное соотношение мысли, движения и настроения.</a:t>
            </a:r>
          </a:p>
        </p:txBody>
      </p:sp>
    </p:spTree>
    <p:extLst>
      <p:ext uri="{BB962C8B-B14F-4D97-AF65-F5344CB8AC3E}">
        <p14:creationId xmlns:p14="http://schemas.microsoft.com/office/powerpoint/2010/main" val="388751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3426648"/>
          </a:xfrm>
        </p:spPr>
        <p:txBody>
          <a:bodyPr/>
          <a:lstStyle/>
          <a:p>
            <a:r>
              <a:rPr lang="ru-RU" sz="96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Спасибо за внимание!</a:t>
            </a:r>
            <a:endParaRPr lang="ru-RU" sz="96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Picture 2" descr="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2" b="10000"/>
          <a:stretch/>
        </p:blipFill>
        <p:spPr bwMode="auto">
          <a:xfrm>
            <a:off x="2267744" y="3982289"/>
            <a:ext cx="4608512" cy="28757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51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sz="5600" b="1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ЦЕЛЬ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5233" y="2060848"/>
            <a:ext cx="80249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>
                <a:solidFill>
                  <a:srgbClr val="663300"/>
                </a:solidFill>
                <a:latin typeface="Arial Black" panose="020B0A04020102020204" pitchFamily="34" charset="0"/>
              </a:rPr>
              <a:t>В</a:t>
            </a:r>
            <a:r>
              <a:rPr lang="ru-RU" sz="4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ыявить </a:t>
            </a:r>
            <a:r>
              <a:rPr lang="ru-RU" sz="4800" dirty="0">
                <a:solidFill>
                  <a:srgbClr val="663300"/>
                </a:solidFill>
                <a:latin typeface="Arial Black" panose="020B0A04020102020204" pitchFamily="34" charset="0"/>
              </a:rPr>
              <a:t>особенности </a:t>
            </a:r>
            <a:endParaRPr lang="ru-RU" sz="4800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колыбельной </a:t>
            </a:r>
            <a:r>
              <a:rPr lang="ru-RU" sz="4800" dirty="0">
                <a:solidFill>
                  <a:srgbClr val="663300"/>
                </a:solidFill>
                <a:latin typeface="Arial Black" panose="020B0A04020102020204" pitchFamily="34" charset="0"/>
              </a:rPr>
              <a:t>песни. </a:t>
            </a:r>
          </a:p>
        </p:txBody>
      </p:sp>
      <p:pic>
        <p:nvPicPr>
          <p:cNvPr id="16386" name="Picture 2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754" y="3772466"/>
            <a:ext cx="4104456" cy="30740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24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5"/>
            <a:ext cx="7772400" cy="1122392"/>
          </a:xfrm>
        </p:spPr>
        <p:txBody>
          <a:bodyPr/>
          <a:lstStyle/>
          <a:p>
            <a:r>
              <a:rPr lang="ru-RU" sz="5600" b="1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ЗАДАЧИ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12776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Провести 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обзор научной литературы, рассказывающей о колыбельных песнях. </a:t>
            </a:r>
            <a:endParaRPr lang="ru-RU" sz="2400" dirty="0" smtClean="0">
              <a:solidFill>
                <a:srgbClr val="663300"/>
              </a:solidFill>
              <a:latin typeface="Arial Black" panose="020B0A04020102020204" pitchFamily="34" charset="0"/>
              <a:ea typeface="Times New Roman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Познакомиться 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с результатами научных исследований о влиянии колыбельных песен на </a:t>
            </a: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человека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. 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Выявить 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особенности содержания колыбельных, которые влияют на сон ребенка</a:t>
            </a: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.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Через 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анкетирование выяснить мнение </a:t>
            </a: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детей 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о значении колыбельных песен в жизни ребенка.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Сделать </a:t>
            </a:r>
            <a:r>
              <a:rPr lang="ru-RU" sz="24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выводы.</a:t>
            </a:r>
            <a:endParaRPr lang="ru-RU" sz="2400" dirty="0">
              <a:solidFill>
                <a:srgbClr val="663300"/>
              </a:solidFill>
              <a:effectLst/>
              <a:latin typeface="Arial Black" panose="020B0A04020102020204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277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sz="56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ОБЪЕКТ </a:t>
            </a:r>
            <a:br>
              <a:rPr lang="ru-RU" sz="56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56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ИССЛЕДОВАНИЯ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 descr="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407" y="3356992"/>
            <a:ext cx="4429125" cy="3238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8710" y="2636912"/>
            <a:ext cx="594105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Колыбельные </a:t>
            </a:r>
          </a:p>
          <a:p>
            <a:r>
              <a:rPr lang="ru-RU" sz="54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п</a:t>
            </a:r>
            <a:r>
              <a:rPr lang="ru-RU" sz="5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есни.</a:t>
            </a:r>
            <a:endParaRPr lang="ru-RU" sz="54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8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sz="56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ПРЕДМЕТ </a:t>
            </a:r>
            <a:br>
              <a:rPr lang="ru-RU" sz="56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56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ИССЛЕДОВАНИЯ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110354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Влияние </a:t>
            </a:r>
            <a:r>
              <a:rPr lang="ru-RU" sz="40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колыбельной песни на развитие и воспитание ребенка. </a:t>
            </a:r>
            <a:endParaRPr lang="ru-RU" sz="40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2" b="19562"/>
          <a:stretch/>
        </p:blipFill>
        <p:spPr bwMode="auto">
          <a:xfrm>
            <a:off x="2217227" y="3914240"/>
            <a:ext cx="4867275" cy="29437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19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sz="56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ГИПОТЕЗА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098" name="Picture 2" descr="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80" b="29945"/>
          <a:stretch/>
        </p:blipFill>
        <p:spPr bwMode="auto">
          <a:xfrm>
            <a:off x="85373" y="4078172"/>
            <a:ext cx="4126587" cy="277982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916832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Колыбельные </a:t>
            </a:r>
            <a:r>
              <a:rPr lang="ru-RU" sz="40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песни имеют большое значение в развитии и воспитании ребёнка. </a:t>
            </a:r>
            <a:endParaRPr lang="ru-RU" sz="40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81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sz="56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МЕТОДЫ </a:t>
            </a:r>
            <a:br>
              <a:rPr lang="ru-RU" sz="56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5600" b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ИССЛЕДОВАНИЯ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04864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</a:rPr>
              <a:t>                       </a:t>
            </a:r>
            <a:r>
              <a:rPr lang="ru-RU" sz="4000" dirty="0" smtClean="0">
                <a:solidFill>
                  <a:srgbClr val="663300"/>
                </a:solidFill>
                <a:latin typeface="Arial Black" panose="020B0A04020102020204" pitchFamily="34" charset="0"/>
                <a:ea typeface="Calibri"/>
              </a:rPr>
              <a:t>1.Изучение литературы.</a:t>
            </a:r>
            <a:endParaRPr lang="ru-RU" sz="4000" dirty="0">
              <a:solidFill>
                <a:srgbClr val="663300"/>
              </a:solidFill>
              <a:latin typeface="Arial Black" panose="020B0A04020102020204" pitchFamily="34" charset="0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000" dirty="0">
                <a:solidFill>
                  <a:srgbClr val="663300"/>
                </a:solidFill>
                <a:latin typeface="Arial Black" panose="020B0A04020102020204" pitchFamily="34" charset="0"/>
                <a:ea typeface="Calibri"/>
              </a:rPr>
              <a:t>        </a:t>
            </a:r>
            <a:r>
              <a:rPr lang="ru-RU" sz="4000" dirty="0" smtClean="0">
                <a:solidFill>
                  <a:srgbClr val="663300"/>
                </a:solidFill>
                <a:latin typeface="Arial Black" panose="020B0A04020102020204" pitchFamily="34" charset="0"/>
                <a:ea typeface="Calibri"/>
              </a:rPr>
              <a:t>2.Анкетирование.</a:t>
            </a:r>
            <a:endParaRPr lang="ru-RU" sz="4000" dirty="0">
              <a:solidFill>
                <a:srgbClr val="663300"/>
              </a:solidFill>
              <a:latin typeface="Arial Black" panose="020B0A04020102020204" pitchFamily="34" charset="0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000" dirty="0">
                <a:solidFill>
                  <a:srgbClr val="663300"/>
                </a:solidFill>
                <a:latin typeface="Arial Black" panose="020B0A04020102020204" pitchFamily="34" charset="0"/>
                <a:ea typeface="Calibri"/>
              </a:rPr>
              <a:t>        </a:t>
            </a:r>
            <a:r>
              <a:rPr lang="ru-RU" sz="4000" dirty="0" smtClean="0">
                <a:solidFill>
                  <a:srgbClr val="663300"/>
                </a:solidFill>
                <a:latin typeface="Arial Black" panose="020B0A04020102020204" pitchFamily="34" charset="0"/>
                <a:ea typeface="Calibri"/>
              </a:rPr>
              <a:t>3.Анализ.</a:t>
            </a:r>
            <a:endParaRPr lang="ru-RU" sz="4000" dirty="0">
              <a:solidFill>
                <a:srgbClr val="663300"/>
              </a:solidFill>
              <a:latin typeface="Arial Black" panose="020B0A04020102020204" pitchFamily="34" charset="0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000" dirty="0">
                <a:solidFill>
                  <a:srgbClr val="663300"/>
                </a:solidFill>
                <a:latin typeface="Arial Black" panose="020B0A04020102020204" pitchFamily="34" charset="0"/>
                <a:ea typeface="Calibri"/>
              </a:rPr>
              <a:t>        4.Обобщение. </a:t>
            </a:r>
            <a:endParaRPr lang="ru-RU" sz="4000" dirty="0">
              <a:solidFill>
                <a:srgbClr val="663300"/>
              </a:solidFill>
              <a:effectLst/>
              <a:latin typeface="Arial Black" panose="020B0A04020102020204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4167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0384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  <a:ea typeface="Times New Roman"/>
              </a:rPr>
              <a:t>«</a:t>
            </a:r>
            <a:r>
              <a:rPr lang="ru-RU" sz="6000" dirty="0" err="1">
                <a:solidFill>
                  <a:srgbClr val="FFFF00"/>
                </a:solidFill>
                <a:latin typeface="Monotype Corsiva" panose="03010101010201010101" pitchFamily="66" charset="0"/>
                <a:ea typeface="Times New Roman"/>
              </a:rPr>
              <a:t>К</a:t>
            </a:r>
            <a:r>
              <a:rPr lang="ru-RU" sz="6000" dirty="0" err="1" smtClean="0">
                <a:solidFill>
                  <a:srgbClr val="FFFF00"/>
                </a:solidFill>
                <a:latin typeface="Monotype Corsiva" panose="03010101010201010101" pitchFamily="66" charset="0"/>
                <a:ea typeface="Times New Roman"/>
              </a:rPr>
              <a:t>олыбать</a:t>
            </a:r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  <a:ea typeface="Times New Roman"/>
              </a:rPr>
              <a:t>» - </a:t>
            </a:r>
            <a:r>
              <a:rPr lang="ru-RU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колыхать</a:t>
            </a:r>
            <a:r>
              <a:rPr lang="ru-RU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, качать, зыбить.</a:t>
            </a:r>
            <a:endParaRPr lang="ru-RU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 descr="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r="54807" b="20556"/>
          <a:stretch/>
        </p:blipFill>
        <p:spPr bwMode="auto">
          <a:xfrm>
            <a:off x="473519" y="2276872"/>
            <a:ext cx="3166941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72105" y="2780928"/>
            <a:ext cx="4604146" cy="35086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4400" dirty="0" smtClean="0">
                <a:solidFill>
                  <a:srgbClr val="FFFF00"/>
                </a:solidFill>
                <a:latin typeface="Arial Black" panose="020B0A04020102020204" pitchFamily="34" charset="0"/>
                <a:ea typeface="Times New Roman"/>
              </a:rPr>
              <a:t>«</a:t>
            </a:r>
            <a:r>
              <a:rPr lang="ru-RU" sz="6000" dirty="0" err="1" smtClean="0">
                <a:solidFill>
                  <a:srgbClr val="FFFF00"/>
                </a:solidFill>
                <a:latin typeface="Monotype Corsiva" panose="03010101010201010101" pitchFamily="66" charset="0"/>
                <a:ea typeface="Times New Roman"/>
              </a:rPr>
              <a:t>Байкать</a:t>
            </a:r>
            <a:r>
              <a:rPr lang="ru-RU" sz="4400" dirty="0" smtClean="0">
                <a:solidFill>
                  <a:srgbClr val="FFFF00"/>
                </a:solidFill>
                <a:latin typeface="Arial Black" panose="020B0A04020102020204" pitchFamily="34" charset="0"/>
                <a:ea typeface="Times New Roman"/>
              </a:rPr>
              <a:t>» – 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4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качать</a:t>
            </a:r>
            <a:r>
              <a:rPr lang="ru-RU" sz="4400" dirty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, </a:t>
            </a:r>
            <a:endParaRPr lang="ru-RU" sz="4400" dirty="0" smtClean="0">
              <a:solidFill>
                <a:srgbClr val="663300"/>
              </a:solidFill>
              <a:latin typeface="Arial Black" panose="020B0A04020102020204" pitchFamily="34" charset="0"/>
              <a:ea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4400" dirty="0" smtClean="0">
                <a:solidFill>
                  <a:srgbClr val="663300"/>
                </a:solidFill>
                <a:latin typeface="Arial Black" panose="020B0A04020102020204" pitchFamily="34" charset="0"/>
                <a:ea typeface="Times New Roman"/>
              </a:rPr>
              <a:t>усыплять.</a:t>
            </a:r>
            <a:endParaRPr lang="ru-RU" sz="4400" dirty="0">
              <a:solidFill>
                <a:srgbClr val="663300"/>
              </a:solidFill>
              <a:effectLst/>
              <a:latin typeface="Arial Black" panose="020B0A04020102020204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03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6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4-6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4-6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4-6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4-6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390</Words>
  <Application>Microsoft Office PowerPoint</Application>
  <PresentationFormat>Экран (4:3)</PresentationFormat>
  <Paragraphs>72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24</vt:i4>
      </vt:variant>
    </vt:vector>
  </HeadingPairs>
  <TitlesOfParts>
    <vt:vector size="36" baseType="lpstr">
      <vt:lpstr>Arial</vt:lpstr>
      <vt:lpstr>Arial Black</vt:lpstr>
      <vt:lpstr>Calibri</vt:lpstr>
      <vt:lpstr>Monotype Corsiva</vt:lpstr>
      <vt:lpstr>Symbol</vt:lpstr>
      <vt:lpstr>Times New Roman</vt:lpstr>
      <vt:lpstr>Wingdings</vt:lpstr>
      <vt:lpstr>4-6</vt:lpstr>
      <vt:lpstr>1_4-6</vt:lpstr>
      <vt:lpstr>3_4-6</vt:lpstr>
      <vt:lpstr>4_4-6</vt:lpstr>
      <vt:lpstr>5_4-6</vt:lpstr>
      <vt:lpstr>Тайна колыбельных. </vt:lpstr>
      <vt:lpstr>АКТУАЛЬНОСТЬ</vt:lpstr>
      <vt:lpstr>ЦЕЛЬ</vt:lpstr>
      <vt:lpstr>ЗАДАЧИ</vt:lpstr>
      <vt:lpstr>ОБЪЕКТ  ИССЛЕДОВАНИЯ</vt:lpstr>
      <vt:lpstr>ПРЕДМЕТ  ИССЛЕДОВАНИЯ</vt:lpstr>
      <vt:lpstr>ГИПОТЕЗА</vt:lpstr>
      <vt:lpstr>МЕТОДЫ  ИССЛЕДОВАНИЯ</vt:lpstr>
      <vt:lpstr>«Колыбать» - колыхать, качать, зыбить.</vt:lpstr>
      <vt:lpstr>Создатели и носители колыбельных песен </vt:lpstr>
      <vt:lpstr>Персонажи колыбельных песен </vt:lpstr>
      <vt:lpstr>Виды колыбельных песен</vt:lpstr>
      <vt:lpstr>Традиционные колыбельные</vt:lpstr>
      <vt:lpstr>Тайна колыбельной песни</vt:lpstr>
      <vt:lpstr>Польза колыбельных</vt:lpstr>
      <vt:lpstr>Цель исследования Проанализировать, насколько современные дети знают колыбельные песни.</vt:lpstr>
      <vt:lpstr>Знаете ли вы колыбельные песни? </vt:lpstr>
      <vt:lpstr>Какие? </vt:lpstr>
      <vt:lpstr>Пели ли вам колыбельные песни? </vt:lpstr>
      <vt:lpstr>С какой целью поют колыбельные? </vt:lpstr>
      <vt:lpstr>Влияют ли колыбельные песни на сон ребенка? </vt:lpstr>
      <vt:lpstr>Влияют ли колыбельные песни на развитие ребенка?  </vt:lpstr>
      <vt:lpstr>ВЫВОДЫ</vt:lpstr>
      <vt:lpstr>Спасибо за внимание!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Колыбельные песни.</dc:title>
  <dc:creator>HP</dc:creator>
  <dc:description>http://aida.ucoz.ru</dc:description>
  <cp:lastModifiedBy>Пользователь</cp:lastModifiedBy>
  <cp:revision>25</cp:revision>
  <dcterms:created xsi:type="dcterms:W3CDTF">2015-02-24T04:59:57Z</dcterms:created>
  <dcterms:modified xsi:type="dcterms:W3CDTF">2017-10-15T06:43:11Z</dcterms:modified>
</cp:coreProperties>
</file>