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22"/>
  </p:notesMasterIdLst>
  <p:sldIdLst>
    <p:sldId id="274" r:id="rId2"/>
    <p:sldId id="281" r:id="rId3"/>
    <p:sldId id="260" r:id="rId4"/>
    <p:sldId id="261" r:id="rId5"/>
    <p:sldId id="257" r:id="rId6"/>
    <p:sldId id="280" r:id="rId7"/>
    <p:sldId id="258" r:id="rId8"/>
    <p:sldId id="275" r:id="rId9"/>
    <p:sldId id="277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91" autoAdjust="0"/>
    <p:restoredTop sz="94660"/>
  </p:normalViewPr>
  <p:slideViewPr>
    <p:cSldViewPr>
      <p:cViewPr>
        <p:scale>
          <a:sx n="62" d="100"/>
          <a:sy n="62" d="100"/>
        </p:scale>
        <p:origin x="-152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917C7AC-5AD0-4879-BF5C-C192B0ED248D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4BA4EA-8766-49D8-BBC8-EC1E751C4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117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F0BD98-1B5B-412F-BEA2-CAA6213699C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  <p:sp>
        <p:nvSpPr>
          <p:cNvPr id="16388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cs typeface="Arial" charset="0"/>
              </a:rPr>
              <a:t>Приложение - слайд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5B1A-8A35-4DEA-8EC3-36CF15CAE67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104C9-EAF7-44D9-9ADE-04F60E37E7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119C-8577-4D10-8768-FDD1C3D5360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9095-F2CA-4293-A2B3-ED099ADD1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CC6D-B437-428D-8EC6-D2DC8449316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BBEF-C91B-4D73-8EE9-3E06B3DEC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041A-CCD1-481C-B34F-A89DB8E3346E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E546-CD87-4C93-B3CF-FB26B07617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B06E8-ED0F-452C-8E78-07C8B57B579A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1999-3FD5-4ED0-A998-A792FDF6A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651D8-CBE6-4F7F-8C2B-EC05985E74A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B5485-42CF-40A8-9DA8-F40A90E5D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2F24-FAAE-4107-99E3-1C623C9F4E3B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153B-153D-4460-94F3-275799554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D157-9D2F-42CF-B92C-22851A308F9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D2E3-6008-4B26-A22D-E244AD46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ECE69-B8F8-4378-8667-7051151935E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4A49-1E9D-4324-B01B-C6B2D4D5E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BD97-DDE9-43B2-B745-CC0FB9B1B61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FA132-FE60-4B8F-B122-23C781A0D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CFB83-8EBE-470E-B60C-7E61875F43E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ADE-E278-4A27-B504-99B24D03A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8F8326-ABAA-43A4-B1FE-3977F2252B5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87CDA4-CA5D-4733-9611-81F5B9447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2286000" y="310515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Georgia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744" y="1585366"/>
            <a:ext cx="8396064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Конструирование                 фартука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Rectangle 25"/>
          <p:cNvSpPr>
            <a:spLocks noChangeArrowheads="1"/>
          </p:cNvSpPr>
          <p:nvPr/>
        </p:nvSpPr>
        <p:spPr bwMode="auto">
          <a:xfrm>
            <a:off x="468313" y="563111"/>
            <a:ext cx="8394700" cy="32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Копанищенская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072188" y="5372100"/>
            <a:ext cx="3071812" cy="14859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Шерешева А.И.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2457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57B9781C-A1B8-41AD-A2CE-400E643E94D4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10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00"/>
                </a:solidFill>
                <a:latin typeface="Arial Narrow" pitchFamily="34" charset="0"/>
              </a:rPr>
              <a:t>Построить прямой угол в т.</a:t>
            </a:r>
            <a:r>
              <a:rPr lang="ru-RU" sz="2000" b="1">
                <a:latin typeface="Arial Narrow" pitchFamily="34" charset="0"/>
              </a:rPr>
              <a:t>Т</a:t>
            </a:r>
            <a:r>
              <a:rPr lang="ru-RU" sz="2000" b="1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  <a:latin typeface="Arial Narrow" pitchFamily="34" charset="0"/>
              </a:rPr>
              <a:t>1.        ТН = Ди = </a:t>
            </a:r>
          </a:p>
        </p:txBody>
      </p:sp>
      <p:sp>
        <p:nvSpPr>
          <p:cNvPr id="24581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4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5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071813" y="3214688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2560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1B9CBB05-ADB4-44BB-8FE7-83377002DB18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11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1.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solidFill>
                  <a:srgbClr val="FF0000"/>
                </a:solidFill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 </a:t>
            </a:r>
          </a:p>
        </p:txBody>
      </p:sp>
      <p:sp>
        <p:nvSpPr>
          <p:cNvPr id="25605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8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9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1000125" y="3214688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2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3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2662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A42E59DD-38FF-4CA9-A70C-6A33F7FDB476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12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1.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solidFill>
                  <a:srgbClr val="FF0000"/>
                </a:solidFill>
                <a:latin typeface="Arial Narrow" pitchFamily="34" charset="0"/>
                <a:cs typeface="+mn-cs"/>
              </a:rPr>
              <a:t>н</a:t>
            </a:r>
            <a:endParaRPr lang="ru-RU" sz="2000" b="1" dirty="0">
              <a:solidFill>
                <a:srgbClr val="FF0000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6629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2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3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071813" y="2143125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6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7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0957" y="2713831"/>
            <a:ext cx="1143000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42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27651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574A86D9-2D6E-43F5-A512-93620A4E1154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13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 Г  Г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= Ш </a:t>
            </a:r>
            <a:r>
              <a:rPr lang="ru-RU" sz="2000" b="1" dirty="0" err="1">
                <a:solidFill>
                  <a:srgbClr val="FF0000"/>
                </a:solidFill>
                <a:latin typeface="Arial Narrow" pitchFamily="34" charset="0"/>
                <a:cs typeface="+mn-cs"/>
              </a:rPr>
              <a:t>н</a:t>
            </a:r>
            <a:endParaRPr lang="ru-RU" sz="2000" b="1" dirty="0">
              <a:solidFill>
                <a:srgbClr val="FF0000"/>
              </a:solidFill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=  Г Г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 ;  Г Т = Г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Т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2</a:t>
            </a:r>
          </a:p>
        </p:txBody>
      </p:sp>
      <p:sp>
        <p:nvSpPr>
          <p:cNvPr id="27653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6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7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2143125" y="2071688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0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1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929188" y="3857625"/>
            <a:ext cx="28575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2544" y="2713831"/>
            <a:ext cx="1143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7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8" name="Прямоугольник 34"/>
          <p:cNvSpPr>
            <a:spLocks noChangeArrowheads="1"/>
          </p:cNvSpPr>
          <p:nvPr/>
        </p:nvSpPr>
        <p:spPr bwMode="auto">
          <a:xfrm>
            <a:off x="1714500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9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68538" y="3284538"/>
            <a:ext cx="882650" cy="11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2867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2B24435D-8CB3-447D-8BF8-6DE27C285815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14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Г  Г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Ш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   =  Г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  ;  Г Т =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Т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 Т  К  = 6 см</a:t>
            </a:r>
          </a:p>
        </p:txBody>
      </p:sp>
      <p:sp>
        <p:nvSpPr>
          <p:cNvPr id="28677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0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1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3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4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929188" y="3786188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09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0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91" name="Прямоугольник 34"/>
          <p:cNvSpPr>
            <a:spLocks noChangeArrowheads="1"/>
          </p:cNvSpPr>
          <p:nvPr/>
        </p:nvSpPr>
        <p:spPr bwMode="auto">
          <a:xfrm>
            <a:off x="1785938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92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93" name="Прямоугольник 36"/>
          <p:cNvSpPr>
            <a:spLocks noChangeArrowheads="1"/>
          </p:cNvSpPr>
          <p:nvPr/>
        </p:nvSpPr>
        <p:spPr bwMode="auto">
          <a:xfrm>
            <a:off x="3214688" y="371475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6" name="Line 7"/>
          <p:cNvSpPr>
            <a:spLocks noChangeShapeType="1"/>
          </p:cNvSpPr>
          <p:nvPr/>
        </p:nvSpPr>
        <p:spPr bwMode="auto">
          <a:xfrm>
            <a:off x="5072063" y="4643438"/>
            <a:ext cx="0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3071813" y="3857625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2822575" y="3606800"/>
            <a:ext cx="64293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2969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DF1F8AAA-C998-4F2F-987E-C5026E9D25AD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15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1.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Г  Г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Ш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   =  Г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  ;  Г Т =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Т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К  = 6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К 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= 7см </a:t>
            </a:r>
          </a:p>
        </p:txBody>
      </p:sp>
      <p:sp>
        <p:nvSpPr>
          <p:cNvPr id="29701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4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5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7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8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929188" y="3786188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09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4" name="Прямоугольник 32"/>
          <p:cNvSpPr>
            <a:spLocks noChangeArrowheads="1"/>
          </p:cNvSpPr>
          <p:nvPr/>
        </p:nvSpPr>
        <p:spPr bwMode="auto">
          <a:xfrm>
            <a:off x="2357438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5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6" name="Прямоугольник 34"/>
          <p:cNvSpPr>
            <a:spLocks noChangeArrowheads="1"/>
          </p:cNvSpPr>
          <p:nvPr/>
        </p:nvSpPr>
        <p:spPr bwMode="auto">
          <a:xfrm>
            <a:off x="1785938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7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8" name="Прямоугольник 36"/>
          <p:cNvSpPr>
            <a:spLocks noChangeArrowheads="1"/>
          </p:cNvSpPr>
          <p:nvPr/>
        </p:nvSpPr>
        <p:spPr bwMode="auto">
          <a:xfrm>
            <a:off x="3214688" y="371475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1" name="Line 7"/>
          <p:cNvSpPr>
            <a:spLocks noChangeShapeType="1"/>
          </p:cNvSpPr>
          <p:nvPr/>
        </p:nvSpPr>
        <p:spPr bwMode="auto">
          <a:xfrm>
            <a:off x="5072063" y="46434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43" name="Прямая со стрелкой 42"/>
          <p:cNvCxnSpPr/>
          <p:nvPr/>
        </p:nvCxnSpPr>
        <p:spPr>
          <a:xfrm rot="10800000">
            <a:off x="4857750" y="5286375"/>
            <a:ext cx="28575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500313" y="3929063"/>
            <a:ext cx="642937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2500313" y="3857625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3072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60587644-4260-47A4-9FA4-34888A49B07B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16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1.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Г  Г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Ш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   =  Г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  ;  Г Т =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Т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К  = 6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К К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= 7см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= 15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endParaRPr lang="ru-RU" sz="2000" b="1" dirty="0">
              <a:solidFill>
                <a:srgbClr val="FF0000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0725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8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9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2500313" y="4572000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2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3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929188" y="3786188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09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9" name="Прямоугольник 32"/>
          <p:cNvSpPr>
            <a:spLocks noChangeArrowheads="1"/>
          </p:cNvSpPr>
          <p:nvPr/>
        </p:nvSpPr>
        <p:spPr bwMode="auto">
          <a:xfrm>
            <a:off x="2357438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0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1" name="Прямоугольник 34"/>
          <p:cNvSpPr>
            <a:spLocks noChangeArrowheads="1"/>
          </p:cNvSpPr>
          <p:nvPr/>
        </p:nvSpPr>
        <p:spPr bwMode="auto">
          <a:xfrm>
            <a:off x="1785938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2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3" name="Прямоугольник 36"/>
          <p:cNvSpPr>
            <a:spLocks noChangeArrowheads="1"/>
          </p:cNvSpPr>
          <p:nvPr/>
        </p:nvSpPr>
        <p:spPr bwMode="auto">
          <a:xfrm>
            <a:off x="3214688" y="371475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46" name="Line 7"/>
          <p:cNvSpPr>
            <a:spLocks noChangeShapeType="1"/>
          </p:cNvSpPr>
          <p:nvPr/>
        </p:nvSpPr>
        <p:spPr bwMode="auto">
          <a:xfrm>
            <a:off x="5072063" y="46434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43" name="Прямая со стрелкой 42"/>
          <p:cNvCxnSpPr/>
          <p:nvPr/>
        </p:nvCxnSpPr>
        <p:spPr>
          <a:xfrm rot="10800000">
            <a:off x="4857750" y="5286375"/>
            <a:ext cx="28575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571750" y="3929063"/>
            <a:ext cx="5715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2213769" y="4287044"/>
            <a:ext cx="725487" cy="95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0" name="Прямоугольник 58"/>
          <p:cNvSpPr>
            <a:spLocks noChangeArrowheads="1"/>
          </p:cNvSpPr>
          <p:nvPr/>
        </p:nvSpPr>
        <p:spPr bwMode="auto">
          <a:xfrm>
            <a:off x="2571750" y="442912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1" name="Line 7"/>
          <p:cNvSpPr>
            <a:spLocks noChangeShapeType="1"/>
          </p:cNvSpPr>
          <p:nvPr/>
        </p:nvSpPr>
        <p:spPr bwMode="auto">
          <a:xfrm>
            <a:off x="5072063" y="5500688"/>
            <a:ext cx="0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3174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406B6FFA-DC61-4E11-8121-3850D64FE775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17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 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Г  Г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Ш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   =  Г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  ;  Г Т =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Т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К  = 6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К К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= 7см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К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= 15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3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= 15 см</a:t>
            </a:r>
          </a:p>
        </p:txBody>
      </p:sp>
      <p:sp>
        <p:nvSpPr>
          <p:cNvPr id="31749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2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3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1785938" y="3857625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6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7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929188" y="3786188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09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63" name="Прямоугольник 32"/>
          <p:cNvSpPr>
            <a:spLocks noChangeArrowheads="1"/>
          </p:cNvSpPr>
          <p:nvPr/>
        </p:nvSpPr>
        <p:spPr bwMode="auto">
          <a:xfrm>
            <a:off x="2357438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4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5" name="Прямоугольник 34"/>
          <p:cNvSpPr>
            <a:spLocks noChangeArrowheads="1"/>
          </p:cNvSpPr>
          <p:nvPr/>
        </p:nvSpPr>
        <p:spPr bwMode="auto">
          <a:xfrm>
            <a:off x="1785938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6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7" name="Прямоугольник 36"/>
          <p:cNvSpPr>
            <a:spLocks noChangeArrowheads="1"/>
          </p:cNvSpPr>
          <p:nvPr/>
        </p:nvSpPr>
        <p:spPr bwMode="auto">
          <a:xfrm>
            <a:off x="3214688" y="371475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70" name="Line 7"/>
          <p:cNvSpPr>
            <a:spLocks noChangeShapeType="1"/>
          </p:cNvSpPr>
          <p:nvPr/>
        </p:nvSpPr>
        <p:spPr bwMode="auto">
          <a:xfrm>
            <a:off x="5072063" y="46434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43" name="Прямая со стрелкой 42"/>
          <p:cNvCxnSpPr/>
          <p:nvPr/>
        </p:nvCxnSpPr>
        <p:spPr>
          <a:xfrm rot="10800000">
            <a:off x="4857750" y="5286375"/>
            <a:ext cx="28575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857375" y="3929063"/>
            <a:ext cx="71437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2213769" y="4287044"/>
            <a:ext cx="725487" cy="9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74" name="Прямоугольник 57"/>
          <p:cNvSpPr>
            <a:spLocks noChangeArrowheads="1"/>
          </p:cNvSpPr>
          <p:nvPr/>
        </p:nvSpPr>
        <p:spPr bwMode="auto">
          <a:xfrm>
            <a:off x="1428750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5" name="Прямоугольник 58"/>
          <p:cNvSpPr>
            <a:spLocks noChangeArrowheads="1"/>
          </p:cNvSpPr>
          <p:nvPr/>
        </p:nvSpPr>
        <p:spPr bwMode="auto">
          <a:xfrm>
            <a:off x="2571750" y="442912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6" name="Line 7"/>
          <p:cNvSpPr>
            <a:spLocks noChangeShapeType="1"/>
          </p:cNvSpPr>
          <p:nvPr/>
        </p:nvSpPr>
        <p:spPr bwMode="auto">
          <a:xfrm>
            <a:off x="5072063" y="55006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 rot="10800000">
            <a:off x="4929188" y="6143625"/>
            <a:ext cx="28575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571750" y="3929063"/>
            <a:ext cx="5715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 descr="Точечная сетка"/>
          <p:cNvSpPr>
            <a:spLocks noChangeArrowheads="1"/>
          </p:cNvSpPr>
          <p:nvPr/>
        </p:nvSpPr>
        <p:spPr bwMode="auto">
          <a:xfrm>
            <a:off x="285750" y="1500188"/>
            <a:ext cx="3786188" cy="4857750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1000125" y="357188"/>
            <a:ext cx="7929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32771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5D759610-C7A4-4F05-8DE5-B9909BC68FB7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18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0" y="1357313"/>
            <a:ext cx="4000500" cy="547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  <a:cs typeface="+mn-cs"/>
              </a:rPr>
              <a:t>Построить прямой угол в т.</a:t>
            </a:r>
            <a:r>
              <a:rPr lang="ru-RU" sz="2000" b="1" dirty="0">
                <a:latin typeface="Arial Narrow" pitchFamily="34" charset="0"/>
                <a:cs typeface="+mn-cs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1.        ТН = </a:t>
            </a:r>
            <a:r>
              <a:rPr lang="ru-RU" sz="2000" b="1" dirty="0" err="1">
                <a:latin typeface="Arial Narrow" pitchFamily="34" charset="0"/>
                <a:cs typeface="+mn-cs"/>
              </a:rPr>
              <a:t>Ди</a:t>
            </a:r>
            <a:r>
              <a:rPr lang="ru-RU" sz="2000" b="1" dirty="0">
                <a:latin typeface="Arial Narrow" pitchFamily="34" charset="0"/>
                <a:cs typeface="+mn-cs"/>
              </a:rPr>
              <a:t> =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=  </a:t>
            </a:r>
            <a:r>
              <a:rPr lang="ru-RU" sz="2000" b="1" dirty="0" err="1">
                <a:latin typeface="Arial Narrow" pitchFamily="34" charset="0"/>
                <a:cs typeface="+mn-cs"/>
              </a:rPr>
              <a:t>Сб</a:t>
            </a:r>
            <a:r>
              <a:rPr lang="ru-RU" sz="2000" b="1" dirty="0">
                <a:latin typeface="Arial Narrow" pitchFamily="34" charset="0"/>
                <a:cs typeface="+mn-cs"/>
              </a:rPr>
              <a:t> : 2 +6 =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НН</a:t>
            </a:r>
            <a:r>
              <a:rPr lang="ru-RU" sz="1200" b="1" dirty="0">
                <a:latin typeface="Arial Narrow" pitchFamily="34" charset="0"/>
                <a:cs typeface="+mn-cs"/>
              </a:rPr>
              <a:t>1 ;    </a:t>
            </a:r>
            <a:r>
              <a:rPr lang="ru-RU" sz="2000" b="1" dirty="0">
                <a:latin typeface="Arial Narrow" pitchFamily="34" charset="0"/>
                <a:cs typeface="+mn-cs"/>
              </a:rPr>
              <a:t>ТН = Т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  <a:r>
              <a:rPr lang="ru-RU" sz="2000" b="1" dirty="0">
                <a:latin typeface="Arial Narrow" pitchFamily="34" charset="0"/>
                <a:cs typeface="+mn-cs"/>
              </a:rPr>
              <a:t>Н </a:t>
            </a:r>
            <a:r>
              <a:rPr lang="ru-RU" sz="1200" b="1" dirty="0">
                <a:latin typeface="Arial Narrow" pitchFamily="34" charset="0"/>
                <a:cs typeface="+mn-cs"/>
              </a:rPr>
              <a:t>1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Г =  Д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Г  Г </a:t>
            </a:r>
            <a:r>
              <a:rPr lang="ru-RU" sz="1200" b="1" dirty="0">
                <a:latin typeface="Arial Narrow" pitchFamily="34" charset="0"/>
                <a:cs typeface="+mn-cs"/>
              </a:rPr>
              <a:t>1   </a:t>
            </a:r>
            <a:r>
              <a:rPr lang="ru-RU" sz="2000" b="1" dirty="0">
                <a:latin typeface="Arial Narrow" pitchFamily="34" charset="0"/>
                <a:cs typeface="+mn-cs"/>
              </a:rPr>
              <a:t>= Ш </a:t>
            </a:r>
            <a:r>
              <a:rPr lang="ru-RU" sz="2000" b="1" dirty="0" err="1">
                <a:latin typeface="Arial Narrow" pitchFamily="34" charset="0"/>
                <a:cs typeface="+mn-cs"/>
              </a:rPr>
              <a:t>н</a:t>
            </a:r>
            <a:endParaRPr lang="ru-RU" sz="2000" b="1" dirty="0">
              <a:latin typeface="Arial Narrow" pitchFamily="34" charset="0"/>
              <a:cs typeface="+mn-cs"/>
            </a:endParaRP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Т Т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   =  Г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  ;  Г Т = Г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Т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 Т  К  = 6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К К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  = 7см 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К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latin typeface="Arial Narrow" pitchFamily="34" charset="0"/>
                <a:cs typeface="+mn-cs"/>
              </a:rPr>
              <a:t>= 15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latin typeface="Arial Narrow" pitchFamily="34" charset="0"/>
                <a:cs typeface="+mn-cs"/>
              </a:rPr>
              <a:t>   К </a:t>
            </a:r>
            <a:r>
              <a:rPr lang="ru-RU" sz="1200" b="1" dirty="0">
                <a:latin typeface="Arial Narrow" pitchFamily="34" charset="0"/>
                <a:cs typeface="+mn-cs"/>
              </a:rPr>
              <a:t>1</a:t>
            </a:r>
            <a:r>
              <a:rPr lang="ru-RU" sz="2000" b="1" dirty="0"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latin typeface="Arial Narrow" pitchFamily="34" charset="0"/>
                <a:cs typeface="+mn-cs"/>
              </a:rPr>
              <a:t>3</a:t>
            </a:r>
            <a:r>
              <a:rPr lang="ru-RU" sz="2000" b="1" dirty="0">
                <a:latin typeface="Arial Narrow" pitchFamily="34" charset="0"/>
                <a:cs typeface="+mn-cs"/>
              </a:rPr>
              <a:t> = 15 см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   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3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4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= 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2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К </a:t>
            </a:r>
            <a:r>
              <a:rPr lang="ru-RU" sz="12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4</a:t>
            </a:r>
            <a:r>
              <a:rPr lang="ru-RU" sz="2000" b="1" dirty="0">
                <a:solidFill>
                  <a:srgbClr val="FF0000"/>
                </a:solidFill>
                <a:latin typeface="Arial Narrow" pitchFamily="34" charset="0"/>
                <a:cs typeface="+mn-cs"/>
              </a:rPr>
              <a:t>= 15см</a:t>
            </a:r>
          </a:p>
        </p:txBody>
      </p:sp>
      <p:sp>
        <p:nvSpPr>
          <p:cNvPr id="32773" name="Line 7"/>
          <p:cNvSpPr>
            <a:spLocks noChangeShapeType="1"/>
          </p:cNvSpPr>
          <p:nvPr/>
        </p:nvSpPr>
        <p:spPr bwMode="auto">
          <a:xfrm>
            <a:off x="5072063" y="19288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6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7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071813" y="3214688"/>
            <a:ext cx="142875" cy="14287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4929188" y="2500313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0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81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929982" y="3428206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929188" y="3786188"/>
            <a:ext cx="285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09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7" name="Прямоугольник 32"/>
          <p:cNvSpPr>
            <a:spLocks noChangeArrowheads="1"/>
          </p:cNvSpPr>
          <p:nvPr/>
        </p:nvSpPr>
        <p:spPr bwMode="auto">
          <a:xfrm>
            <a:off x="2357438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88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89" name="Прямоугольник 34"/>
          <p:cNvSpPr>
            <a:spLocks noChangeArrowheads="1"/>
          </p:cNvSpPr>
          <p:nvPr/>
        </p:nvSpPr>
        <p:spPr bwMode="auto">
          <a:xfrm>
            <a:off x="1785938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90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91" name="Прямоугольник 36"/>
          <p:cNvSpPr>
            <a:spLocks noChangeArrowheads="1"/>
          </p:cNvSpPr>
          <p:nvPr/>
        </p:nvSpPr>
        <p:spPr bwMode="auto">
          <a:xfrm>
            <a:off x="3214688" y="371475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94" name="Line 7"/>
          <p:cNvSpPr>
            <a:spLocks noChangeShapeType="1"/>
          </p:cNvSpPr>
          <p:nvPr/>
        </p:nvSpPr>
        <p:spPr bwMode="auto">
          <a:xfrm>
            <a:off x="5072063" y="46434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43" name="Прямая со стрелкой 42"/>
          <p:cNvCxnSpPr/>
          <p:nvPr/>
        </p:nvCxnSpPr>
        <p:spPr>
          <a:xfrm rot="10800000">
            <a:off x="4857750" y="5286375"/>
            <a:ext cx="28575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857375" y="3929063"/>
            <a:ext cx="128587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857375" y="4643438"/>
            <a:ext cx="71437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510506" y="4275932"/>
            <a:ext cx="69532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2213769" y="4287044"/>
            <a:ext cx="725487" cy="9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00" name="Прямоугольник 56"/>
          <p:cNvSpPr>
            <a:spLocks noChangeArrowheads="1"/>
          </p:cNvSpPr>
          <p:nvPr/>
        </p:nvSpPr>
        <p:spPr bwMode="auto">
          <a:xfrm>
            <a:off x="1428750" y="442912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801" name="Прямоугольник 57"/>
          <p:cNvSpPr>
            <a:spLocks noChangeArrowheads="1"/>
          </p:cNvSpPr>
          <p:nvPr/>
        </p:nvSpPr>
        <p:spPr bwMode="auto">
          <a:xfrm>
            <a:off x="1428750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802" name="Прямоугольник 58"/>
          <p:cNvSpPr>
            <a:spLocks noChangeArrowheads="1"/>
          </p:cNvSpPr>
          <p:nvPr/>
        </p:nvSpPr>
        <p:spPr bwMode="auto">
          <a:xfrm>
            <a:off x="2571750" y="442912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803" name="Line 7"/>
          <p:cNvSpPr>
            <a:spLocks noChangeShapeType="1"/>
          </p:cNvSpPr>
          <p:nvPr/>
        </p:nvSpPr>
        <p:spPr bwMode="auto">
          <a:xfrm>
            <a:off x="5000625" y="55006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 rot="10800000">
            <a:off x="4929188" y="6143625"/>
            <a:ext cx="28575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 descr="Точечная сетка"/>
          <p:cNvSpPr>
            <a:spLocks noChangeArrowheads="1"/>
          </p:cNvSpPr>
          <p:nvPr/>
        </p:nvSpPr>
        <p:spPr bwMode="auto">
          <a:xfrm>
            <a:off x="500063" y="1857375"/>
            <a:ext cx="3786187" cy="4740275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2572544" y="2785269"/>
            <a:ext cx="1143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2572544" y="2713831"/>
            <a:ext cx="1143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1" name="Прямоугольник 2"/>
          <p:cNvSpPr>
            <a:spLocks noChangeArrowheads="1"/>
          </p:cNvSpPr>
          <p:nvPr/>
        </p:nvSpPr>
        <p:spPr bwMode="auto">
          <a:xfrm>
            <a:off x="395288" y="188913"/>
            <a:ext cx="7929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  <a:latin typeface="Arial Narrow" pitchFamily="34" charset="0"/>
              </a:rPr>
              <a:t>Построение основы чертежа фартука с нагрудником                            в М 1:4 по своим меркам</a:t>
            </a:r>
          </a:p>
        </p:txBody>
      </p:sp>
      <p:sp>
        <p:nvSpPr>
          <p:cNvPr id="3380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EE54A135-9CF9-4922-B0CD-787EBC310A07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19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1563" y="3286125"/>
            <a:ext cx="207168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51012" y="4678363"/>
            <a:ext cx="2786063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5" name="Прямоугольник 15"/>
          <p:cNvSpPr>
            <a:spLocks noChangeArrowheads="1"/>
          </p:cNvSpPr>
          <p:nvPr/>
        </p:nvSpPr>
        <p:spPr bwMode="auto">
          <a:xfrm>
            <a:off x="3214688" y="3071813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06" name="Прямоугольник 16"/>
          <p:cNvSpPr>
            <a:spLocks noChangeArrowheads="1"/>
          </p:cNvSpPr>
          <p:nvPr/>
        </p:nvSpPr>
        <p:spPr bwMode="auto">
          <a:xfrm>
            <a:off x="3286125" y="57150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07" name="Прямоугольник 22"/>
          <p:cNvSpPr>
            <a:spLocks noChangeArrowheads="1"/>
          </p:cNvSpPr>
          <p:nvPr/>
        </p:nvSpPr>
        <p:spPr bwMode="auto">
          <a:xfrm>
            <a:off x="500063" y="3071813"/>
            <a:ext cx="49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08" name="Прямоугольник 23"/>
          <p:cNvSpPr>
            <a:spLocks noChangeArrowheads="1"/>
          </p:cNvSpPr>
          <p:nvPr/>
        </p:nvSpPr>
        <p:spPr bwMode="auto">
          <a:xfrm>
            <a:off x="500063" y="5786438"/>
            <a:ext cx="52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71563" y="6072188"/>
            <a:ext cx="2071687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-320675" y="4678363"/>
            <a:ext cx="2786063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572544" y="2713831"/>
            <a:ext cx="11430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12" name="Прямоугольник 32"/>
          <p:cNvSpPr>
            <a:spLocks noChangeArrowheads="1"/>
          </p:cNvSpPr>
          <p:nvPr/>
        </p:nvSpPr>
        <p:spPr bwMode="auto">
          <a:xfrm>
            <a:off x="2357438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13" name="Прямоугольник 33"/>
          <p:cNvSpPr>
            <a:spLocks noChangeArrowheads="1"/>
          </p:cNvSpPr>
          <p:nvPr/>
        </p:nvSpPr>
        <p:spPr bwMode="auto">
          <a:xfrm>
            <a:off x="1714500" y="2928938"/>
            <a:ext cx="496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14" name="Прямоугольник 34"/>
          <p:cNvSpPr>
            <a:spLocks noChangeArrowheads="1"/>
          </p:cNvSpPr>
          <p:nvPr/>
        </p:nvSpPr>
        <p:spPr bwMode="auto">
          <a:xfrm>
            <a:off x="1785938" y="1857375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15" name="Прямоугольник 35"/>
          <p:cNvSpPr>
            <a:spLocks noChangeArrowheads="1"/>
          </p:cNvSpPr>
          <p:nvPr/>
        </p:nvSpPr>
        <p:spPr bwMode="auto">
          <a:xfrm>
            <a:off x="3214688" y="1928813"/>
            <a:ext cx="347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16" name="Прямоугольник 36"/>
          <p:cNvSpPr>
            <a:spLocks noChangeArrowheads="1"/>
          </p:cNvSpPr>
          <p:nvPr/>
        </p:nvSpPr>
        <p:spPr bwMode="auto">
          <a:xfrm>
            <a:off x="3214688" y="371475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214563" y="2143125"/>
            <a:ext cx="928687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643857" y="2713831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857375" y="3929063"/>
            <a:ext cx="128587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857375" y="4643438"/>
            <a:ext cx="71437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510506" y="4275932"/>
            <a:ext cx="6953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2213769" y="4287044"/>
            <a:ext cx="725487" cy="9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23" name="Прямоугольник 56"/>
          <p:cNvSpPr>
            <a:spLocks noChangeArrowheads="1"/>
          </p:cNvSpPr>
          <p:nvPr/>
        </p:nvSpPr>
        <p:spPr bwMode="auto">
          <a:xfrm>
            <a:off x="1428750" y="442912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24" name="Прямоугольник 57"/>
          <p:cNvSpPr>
            <a:spLocks noChangeArrowheads="1"/>
          </p:cNvSpPr>
          <p:nvPr/>
        </p:nvSpPr>
        <p:spPr bwMode="auto">
          <a:xfrm>
            <a:off x="1428750" y="357187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25" name="Прямоугольник 58"/>
          <p:cNvSpPr>
            <a:spLocks noChangeArrowheads="1"/>
          </p:cNvSpPr>
          <p:nvPr/>
        </p:nvSpPr>
        <p:spPr bwMode="auto">
          <a:xfrm>
            <a:off x="2571750" y="4429125"/>
            <a:ext cx="51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Дуга 45"/>
          <p:cNvSpPr/>
          <p:nvPr/>
        </p:nvSpPr>
        <p:spPr>
          <a:xfrm rot="5938758">
            <a:off x="-187325" y="955675"/>
            <a:ext cx="2517775" cy="2206625"/>
          </a:xfrm>
          <a:prstGeom prst="arc">
            <a:avLst>
              <a:gd name="adj1" fmla="val 15928259"/>
              <a:gd name="adj2" fmla="val 21032544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47" name="Дуга 46"/>
          <p:cNvSpPr/>
          <p:nvPr/>
        </p:nvSpPr>
        <p:spPr>
          <a:xfrm rot="10800000">
            <a:off x="1071563" y="3429000"/>
            <a:ext cx="2857500" cy="2643188"/>
          </a:xfrm>
          <a:prstGeom prst="arc">
            <a:avLst>
              <a:gd name="adj1" fmla="val 16200000"/>
              <a:gd name="adj2" fmla="val 21501673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1071563" y="6072188"/>
            <a:ext cx="121443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606426" y="5537200"/>
            <a:ext cx="939800" cy="9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с двумя скругленными соседними углами 55"/>
          <p:cNvSpPr/>
          <p:nvPr/>
        </p:nvSpPr>
        <p:spPr>
          <a:xfrm rot="10800000">
            <a:off x="1857375" y="3929063"/>
            <a:ext cx="714375" cy="714375"/>
          </a:xfrm>
          <a:prstGeom prst="round2SameRect">
            <a:avLst>
              <a:gd name="adj1" fmla="val 50000"/>
              <a:gd name="adj2" fmla="val 0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68313" y="765175"/>
            <a:ext cx="80025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Georgia" pitchFamily="18" charset="0"/>
              </a:rPr>
              <a:t>Моделирование – </a:t>
            </a:r>
            <a:r>
              <a:rPr lang="ru-RU">
                <a:latin typeface="Georgia" pitchFamily="18" charset="0"/>
              </a:rPr>
              <a:t>это процесс изменения чертежа выкройки  </a:t>
            </a:r>
          </a:p>
          <a:p>
            <a:r>
              <a:rPr lang="ru-RU">
                <a:latin typeface="Georgia" pitchFamily="18" charset="0"/>
              </a:rPr>
              <a:t> в соответствии с выбранной моделью.</a:t>
            </a:r>
          </a:p>
        </p:txBody>
      </p:sp>
      <p:pic>
        <p:nvPicPr>
          <p:cNvPr id="3383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857375"/>
            <a:ext cx="3322637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noFill/>
        </p:spPr>
        <p:txBody>
          <a:bodyPr anchor="ctr"/>
          <a:lstStyle/>
          <a:p>
            <a:pPr algn="ctr"/>
            <a:fld id="{EC23DE8E-0589-4015-8366-CFC342F97BA0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2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5361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557338"/>
            <a:ext cx="7669981" cy="2376487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1. Познакомиться   </a:t>
            </a:r>
            <a:r>
              <a:rPr lang="ru-RU" dirty="0"/>
              <a:t>с правилами   снятия мерок и их </a:t>
            </a:r>
            <a:r>
              <a:rPr lang="ru-RU" dirty="0" smtClean="0"/>
              <a:t>      условными   </a:t>
            </a:r>
            <a:r>
              <a:rPr lang="ru-RU" dirty="0"/>
              <a:t>обозначениями </a:t>
            </a:r>
          </a:p>
          <a:p>
            <a:pPr marL="45720" indent="0">
              <a:buNone/>
            </a:pPr>
            <a:r>
              <a:rPr lang="ru-RU" dirty="0" smtClean="0"/>
              <a:t>2. Научиться  </a:t>
            </a:r>
            <a:r>
              <a:rPr lang="ru-RU" dirty="0"/>
              <a:t>построению и оформлению чертежей швейных изделий   </a:t>
            </a:r>
          </a:p>
          <a:p>
            <a:pPr marL="45720" indent="0">
              <a:buNone/>
            </a:pPr>
            <a:r>
              <a:rPr lang="ru-RU" dirty="0" smtClean="0"/>
              <a:t>3. Начертить </a:t>
            </a:r>
            <a:r>
              <a:rPr lang="ru-RU" dirty="0"/>
              <a:t>чертёж фартука в масштабе1:4 по своим меркам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36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План урока: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55576" y="1556792"/>
            <a:ext cx="7308924" cy="3240359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b="1" dirty="0"/>
              <a:t> Сегодня на уроке: </a:t>
            </a:r>
          </a:p>
          <a:p>
            <a:pPr marL="0" indent="0">
              <a:buNone/>
            </a:pPr>
            <a:r>
              <a:rPr lang="ru-RU" b="1" dirty="0" smtClean="0"/>
              <a:t>- я </a:t>
            </a:r>
            <a:r>
              <a:rPr lang="ru-RU" b="1" dirty="0"/>
              <a:t>узнала….</a:t>
            </a:r>
          </a:p>
          <a:p>
            <a:pPr marL="0" indent="0">
              <a:buNone/>
            </a:pPr>
            <a:r>
              <a:rPr lang="ru-RU" b="1" dirty="0" smtClean="0"/>
              <a:t>- я </a:t>
            </a:r>
            <a:r>
              <a:rPr lang="ru-RU" b="1" dirty="0"/>
              <a:t>научилась….</a:t>
            </a:r>
          </a:p>
          <a:p>
            <a:pPr marL="0" indent="0">
              <a:buNone/>
            </a:pPr>
            <a:r>
              <a:rPr lang="ru-RU" b="1" dirty="0" smtClean="0"/>
              <a:t>- у </a:t>
            </a:r>
            <a:r>
              <a:rPr lang="ru-RU" b="1" dirty="0"/>
              <a:t>меня получилось…</a:t>
            </a:r>
          </a:p>
          <a:p>
            <a:pPr marL="0" indent="0">
              <a:buNone/>
            </a:pPr>
            <a:r>
              <a:rPr lang="ru-RU" b="1" dirty="0" smtClean="0"/>
              <a:t>- я </a:t>
            </a:r>
            <a:r>
              <a:rPr lang="ru-RU" b="1" dirty="0"/>
              <a:t>затруднялась…</a:t>
            </a:r>
          </a:p>
          <a:p>
            <a:pPr marL="609600" indent="-609600">
              <a:buFontTx/>
              <a:buNone/>
            </a:pPr>
            <a:r>
              <a:rPr lang="ru-RU" b="1" dirty="0"/>
              <a:t>Свою работу на уроке я оцениваю … потому что...</a:t>
            </a:r>
          </a:p>
          <a:p>
            <a:pPr marL="609600" indent="-609600">
              <a:buFontTx/>
              <a:buNone/>
            </a:pPr>
            <a:endParaRPr lang="ru-RU" b="1" dirty="0"/>
          </a:p>
          <a:p>
            <a:pPr marL="609600" indent="-609600">
              <a:buFontTx/>
              <a:buNone/>
            </a:pP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11760" y="692696"/>
            <a:ext cx="4691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Рефлексия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3EE97B48-BA0C-48ED-ACB2-780569E7F6DE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3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201613" y="734202"/>
            <a:ext cx="8942387" cy="637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52352" bIns="38088" anchor="ctr">
            <a:spAutoFit/>
          </a:bodyPr>
          <a:lstStyle/>
          <a:p>
            <a:pPr>
              <a:tabLst>
                <a:tab pos="685800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снятия мерок</a:t>
            </a:r>
          </a:p>
          <a:p>
            <a:pPr>
              <a:tabLst>
                <a:tab pos="685800" algn="l"/>
              </a:tabLst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Сантиметровую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ленту при  измерениях нельзя ослаблять или чрезмерно натягивать.</a:t>
            </a:r>
          </a:p>
          <a:p>
            <a:pPr>
              <a:buFontTx/>
              <a:buChar char="•"/>
              <a:tabLst>
                <a:tab pos="6858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Измеряемый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стоять прямо, без напряжения, сохраняя  привычную осанку, </a:t>
            </a:r>
          </a:p>
          <a:p>
            <a:pPr>
              <a:tabLst>
                <a:tab pos="685800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опущенными руками.</a:t>
            </a:r>
          </a:p>
          <a:p>
            <a:pPr>
              <a:tabLst>
                <a:tab pos="6858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измерения выполняют на фигуре в легкой  облегающей одежде.</a:t>
            </a:r>
          </a:p>
          <a:p>
            <a:pPr>
              <a:buFontTx/>
              <a:buChar char="•"/>
              <a:tabLst>
                <a:tab pos="6858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Линию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талии фиксируют тесьмой или  резинкой.</a:t>
            </a:r>
          </a:p>
          <a:p>
            <a:pPr>
              <a:buFontTx/>
              <a:buChar char="•"/>
              <a:tabLst>
                <a:tab pos="6858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Сначала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снимают мерки с переда, начиная 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обхватных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tabLst>
                <a:tab pos="685800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затем – со стороны спины.</a:t>
            </a:r>
          </a:p>
          <a:p>
            <a:pPr>
              <a:tabLst>
                <a:tab pos="6858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Мерки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длин, высот записывают в полную величину; </a:t>
            </a:r>
          </a:p>
          <a:p>
            <a:pPr>
              <a:buFontTx/>
              <a:buChar char="•"/>
              <a:tabLst>
                <a:tab pos="6858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Мерки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полуобхватов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ширины и расстояний между центрами – в  половинном размере, </a:t>
            </a:r>
          </a:p>
          <a:p>
            <a:pPr>
              <a:tabLst>
                <a:tab pos="685800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т.к. на чертеже строят только одну половину изделия.</a:t>
            </a:r>
          </a:p>
          <a:p>
            <a:pPr>
              <a:tabLst>
                <a:tab pos="685800" algn="l"/>
              </a:tabLst>
            </a:pPr>
            <a:endParaRPr lang="ru-RU" sz="16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611560" y="0"/>
            <a:ext cx="84882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Снятие  мерок  для  построения чертежа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79388" y="549275"/>
            <a:ext cx="71135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Мерки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основные размеры фигуры человека, полученные путем измерения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  <a:noFill/>
        </p:spPr>
        <p:txBody>
          <a:bodyPr anchor="ctr"/>
          <a:lstStyle/>
          <a:p>
            <a:pPr algn="ctr"/>
            <a:fld id="{A3829DA6-1725-4613-B2F6-2A968D24D610}" type="slidenum">
              <a:rPr lang="ru-RU">
                <a:solidFill>
                  <a:schemeClr val="tx2"/>
                </a:solidFill>
                <a:latin typeface="Candara" pitchFamily="34" charset="0"/>
              </a:rPr>
              <a:pPr algn="ctr"/>
              <a:t>4</a:t>
            </a:fld>
            <a:endParaRPr lang="ru-RU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571500" y="1143000"/>
            <a:ext cx="7858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6858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Исключения: 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 обхваты записываются в полную величину, например, Оп (обхват плеча);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Мерка ширины плечевого ската записывается полностью.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642938" y="2571750"/>
            <a:ext cx="7572375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685800" algn="l"/>
              </a:tabLst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Обозначения мерок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Размерные признаки (мерки) обозначают сокращенно следующими буквами: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– обхват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полуобхват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 – ширина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- высота</a:t>
            </a:r>
          </a:p>
          <a:p>
            <a:pPr>
              <a:tabLst>
                <a:tab pos="6858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 – длина</a:t>
            </a:r>
          </a:p>
          <a:p>
            <a:pPr>
              <a:tabLst>
                <a:tab pos="685800" algn="l"/>
              </a:tabLst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685800" algn="l"/>
              </a:tabLst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 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полу обхват бедер, где строчная буква справа обозначает участок измерения.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2"/>
          <a:srcRect l="9494" t="3082" r="70219" b="5591"/>
          <a:stretch>
            <a:fillRect/>
          </a:stretch>
        </p:blipFill>
        <p:spPr bwMode="auto">
          <a:xfrm>
            <a:off x="0" y="2276475"/>
            <a:ext cx="10715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555" name="Group 99"/>
          <p:cNvGraphicFramePr>
            <a:graphicFrameLocks noGrp="1"/>
          </p:cNvGraphicFramePr>
          <p:nvPr/>
        </p:nvGraphicFramePr>
        <p:xfrm>
          <a:off x="4089400" y="692150"/>
          <a:ext cx="5054600" cy="5903913"/>
        </p:xfrm>
        <a:graphic>
          <a:graphicData uri="http://schemas.openxmlformats.org/drawingml/2006/table">
            <a:tbl>
              <a:tblPr/>
              <a:tblGrid>
                <a:gridCol w="1104900"/>
                <a:gridCol w="882650"/>
                <a:gridCol w="1692275"/>
                <a:gridCol w="1374775"/>
              </a:tblGrid>
              <a:tr h="766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мерки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Условное обозначение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Приём измерения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мерки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9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Полуобхват талии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вокруг туловища по самому узкому месту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расчёта длины пояса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3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Полуобхват бёдер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вокруг туловища по линии бёдер горизонтально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расчёта ширины фартука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горизонтально на уровне груди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расчёта ширины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от линии талии вверх до нужной длины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определения длины нагрудника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изделия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Измеряется от линии талии до желаемой длины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определения длины фартука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Овал 9"/>
          <p:cNvSpPr/>
          <p:nvPr/>
        </p:nvSpPr>
        <p:spPr>
          <a:xfrm>
            <a:off x="1000100" y="3000372"/>
            <a:ext cx="642942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98" name="Picture 4"/>
          <p:cNvPicPr>
            <a:picLocks noChangeAspect="1" noChangeArrowheads="1"/>
          </p:cNvPicPr>
          <p:nvPr/>
        </p:nvPicPr>
        <p:blipFill>
          <a:blip r:embed="rId2"/>
          <a:srcRect l="74409" t="3082" r="5063" b="5591"/>
          <a:stretch>
            <a:fillRect/>
          </a:stretch>
        </p:blipFill>
        <p:spPr bwMode="auto">
          <a:xfrm>
            <a:off x="2857500" y="2286000"/>
            <a:ext cx="10842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1000100" y="2500306"/>
            <a:ext cx="714380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Шн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14313" y="4143375"/>
            <a:ext cx="642937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56394" y="3572669"/>
            <a:ext cx="28575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607469" y="4321969"/>
            <a:ext cx="107156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143250" y="3786188"/>
            <a:ext cx="428625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071813" y="3429000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000375" y="4143375"/>
            <a:ext cx="642938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85750" y="3714750"/>
            <a:ext cx="428625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14313" y="3429000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57250" y="4143375"/>
            <a:ext cx="21431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071538" y="4000504"/>
            <a:ext cx="571504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514" name="Picture 4"/>
          <p:cNvPicPr>
            <a:picLocks noChangeAspect="1" noChangeArrowheads="1"/>
          </p:cNvPicPr>
          <p:nvPr/>
        </p:nvPicPr>
        <p:blipFill>
          <a:blip r:embed="rId2"/>
          <a:srcRect l="40601" t="3082" r="39114" b="5591"/>
          <a:stretch>
            <a:fillRect/>
          </a:stretch>
        </p:blipFill>
        <p:spPr bwMode="auto">
          <a:xfrm>
            <a:off x="1692275" y="2276475"/>
            <a:ext cx="10715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1643063" y="3214688"/>
            <a:ext cx="11430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500063" y="3214688"/>
            <a:ext cx="500062" cy="3571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357188" y="2786063"/>
            <a:ext cx="714375" cy="6429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785813" y="4857750"/>
            <a:ext cx="235743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1071538" y="4643446"/>
            <a:ext cx="642942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714375" y="3724275"/>
            <a:ext cx="2428875" cy="61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071538" y="3571876"/>
            <a:ext cx="571504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Прямая соединительная линия 53"/>
          <p:cNvCxnSpPr>
            <a:endCxn id="0" idx="6"/>
          </p:cNvCxnSpPr>
          <p:nvPr/>
        </p:nvCxnSpPr>
        <p:spPr>
          <a:xfrm rot="5400000">
            <a:off x="1196975" y="4303713"/>
            <a:ext cx="103663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2001044" y="3499644"/>
            <a:ext cx="5715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1965326" y="4035425"/>
            <a:ext cx="1643062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2143125" y="4000500"/>
            <a:ext cx="357188" cy="3571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611560" y="404664"/>
            <a:ext cx="76720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Практическая работа.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Снятие  мерок  для  построения чертежа фартука.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83466" y="260648"/>
            <a:ext cx="59649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Основы  конструирования 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928688"/>
            <a:ext cx="8632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Конструирование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Georgia" pitchFamily="18" charset="0"/>
              </a:rPr>
              <a:t>– это построение чертежа выкройки изделия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1844675"/>
            <a:ext cx="8172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58750" eaLnBrk="0" hangingPunct="0"/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Чертеж</a:t>
            </a:r>
            <a:r>
              <a:rPr lang="ru-RU" sz="3200" dirty="0">
                <a:solidFill>
                  <a:srgbClr val="4B0082"/>
                </a:solidFill>
                <a:latin typeface="Georgia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Georgia" pitchFamily="18" charset="0"/>
                <a:cs typeface="Times New Roman" pitchFamily="18" charset="0"/>
              </a:rPr>
              <a:t>это графическое изображение какого-либо предмета на бумаге  в натуральную величину в уменьшенном или увеличенном виде.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107504" y="-113189"/>
            <a:ext cx="8228013" cy="230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58750"/>
            <a:r>
              <a:rPr lang="ru-RU" b="1" dirty="0">
                <a:solidFill>
                  <a:srgbClr val="C71585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dirty="0"/>
          </a:p>
          <a:p>
            <a:pPr indent="158750" eaLnBrk="0" hangingPunct="0"/>
            <a:r>
              <a:rPr lang="ru-RU" sz="2800" b="1" dirty="0">
                <a:solidFill>
                  <a:srgbClr val="C71585"/>
                </a:solidFill>
                <a:latin typeface="Arial" pitchFamily="34" charset="0"/>
                <a:cs typeface="Arial" pitchFamily="34" charset="0"/>
              </a:rPr>
              <a:t>Масштаб</a:t>
            </a:r>
            <a:r>
              <a:rPr lang="ru-RU" sz="2800" dirty="0">
                <a:solidFill>
                  <a:srgbClr val="4B008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158750" eaLnBrk="0" hangingPunct="0"/>
            <a:r>
              <a:rPr lang="ru-RU" sz="2000" dirty="0">
                <a:latin typeface="Georgia" pitchFamily="18" charset="0"/>
                <a:cs typeface="Times New Roman" pitchFamily="18" charset="0"/>
              </a:rPr>
              <a:t>указывает, во сколько раз настоящие размеры предмета меньше. </a:t>
            </a:r>
          </a:p>
          <a:p>
            <a:pPr indent="158750" eaLnBrk="0" hangingPunct="0"/>
            <a:r>
              <a:rPr lang="ru-RU" sz="2000" dirty="0">
                <a:latin typeface="Georgia" pitchFamily="18" charset="0"/>
                <a:cs typeface="Times New Roman" pitchFamily="18" charset="0"/>
              </a:rPr>
              <a:t> 	Масштаб записывают в виде отношения двух чисел, </a:t>
            </a:r>
          </a:p>
          <a:p>
            <a:pPr indent="158750" eaLnBrk="0" hangingPunct="0"/>
            <a:r>
              <a:rPr lang="ru-RU" sz="2000" dirty="0">
                <a:latin typeface="Georgia" pitchFamily="18" charset="0"/>
                <a:cs typeface="Times New Roman" pitchFamily="18" charset="0"/>
              </a:rPr>
              <a:t>первое из которых относится к чертежу, а второе – к предмету. </a:t>
            </a:r>
          </a:p>
          <a:p>
            <a:pPr indent="158750" eaLnBrk="0" hangingPunct="0"/>
            <a:r>
              <a:rPr lang="ru-RU" sz="2000" dirty="0">
                <a:latin typeface="Georgia" pitchFamily="18" charset="0"/>
                <a:cs typeface="Times New Roman" pitchFamily="18" charset="0"/>
              </a:rPr>
              <a:t>Масштаб 1:4 означает уменьшение чертежа в 4 раза</a:t>
            </a:r>
            <a:r>
              <a:rPr lang="ru-RU" sz="2000" dirty="0">
                <a:latin typeface="Calibri" pitchFamily="34" charset="0"/>
                <a:cs typeface="Times New Roman" pitchFamily="18" charset="0"/>
              </a:rPr>
              <a:t>. </a:t>
            </a:r>
            <a:endParaRPr lang="ru-RU" sz="2000" dirty="0"/>
          </a:p>
          <a:p>
            <a:pPr indent="158750" eaLnBrk="0" hangingPunct="0"/>
            <a:endParaRPr lang="ru-RU" dirty="0"/>
          </a:p>
        </p:txBody>
      </p:sp>
      <p:pic>
        <p:nvPicPr>
          <p:cNvPr id="22530" name="Рисунок 1" descr="http://rusalka-7.ucoz.ru/_si/0/198986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825" y="2546350"/>
            <a:ext cx="7469188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501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250825" y="1989138"/>
            <a:ext cx="8677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58750" eaLnBrk="0" hangingPunct="0"/>
            <a:r>
              <a:rPr lang="ru-RU" sz="2400" b="1" dirty="0">
                <a:solidFill>
                  <a:srgbClr val="C71585"/>
                </a:solidFill>
                <a:latin typeface="Arial" pitchFamily="34" charset="0"/>
                <a:cs typeface="Arial" pitchFamily="34" charset="0"/>
              </a:rPr>
              <a:t>Линии, используемые при построении чертежа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1188" y="1125538"/>
            <a:ext cx="8064500" cy="2590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Чертёж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быть аккуратным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Линии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буквенные обозначения  выполняются только карандашом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контурные линии чертежа должны быть чёткими, ровными</a:t>
            </a:r>
          </a:p>
          <a:p>
            <a:pPr marL="609600" indent="-609600">
              <a:buFontTx/>
              <a:buAutoNum type="arabicPeriod" startAt="3"/>
            </a:pPr>
            <a:endParaRPr lang="ru-RU" dirty="0"/>
          </a:p>
          <a:p>
            <a:pPr marL="609600" indent="-609600">
              <a:buFontTx/>
              <a:buAutoNum type="arabicPeriod" startAt="3"/>
            </a:pPr>
            <a:endParaRPr lang="ru-RU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8925"/>
            <a:ext cx="7475538" cy="785813"/>
          </a:xfrm>
          <a:noFill/>
          <a:ln/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200" dirty="0">
                <a:ln/>
                <a:solidFill>
                  <a:schemeClr val="accent3"/>
                </a:solidFill>
              </a:rPr>
              <a:t> </a:t>
            </a:r>
            <a:r>
              <a:rPr lang="ru-RU" sz="3200" dirty="0" smtClean="0">
                <a:ln/>
                <a:solidFill>
                  <a:schemeClr val="accent3"/>
                </a:solidFill>
              </a:rPr>
              <a:t>            </a:t>
            </a:r>
            <a:r>
              <a:rPr lang="ru-RU" sz="3200" b="1" kern="1200" dirty="0" smtClean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Требования </a:t>
            </a:r>
            <a:r>
              <a:rPr lang="ru-RU" sz="3200" b="1" kern="1200" dirty="0">
                <a:ln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чертежу</a:t>
            </a:r>
            <a:r>
              <a:rPr lang="ru-RU" sz="3200" b="1" kern="1200" dirty="0">
                <a:ln/>
                <a:solidFill>
                  <a:srgbClr val="C00000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4D4D4D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4D4D4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610</TotalTime>
  <Words>1266</Words>
  <Application>Microsoft Office PowerPoint</Application>
  <PresentationFormat>Экран (4:3)</PresentationFormat>
  <Paragraphs>272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План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Требования к чертежу: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Deafult User</cp:lastModifiedBy>
  <cp:revision>74</cp:revision>
  <dcterms:modified xsi:type="dcterms:W3CDTF">2017-10-16T15:00:58Z</dcterms:modified>
</cp:coreProperties>
</file>