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02D3-3ED5-4475-B050-7A0AB32FDF4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0706F-D60E-4301-A41E-2518BD1C05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50ds.ru/psiholog/10467-ya-sam--vystuplenie-na-rayonnoy-konferentsii-rannee-detstvo--eto-serezno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Аутизм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285992"/>
            <a:ext cx="6400800" cy="3000396"/>
          </a:xfrm>
        </p:spPr>
        <p:txBody>
          <a:bodyPr>
            <a:normAutofit fontScale="77500" lnSpcReduction="20000"/>
          </a:bodyPr>
          <a:lstStyle/>
          <a:p>
            <a:r>
              <a:rPr lang="ru-RU" sz="4200" b="1" dirty="0" smtClean="0">
                <a:solidFill>
                  <a:srgbClr val="002060"/>
                </a:solidFill>
              </a:rPr>
              <a:t>Аутизм мышления и поведения, как полноценное заболевание, был включен в </a:t>
            </a:r>
            <a:r>
              <a:rPr lang="ru-RU" sz="4200" b="1" i="1" dirty="0" smtClean="0">
                <a:solidFill>
                  <a:srgbClr val="002060"/>
                </a:solidFill>
              </a:rPr>
              <a:t>Международную Классификацию Болезней и Проблем со Здоровьем</a:t>
            </a:r>
          </a:p>
          <a:p>
            <a:r>
              <a:rPr lang="ru-RU" sz="4200" b="1" i="1" dirty="0" smtClean="0">
                <a:solidFill>
                  <a:srgbClr val="002060"/>
                </a:solidFill>
              </a:rPr>
              <a:t> МКБ-10 под кодом F84.0</a:t>
            </a:r>
            <a:r>
              <a:rPr lang="ru-RU" sz="42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Аутизм раннего детства 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 или синдром </a:t>
            </a:r>
            <a:r>
              <a:rPr lang="ru-RU" b="1" dirty="0" err="1" smtClean="0">
                <a:solidFill>
                  <a:srgbClr val="00B0F0"/>
                </a:solidFill>
              </a:rPr>
              <a:t>Каннера</a:t>
            </a:r>
            <a:r>
              <a:rPr lang="ru-RU" b="1" dirty="0" smtClean="0">
                <a:solidFill>
                  <a:srgbClr val="00B0F0"/>
                </a:solidFill>
              </a:rPr>
              <a:t>.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504351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Встречается </a:t>
            </a:r>
            <a:r>
              <a:rPr lang="ru-RU" b="1" dirty="0">
                <a:solidFill>
                  <a:srgbClr val="002060"/>
                </a:solidFill>
              </a:rPr>
              <a:t>в 4 раза чаще у мальчиков, чем у девочек. Типичные симптомы – это трудности в сфере общения, проблемы в социальных отношениях, проблемы с интеграцией чувственного опыта, принуждение к постоянству окружающей среды, </a:t>
            </a:r>
            <a:r>
              <a:rPr lang="ru-RU" b="1" dirty="0" err="1">
                <a:solidFill>
                  <a:srgbClr val="002060"/>
                </a:solidFill>
              </a:rPr>
              <a:t>аутичная</a:t>
            </a:r>
            <a:r>
              <a:rPr lang="ru-RU" b="1" dirty="0">
                <a:solidFill>
                  <a:srgbClr val="002060"/>
                </a:solidFill>
              </a:rPr>
              <a:t> изоляция, стереотипные действия, нарушения речи, </a:t>
            </a:r>
            <a:r>
              <a:rPr lang="ru-RU" b="1" dirty="0" err="1">
                <a:solidFill>
                  <a:srgbClr val="002060"/>
                </a:solidFill>
              </a:rPr>
              <a:t>эхолалия</a:t>
            </a:r>
            <a:r>
              <a:rPr lang="ru-RU" b="1" dirty="0">
                <a:solidFill>
                  <a:srgbClr val="002060"/>
                </a:solidFill>
              </a:rPr>
              <a:t>, выдающаяся механическая память, отсутствие реакции на свое имя, не произношение ни одного слова в возрасте 16 месяцев, избегание зрительного контакта.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Атипичный аутизм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Находится </a:t>
            </a:r>
            <a:r>
              <a:rPr lang="ru-RU" b="1" dirty="0">
                <a:solidFill>
                  <a:srgbClr val="002060"/>
                </a:solidFill>
              </a:rPr>
              <a:t>в классификации МКБ-10 под кодом F84.1. Не имеет полномасштабного проявления. Первые признаки болезни появляются позже, чем в случае детского аутизма. Может проявиться в возрасте до 3 лет и даже позже.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Нарушение способности невербального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Находится </a:t>
            </a:r>
            <a:r>
              <a:rPr lang="ru-RU" b="1" dirty="0">
                <a:solidFill>
                  <a:srgbClr val="002060"/>
                </a:solidFill>
              </a:rPr>
              <a:t>в МКБ-10 под кодом F81.9. Клинической картиной очень напоминает синдром </a:t>
            </a:r>
            <a:r>
              <a:rPr lang="ru-RU" b="1" dirty="0" err="1">
                <a:solidFill>
                  <a:srgbClr val="002060"/>
                </a:solidFill>
              </a:rPr>
              <a:t>Аспергера</a:t>
            </a:r>
            <a:r>
              <a:rPr lang="ru-RU" b="1" dirty="0">
                <a:solidFill>
                  <a:srgbClr val="002060"/>
                </a:solidFill>
              </a:rPr>
              <a:t>. Основные симптомы: повышенная чувствительность органов чувств, отсутствие навыков невербального общения, трудности в области равновесия и </a:t>
            </a:r>
            <a:r>
              <a:rPr lang="ru-RU" b="1" dirty="0" err="1">
                <a:solidFill>
                  <a:srgbClr val="002060"/>
                </a:solidFill>
              </a:rPr>
              <a:t>графомоторики</a:t>
            </a:r>
            <a:r>
              <a:rPr lang="ru-RU" b="1" dirty="0">
                <a:solidFill>
                  <a:srgbClr val="002060"/>
                </a:solidFill>
              </a:rPr>
              <a:t>, отсутствие навыков образного мышления, плохая зрительная память, проблемы в общении со сверстниками, буквальное толкование пословиц и поговорок, стереотипное поведение.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Комплексное расстройство развития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Находится под кодом F84.9. Начинается в раннем детстве. Проявляется трудностями в социальных контактах, трудностями в общении, физической слабостью и нерегулярным поведением.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Делится на два подвида: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b="1" i="1" dirty="0" smtClean="0">
                <a:solidFill>
                  <a:srgbClr val="0070C0"/>
                </a:solidFill>
              </a:rPr>
              <a:t>синдром </a:t>
            </a:r>
            <a:r>
              <a:rPr lang="ru-RU" b="1" i="1" dirty="0" err="1" smtClean="0">
                <a:solidFill>
                  <a:srgbClr val="0070C0"/>
                </a:solidFill>
              </a:rPr>
              <a:t>Хеллера</a:t>
            </a:r>
            <a:r>
              <a:rPr lang="ru-RU" b="1" dirty="0" smtClean="0">
                <a:solidFill>
                  <a:srgbClr val="002060"/>
                </a:solidFill>
              </a:rPr>
              <a:t> (потеря социальных навыков, двигательных навыков и языковых)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</a:t>
            </a:r>
            <a:r>
              <a:rPr lang="ru-RU" b="1" i="1" dirty="0" smtClean="0">
                <a:solidFill>
                  <a:srgbClr val="0070C0"/>
                </a:solidFill>
              </a:rPr>
              <a:t>синдром </a:t>
            </a:r>
            <a:r>
              <a:rPr lang="ru-RU" b="1" i="1" dirty="0" err="1" smtClean="0">
                <a:solidFill>
                  <a:srgbClr val="0070C0"/>
                </a:solidFill>
              </a:rPr>
              <a:t>Ретта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(глубокая двигательная инвалидность, ограниченные возможности взаимодействия с окружающей средой, стереотипные движения рук, эмоциональное притупление, атаксия, судороги мышц).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Высокофункциональный аутизм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Не является отдельной болезнью, но этот термин применяется в отношении лиц, больных аутизмом, которые достаточно хорошо справляются с жизнью в обществе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Семанто-прагматические нарушения.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Проявляются, прежде всего, в виде трудностей в области понимания и производства речи, а также задержки в развитии речи. Больной не в состоянии, например, понять аллюзии, шутки и словесные метафоры, аналогии или скрытый подтекст.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sz="4000" b="1" dirty="0" smtClean="0">
                <a:solidFill>
                  <a:srgbClr val="0070C0"/>
                </a:solidFill>
              </a:rPr>
              <a:t>Синдром многих сложных 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нарушений развития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Эта болезнь включает в себя множество различных симптомов, в частности, эмоциональные расстройства, нарушения в социальных контактах, трудности в общении, ограниченные модели поведения, расстройства мышления.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Гиперлексия 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Проявляется в виде проблем с пониманием устной речи, трудностями в социализации, повышенной физиологической чувствительности, конкретное мышление в пользу абстрактного.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Термин аутизм происходит от латинского слова </a:t>
            </a:r>
            <a:r>
              <a:rPr lang="ru-RU" sz="4000" b="1" dirty="0" err="1">
                <a:solidFill>
                  <a:srgbClr val="C00000"/>
                </a:solidFill>
              </a:rPr>
              <a:t>autos</a:t>
            </a:r>
            <a:r>
              <a:rPr lang="ru-RU" sz="4000" b="1" dirty="0">
                <a:solidFill>
                  <a:srgbClr val="C00000"/>
                </a:solidFill>
              </a:rPr>
              <a:t> – “</a:t>
            </a:r>
            <a:r>
              <a:rPr lang="ru-RU" sz="4000" b="1" dirty="0">
                <a:solidFill>
                  <a:srgbClr val="C00000"/>
                </a:solidFill>
                <a:hlinkClick r:id="rId2"/>
              </a:rPr>
              <a:t>сам</a:t>
            </a:r>
            <a:r>
              <a:rPr lang="ru-RU" sz="4000" b="1" dirty="0">
                <a:solidFill>
                  <a:srgbClr val="C00000"/>
                </a:solidFill>
              </a:rPr>
              <a:t>” и означает отрыв от реальности, отгороженности от мира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333685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srgbClr val="002060"/>
                </a:solidFill>
                <a:latin typeface="+mj-lt"/>
              </a:rPr>
              <a:t>А</a:t>
            </a:r>
            <a:r>
              <a:rPr lang="ru-RU" sz="3200" b="1" dirty="0" err="1" smtClean="0">
                <a:solidFill>
                  <a:srgbClr val="002060"/>
                </a:solidFill>
                <a:latin typeface="+mj-lt"/>
              </a:rPr>
              <a:t>утисти́ческое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+mj-lt"/>
              </a:rPr>
              <a:t>расстро́йство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(</a:t>
            </a:r>
            <a:r>
              <a:rPr lang="ru-RU" sz="3200" b="1" i="1" dirty="0" err="1" smtClean="0">
                <a:solidFill>
                  <a:srgbClr val="002060"/>
                </a:solidFill>
                <a:latin typeface="+mj-lt"/>
              </a:rPr>
              <a:t>autistic</a:t>
            </a:r>
            <a:r>
              <a:rPr lang="ru-RU" sz="32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  <a:latin typeface="+mj-lt"/>
              </a:rPr>
              <a:t>disorder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) — расстройство, возникающее вследствие нарушения развития головного мозга и характеризующееся выраженным и всесторонним дефицитом социального взаимодействия и общения, а также ограниченными интересами и повторяющимися действиями.</a:t>
            </a:r>
            <a:endParaRPr lang="ru-RU" sz="32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Наиболее существенные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симптомы РДА: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66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одиночество </a:t>
            </a:r>
            <a:r>
              <a:rPr lang="ru-RU" sz="2000" b="1" dirty="0">
                <a:solidFill>
                  <a:srgbClr val="002060"/>
                </a:solidFill>
              </a:rPr>
              <a:t>ребенка, отсутствие стремления к общению, потребности в контактах с окружающими;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отгороженность от внешнего мира;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сопротивление любым переменам обстановки;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склонность к стереотипиям;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однообразие интересов и пристрастий;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слабость эмоционального реагирования по отношению к близким, даже к матери, вплоть до полного безразличия к ним (аффективная блокада);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неспособность дифференцировать людей и неодушевленные предметы;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речевые нарушения;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повышенная тревожность;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недостаточная реакция на зрительные и слуховые раздражители;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наличие ритуалов;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наличие </a:t>
            </a:r>
            <a:r>
              <a:rPr lang="ru-RU" sz="2000" b="1" dirty="0" err="1">
                <a:solidFill>
                  <a:srgbClr val="002060"/>
                </a:solidFill>
              </a:rPr>
              <a:t>сверхпривязанности</a:t>
            </a:r>
            <a:r>
              <a:rPr lang="ru-RU" sz="2000" b="1" dirty="0">
                <a:solidFill>
                  <a:srgbClr val="002060"/>
                </a:solidFill>
              </a:rPr>
              <a:t> к некоторым предметам. </a:t>
            </a:r>
          </a:p>
          <a:p>
            <a:pPr>
              <a:buFont typeface="Wingdings" pitchFamily="2" charset="2"/>
              <a:buChar char="Ø"/>
            </a:pP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Ряд </a:t>
            </a:r>
            <a:r>
              <a:rPr lang="ru-RU" sz="3600" b="1" dirty="0" smtClean="0">
                <a:solidFill>
                  <a:srgbClr val="0070C0"/>
                </a:solidFill>
              </a:rPr>
              <a:t>характерных стереотипий – непроизвольных, неосознанных повторяющихся движений или действий: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143536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002060"/>
                </a:solidFill>
              </a:rPr>
              <a:t>ДВИГАТЕЛЬНАЯ</a:t>
            </a:r>
            <a:r>
              <a:rPr lang="ru-RU" b="1" dirty="0" smtClean="0">
                <a:solidFill>
                  <a:srgbClr val="002060"/>
                </a:solidFill>
              </a:rPr>
              <a:t> – прыжки, раскачивание туловища, взмахивание руками, бег на цыпочках по кругу и т.д. Все эти движения усиливаются при возбуждении и утомлении. Периоды двигательного беспокойства сочетаются с периодами заторможенности, застывания в одной позе, порой неудобной, вычурной.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002060"/>
                </a:solidFill>
              </a:rPr>
              <a:t>РЕЧЕВАЯ</a:t>
            </a:r>
            <a:r>
              <a:rPr lang="ru-RU" b="1" dirty="0" smtClean="0">
                <a:solidFill>
                  <a:srgbClr val="002060"/>
                </a:solidFill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</a:rPr>
              <a:t>эхолалия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мутизм</a:t>
            </a:r>
            <a:r>
              <a:rPr lang="ru-RU" b="1" dirty="0" smtClean="0">
                <a:solidFill>
                  <a:srgbClr val="002060"/>
                </a:solidFill>
              </a:rPr>
              <a:t>, набор штампованных фраз. Некоторые дети по развитию речи опережают сверстников в норме, другие отстают. Особенностью речи является речь о себе во II или III лице. Речь </a:t>
            </a:r>
            <a:r>
              <a:rPr lang="ru-RU" b="1" dirty="0" err="1" smtClean="0">
                <a:solidFill>
                  <a:srgbClr val="002060"/>
                </a:solidFill>
              </a:rPr>
              <a:t>аутичного</a:t>
            </a:r>
            <a:r>
              <a:rPr lang="ru-RU" b="1" dirty="0" smtClean="0">
                <a:solidFill>
                  <a:srgbClr val="002060"/>
                </a:solidFill>
              </a:rPr>
              <a:t> ребенка является речью для самого себя.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002060"/>
                </a:solidFill>
              </a:rPr>
              <a:t>ПРОСТРАНСТВЕННЫЕ</a:t>
            </a:r>
            <a:r>
              <a:rPr lang="ru-RU" b="1" dirty="0" smtClean="0">
                <a:solidFill>
                  <a:srgbClr val="002060"/>
                </a:solidFill>
              </a:rPr>
              <a:t> – чрезвычайно </a:t>
            </a:r>
            <a:r>
              <a:rPr lang="ru-RU" b="1" dirty="0" err="1" smtClean="0">
                <a:solidFill>
                  <a:srgbClr val="002060"/>
                </a:solidFill>
              </a:rPr>
              <a:t>сензитивны</a:t>
            </a:r>
            <a:r>
              <a:rPr lang="ru-RU" b="1" dirty="0" smtClean="0">
                <a:solidFill>
                  <a:srgbClr val="002060"/>
                </a:solidFill>
              </a:rPr>
              <a:t> к перестановке предметов. Изменение в обстановке трактуется ими как нежелательное и вызывает чувство страха. Все изменения надо проводить, добившись их согласия. Испытывают большие трудности в копировании движений, путая верх-низ, право-лево, вперед-назад.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002060"/>
                </a:solidFill>
              </a:rPr>
              <a:t>СОЦИАЛЬНЫЕ</a:t>
            </a:r>
            <a:r>
              <a:rPr lang="ru-RU" b="1" dirty="0" smtClean="0">
                <a:solidFill>
                  <a:srgbClr val="002060"/>
                </a:solidFill>
              </a:rPr>
              <a:t> – наличие немотивированных страхов, избирательность в контактах или отказ от контактов, Чувство дискомфорта при взаимодействии с другими людьми.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002060"/>
                </a:solidFill>
              </a:rPr>
              <a:t>ИГРОВЫЕ</a:t>
            </a:r>
            <a:r>
              <a:rPr lang="ru-RU" b="1" dirty="0" smtClean="0">
                <a:solidFill>
                  <a:srgbClr val="002060"/>
                </a:solidFill>
              </a:rPr>
              <a:t> – использование необычного материала для игры (часто предметы домашнего обихода: обувь, веревки, выключатели, провода и т.д.). Играют крайне </a:t>
            </a:r>
            <a:r>
              <a:rPr lang="ru-RU" b="1" dirty="0" err="1" smtClean="0">
                <a:solidFill>
                  <a:srgbClr val="002060"/>
                </a:solidFill>
              </a:rPr>
              <a:t>ригидно</a:t>
            </a:r>
            <a:r>
              <a:rPr lang="ru-RU" b="1" dirty="0" smtClean="0">
                <a:solidFill>
                  <a:srgbClr val="002060"/>
                </a:solidFill>
              </a:rPr>
              <a:t>, однообразно. Сюжетно-ролевые игры, как правило, не развиваются; своеобразные патологические перевоплощения в тот или иной образ (например, в животное).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Классификация РАС по Никольской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chemeClr val="tx2"/>
                </a:solidFill>
              </a:rPr>
              <a:t>I ГРУППА – наиболее тяжелая форма аутизма. </a:t>
            </a:r>
          </a:p>
          <a:p>
            <a:pPr algn="ctr">
              <a:buNone/>
            </a:pPr>
            <a:r>
              <a:rPr lang="ru-RU" sz="2400" b="1" dirty="0">
                <a:solidFill>
                  <a:schemeClr val="tx2"/>
                </a:solidFill>
              </a:rPr>
              <a:t>Характерные признаки: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эмоциональный контакт со взрослыми отсутствует;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реакция на внешние раздражители слабы;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может присутствовать </a:t>
            </a:r>
            <a:r>
              <a:rPr lang="ru-RU" sz="2400" b="1" dirty="0" err="1">
                <a:solidFill>
                  <a:srgbClr val="002060"/>
                </a:solidFill>
              </a:rPr>
              <a:t>мутизм</a:t>
            </a:r>
            <a:r>
              <a:rPr lang="ru-RU" sz="2400" b="1" dirty="0">
                <a:solidFill>
                  <a:srgbClr val="002060"/>
                </a:solidFill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типична мимическая маска глубокого покоя;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характерно полевое поведение (бесцельное перемещение по комнате);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</a:rPr>
              <a:t>избегание сильных стимулов, вызывающих страх (шум, яркий свет, прикосновение и т.д.).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78647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II ГРУППА.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Характерные признаки: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присутствует реакция на неприятные физические ощущения (боль, холод, голод);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в речи преобладают однотипные штампы-команды;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возможно выполнение просьб матери;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err="1" smtClean="0">
                <a:solidFill>
                  <a:srgbClr val="002060"/>
                </a:solidFill>
              </a:rPr>
              <a:t>чремерная</a:t>
            </a:r>
            <a:r>
              <a:rPr lang="ru-RU" b="1" dirty="0" smtClean="0">
                <a:solidFill>
                  <a:srgbClr val="002060"/>
                </a:solidFill>
              </a:rPr>
              <a:t> привязанность к матери;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сочетание эмоциональной холодности к окружающим с повышенной чувствительностью к состоянию матери;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стереотипные действия, направленные на стимуляцию органов чувств (шуршание бумагой, вращение предметов перед глазами и т.д.);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стимулирование вестибулярного аппарата раскачиванием, подпрыгиванием и т.д.;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ритуализация повседневной жизни.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579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III ГРУППА.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Характерные признаки: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наличие речи в виде эмоционально насыщенного монолога;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способность выразить свои потребности посредством речи;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конфликтность;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поглощенность одним и тем же занятием;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большой словарный запас “книжного характера”;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парадоксальное сочетание тревожности и пугливости с потребностью в повторном переживании травмирующих впечатлений.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54292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IV ГРУППА - наиболее благоприятная в плане коррекции.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Характерные признаки: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способность к общению;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интеллектуальные функции сохранны;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чрезмерная потребность к защите и эмоциональной поддержке со стороны матери;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присутствие ритуальных форм поведения;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круг общения ограничен близкими взрослыми;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трудности в усвоении двигательных навыков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Виды аутизма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Синдром </a:t>
            </a:r>
            <a:r>
              <a:rPr lang="ru-RU" sz="2800" b="1" dirty="0" err="1" smtClean="0">
                <a:solidFill>
                  <a:srgbClr val="0070C0"/>
                </a:solidFill>
              </a:rPr>
              <a:t>Каннера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</a:rPr>
              <a:t>Атипичный </a:t>
            </a:r>
            <a:r>
              <a:rPr lang="ru-RU" sz="2800" b="1" dirty="0" smtClean="0">
                <a:solidFill>
                  <a:srgbClr val="0070C0"/>
                </a:solidFill>
              </a:rPr>
              <a:t>аутизм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Синдром </a:t>
            </a:r>
            <a:r>
              <a:rPr lang="ru-RU" sz="2800" b="1" dirty="0" err="1" smtClean="0">
                <a:solidFill>
                  <a:srgbClr val="0070C0"/>
                </a:solidFill>
              </a:rPr>
              <a:t>Аспергера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</a:rPr>
              <a:t>Нарушение способности невербального </a:t>
            </a:r>
            <a:r>
              <a:rPr lang="ru-RU" sz="2800" b="1" dirty="0" smtClean="0">
                <a:solidFill>
                  <a:srgbClr val="0070C0"/>
                </a:solidFill>
              </a:rPr>
              <a:t>обучения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</a:rPr>
              <a:t>Комплексное расстройство </a:t>
            </a:r>
            <a:r>
              <a:rPr lang="ru-RU" sz="2800" b="1" dirty="0" smtClean="0">
                <a:solidFill>
                  <a:srgbClr val="0070C0"/>
                </a:solidFill>
              </a:rPr>
              <a:t>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Высокофункциональный аутизм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Семанто-прагматические нарушения.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Синдром многих сложных нарушений развития (</a:t>
            </a:r>
            <a:r>
              <a:rPr lang="ru-RU" sz="2800" b="1" dirty="0" err="1" smtClean="0">
                <a:solidFill>
                  <a:srgbClr val="0070C0"/>
                </a:solidFill>
              </a:rPr>
              <a:t>Multiple-complex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Developmental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Disorder</a:t>
            </a:r>
            <a:r>
              <a:rPr lang="ru-RU" sz="2800" b="1" dirty="0" smtClean="0">
                <a:solidFill>
                  <a:srgbClr val="0070C0"/>
                </a:solidFill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</a:rPr>
              <a:t>McDD</a:t>
            </a:r>
            <a:r>
              <a:rPr lang="ru-RU" sz="2800" b="1" dirty="0" smtClean="0">
                <a:solidFill>
                  <a:srgbClr val="0070C0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</a:rPr>
              <a:t>Гиперлексия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974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Аутизм </vt:lpstr>
      <vt:lpstr>Термин аутизм происходит от латинского слова autos – “сам” и означает отрыв от реальности, отгороженности от мира.  </vt:lpstr>
      <vt:lpstr>Наиболее существенные  симптомы РДА:  </vt:lpstr>
      <vt:lpstr>Ряд характерных стереотипий – непроизвольных, неосознанных повторяющихся движений или действий:  </vt:lpstr>
      <vt:lpstr>Классификация РАС по Никольской</vt:lpstr>
      <vt:lpstr>Слайд 6</vt:lpstr>
      <vt:lpstr>Слайд 7</vt:lpstr>
      <vt:lpstr>Слайд 8</vt:lpstr>
      <vt:lpstr>Виды аутизма </vt:lpstr>
      <vt:lpstr>Аутизм раннего детства   или синдром Каннера.</vt:lpstr>
      <vt:lpstr>Атипичный аутизм</vt:lpstr>
      <vt:lpstr>Нарушение способности невербального обучения</vt:lpstr>
      <vt:lpstr>Комплексное расстройство развития</vt:lpstr>
      <vt:lpstr>Высокофункциональный аутизм</vt:lpstr>
      <vt:lpstr>Семанто-прагматические нарушения.</vt:lpstr>
      <vt:lpstr> Синдром многих сложных  нарушений развития</vt:lpstr>
      <vt:lpstr>Гиперлексия 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Аутизм</dc:title>
  <dc:creator>User</dc:creator>
  <cp:lastModifiedBy>User</cp:lastModifiedBy>
  <cp:revision>10</cp:revision>
  <dcterms:created xsi:type="dcterms:W3CDTF">2017-10-11T00:35:38Z</dcterms:created>
  <dcterms:modified xsi:type="dcterms:W3CDTF">2017-10-11T02:20:45Z</dcterms:modified>
</cp:coreProperties>
</file>