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8" r:id="rId9"/>
    <p:sldId id="266" r:id="rId10"/>
    <p:sldId id="269" r:id="rId11"/>
    <p:sldId id="270" r:id="rId12"/>
    <p:sldId id="271" r:id="rId13"/>
    <p:sldId id="273" r:id="rId14"/>
    <p:sldId id="272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A56C8-854B-4A8F-9AC2-36813DDF432A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FD612-A844-4467-ACE7-17FA45017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49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517232"/>
            <a:ext cx="5637010" cy="64807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Учитель МБОУ ООШ №34 г. Белгорода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Козлова И.П.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548681"/>
            <a:ext cx="7175351" cy="4464496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Бюджет семьи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8 класс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626469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7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68752" cy="1222072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</a:pPr>
            <a:r>
              <a:rPr lang="ru-RU" sz="3200" dirty="0" smtClean="0"/>
              <a:t>Сбалансированный бюджет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868144" y="1700808"/>
            <a:ext cx="2880320" cy="360040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4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называется  </a:t>
            </a:r>
            <a:r>
              <a:rPr lang="ru-RU" sz="24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сбалансированным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когда его доходы равны расходам.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399" y="2211959"/>
            <a:ext cx="1440160" cy="124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829" y="2164266"/>
            <a:ext cx="1524819" cy="124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9914"/>
            <a:ext cx="96837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172" y="2187055"/>
            <a:ext cx="30013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9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1152128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</a:pPr>
            <a:r>
              <a:rPr lang="ru-RU" sz="3200" dirty="0" smtClean="0"/>
              <a:t>Недостаточный (дефицитный) бюджет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292080" y="2564904"/>
            <a:ext cx="3275840" cy="2304256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 называется  </a:t>
            </a:r>
            <a:r>
              <a:rPr lang="ru-RU" sz="24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недостаточным (дефицитным)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когда его расходы превышают доходы.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750690"/>
            <a:ext cx="1512167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2409825"/>
            <a:ext cx="187220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40" y="2051246"/>
            <a:ext cx="113048" cy="3885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259632" y="1750690"/>
            <a:ext cx="2952329" cy="659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14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720080"/>
          </a:xfrm>
        </p:spPr>
        <p:txBody>
          <a:bodyPr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Избыточный (профицит) бюджета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436096" y="1862325"/>
            <a:ext cx="3168352" cy="3744416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24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2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400" b="1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избыточным (профицит)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когда его доходы превышают расходы.</a:t>
            </a:r>
          </a:p>
          <a:p>
            <a:endParaRPr lang="ru-RU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9621"/>
            <a:ext cx="181092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113" y="1774046"/>
            <a:ext cx="1224137" cy="115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88" y="2533590"/>
            <a:ext cx="96837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141193" y="1791067"/>
            <a:ext cx="3162989" cy="1556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06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4"/>
            <a:ext cx="6512511" cy="1294080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  <a:defRPr/>
            </a:pPr>
            <a:r>
              <a:rPr lang="ru-RU" sz="32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Практическая работа</a:t>
            </a:r>
            <a:r>
              <a:rPr lang="ru-RU" sz="32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i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i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44824"/>
            <a:ext cx="8201000" cy="424847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Разделиться на 4 группы (семьи).</a:t>
            </a:r>
          </a:p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асписать </a:t>
            </a: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возможные статьи доходов и расходов в каждой конкретной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Семья должна быть дружной, учитывать мнение всех членов семьи.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Учитывается мнение большинства.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0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908720"/>
            <a:ext cx="6512511" cy="1296144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Планирование бюджета семьи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556792"/>
            <a:ext cx="6400800" cy="4248472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Подсчитать доходы семьи.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Вычесть налоги, затраты, платежи.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Проанализировать структуру семейного бюджета, определить, какой он будет в каждой конкретной  семье.</a:t>
            </a:r>
          </a:p>
          <a:p>
            <a:endParaRPr lang="ru-RU" sz="20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17032"/>
            <a:ext cx="381000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6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0003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13100"/>
            <a:ext cx="2754313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755650" y="4076700"/>
            <a:ext cx="2592388" cy="108108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Баланс</a:t>
            </a:r>
          </a:p>
        </p:txBody>
      </p:sp>
      <p:sp>
        <p:nvSpPr>
          <p:cNvPr id="4" name="Овал 3"/>
          <p:cNvSpPr/>
          <p:nvPr/>
        </p:nvSpPr>
        <p:spPr>
          <a:xfrm>
            <a:off x="899592" y="1556792"/>
            <a:ext cx="2592388" cy="136911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Профицит</a:t>
            </a:r>
          </a:p>
        </p:txBody>
      </p:sp>
      <p:sp>
        <p:nvSpPr>
          <p:cNvPr id="5" name="Овал 4"/>
          <p:cNvSpPr/>
          <p:nvPr/>
        </p:nvSpPr>
        <p:spPr>
          <a:xfrm>
            <a:off x="4427984" y="1052736"/>
            <a:ext cx="2232248" cy="1151743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Дефицит</a:t>
            </a:r>
          </a:p>
        </p:txBody>
      </p:sp>
    </p:spTree>
    <p:extLst>
      <p:ext uri="{BB962C8B-B14F-4D97-AF65-F5344CB8AC3E}">
        <p14:creationId xmlns:p14="http://schemas.microsoft.com/office/powerpoint/2010/main" val="314957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06208" cy="720080"/>
          </a:xfrm>
        </p:spPr>
        <p:txBody>
          <a:bodyPr/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340768"/>
            <a:ext cx="7704856" cy="4896544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Мизинец – мыслительный процесс. Какие знания, опыт я получил?</a:t>
            </a:r>
          </a:p>
          <a:p>
            <a:pPr marL="0" lvl="0" indent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Безымянный – близость цели. Что я сегодня сделал и чего достиг?</a:t>
            </a:r>
          </a:p>
          <a:p>
            <a:pPr marL="0" lvl="0" indent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– состояние духа. Каким было сегодня мое настроение?</a:t>
            </a:r>
          </a:p>
          <a:p>
            <a:pPr marL="0" lvl="0" indent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Указательный – услуга, помощь. Чем я сегодня помог, чем порадовал?</a:t>
            </a:r>
          </a:p>
          <a:p>
            <a:pPr marL="0" lvl="0" indent="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Большой – бодрость, физическая форма. Что я сделал для своего здоровья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8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24744"/>
            <a:ext cx="6512511" cy="864096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1844824"/>
            <a:ext cx="6400800" cy="439248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Проанализируйте дома с родителями бюджет семьи за сентябрь 2017  года и сделайте выводы о его сбалансированности.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717032"/>
            <a:ext cx="504056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84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132856"/>
            <a:ext cx="6512511" cy="3382312"/>
          </a:xfrm>
        </p:spPr>
        <p:txBody>
          <a:bodyPr/>
          <a:lstStyle/>
          <a:p>
            <a:pPr algn="l"/>
            <a:r>
              <a:rPr lang="ru-RU" sz="3200" b="0" i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семьи - структура всех доходов и расходов за определенный период времени (месяц или год).</a:t>
            </a:r>
            <a:br>
              <a:rPr lang="ru-RU" sz="3200" b="0" i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609248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3900" b="1" i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Бюджет семьи</a:t>
            </a:r>
            <a:endParaRPr lang="ru-RU" sz="3900" b="1" i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4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9" y="2996952"/>
            <a:ext cx="4032448" cy="3024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9591" y="620688"/>
            <a:ext cx="6400800" cy="2232248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«Бюджет»  -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ст.-франц. </a:t>
            </a:r>
            <a:r>
              <a:rPr lang="en-US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ougette</a:t>
            </a:r>
            <a:endParaRPr 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«сумка, кошелёк»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176463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8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15616" y="1412776"/>
            <a:ext cx="3346704" cy="792088"/>
          </a:xfrm>
        </p:spPr>
        <p:txBody>
          <a:bodyPr/>
          <a:lstStyle/>
          <a:p>
            <a:endParaRPr lang="ru-RU" sz="3200" b="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sz="3200" b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sz="3200" b="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sz="3200" b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sz="3200" b="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r>
              <a:rPr lang="ru-RU" sz="3200" b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Доходы</a:t>
            </a:r>
            <a:endParaRPr lang="ru-RU" sz="3200" b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5577" y="2204864"/>
            <a:ext cx="3528392" cy="3744415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атериальные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ценности или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деньги: получаемые в виде заработной платы,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вознаграждения или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подарка от государства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предприятия или отдельного лица за работу, услугу или другую деятельность.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7302" y="1484784"/>
            <a:ext cx="3346704" cy="792088"/>
          </a:xfrm>
        </p:spPr>
        <p:txBody>
          <a:bodyPr/>
          <a:lstStyle/>
          <a:p>
            <a:r>
              <a:rPr lang="ru-RU" sz="3200" b="0" i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Расходы</a:t>
            </a:r>
            <a:endParaRPr lang="ru-RU" sz="3200" b="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220072" y="2276872"/>
            <a:ext cx="3528392" cy="3672408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Затраты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покупки, оплату 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содержание, ремонт или обслуживание каких-либо изделий, услуг.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15617" y="476672"/>
            <a:ext cx="7190184" cy="1008112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</a:pPr>
            <a:r>
              <a:rPr lang="ru-RU" sz="3200" i="1" dirty="0">
                <a:ln w="1905"/>
                <a:solidFill>
                  <a:srgbClr val="212745">
                    <a:lumMod val="60000"/>
                    <a:lumOff val="4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Бюджет </a:t>
            </a:r>
            <a:r>
              <a:rPr lang="ru-RU" sz="3200" i="1" dirty="0" smtClean="0">
                <a:ln w="1905"/>
                <a:solidFill>
                  <a:srgbClr val="212745">
                    <a:lumMod val="60000"/>
                    <a:lumOff val="4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семьи состоит из доходов и расходов</a:t>
            </a:r>
            <a:endParaRPr lang="ru-RU" sz="3200" i="1" dirty="0">
              <a:ln w="1905"/>
              <a:solidFill>
                <a:srgbClr val="212745">
                  <a:lumMod val="60000"/>
                  <a:lumOff val="4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85184"/>
            <a:ext cx="2808312" cy="128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99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6672"/>
            <a:ext cx="6512511" cy="792088"/>
          </a:xfrm>
        </p:spPr>
        <p:txBody>
          <a:bodyPr/>
          <a:lstStyle/>
          <a:p>
            <a:pPr marL="0" lvl="0" indent="0" algn="ctr" fontAlgn="base">
              <a:spcAft>
                <a:spcPct val="0"/>
              </a:spcAft>
              <a:defRPr/>
            </a:pPr>
            <a:r>
              <a:rPr lang="ru-RU" sz="36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Доходы семейного бюджета</a:t>
            </a:r>
            <a:r>
              <a:rPr lang="ru-RU" sz="1800" b="0" dirty="0">
                <a:solidFill>
                  <a:prstClr val="white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1800" b="0" dirty="0">
                <a:solidFill>
                  <a:prstClr val="white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412776"/>
            <a:ext cx="6400800" cy="4680520"/>
          </a:xfrm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Заработная плата.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Пенсии и стипендии.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Доход от приусадебного участка.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Доход от предпринимательской деятельности.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Доход от сдачи недвижимости и других объектов в аренду.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Выплаты различных льгот от общественных организаций.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Доходы от ценных бумаг.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27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0688"/>
            <a:ext cx="6512511" cy="720080"/>
          </a:xfrm>
        </p:spPr>
        <p:txBody>
          <a:bodyPr/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3888432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Обязательные платежи, налоги.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Питание.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Непродовольственные товары.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Культурно-бытовые услуги.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74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6512511" cy="576064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</a:pPr>
            <a:r>
              <a:rPr lang="ru-RU" sz="2800" i="1" dirty="0">
                <a:solidFill>
                  <a:srgbClr val="212745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Обязательные платежи</a:t>
            </a:r>
            <a:br>
              <a:rPr lang="ru-RU" sz="2800" i="1" dirty="0">
                <a:solidFill>
                  <a:srgbClr val="212745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79058595"/>
              </p:ext>
            </p:extLst>
          </p:nvPr>
        </p:nvGraphicFramePr>
        <p:xfrm>
          <a:off x="251520" y="1124743"/>
          <a:ext cx="7533456" cy="54376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66728"/>
                <a:gridCol w="3766728"/>
              </a:tblGrid>
              <a:tr h="1312927">
                <a:tc>
                  <a:txBody>
                    <a:bodyPr/>
                    <a:lstStyle/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</a:t>
                      </a:r>
                    </a:p>
                    <a:p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Подоходный налог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Транспортный налог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строительство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 на землю</a:t>
                      </a:r>
                    </a:p>
                    <a:p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Квартплата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Оплата за газ, свет, воду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Телефон, интернет и др.</a:t>
                      </a:r>
                    </a:p>
                    <a:p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Транспортные 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Бензин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Автобус, такси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Различные виды междугороднего сообщения</a:t>
                      </a:r>
                    </a:p>
                    <a:p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Дополнительные услуги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Бензин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Автобус, такси</a:t>
                      </a:r>
                    </a:p>
                    <a:p>
                      <a:pPr marL="448056" marR="0" lvl="0" indent="-38404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F388C"/>
                        </a:buClr>
                        <a:buSzPct val="80000"/>
                        <a:buFont typeface="Wingdings 2"/>
                        <a:buChar char=""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Различные виды междугороднего сообщения</a:t>
                      </a:r>
                    </a:p>
                    <a:p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9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6512511" cy="1008112"/>
          </a:xfrm>
        </p:spPr>
        <p:txBody>
          <a:bodyPr/>
          <a:lstStyle/>
          <a:p>
            <a:pPr algn="ctr"/>
            <a:r>
              <a:rPr lang="ru-RU" sz="3600" i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73125849"/>
              </p:ext>
            </p:extLst>
          </p:nvPr>
        </p:nvGraphicFramePr>
        <p:xfrm>
          <a:off x="395536" y="1700213"/>
          <a:ext cx="8496944" cy="3657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6304"/>
                <a:gridCol w="3029548"/>
                <a:gridCol w="273109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на питание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Непродовольственные товары</a:t>
                      </a:r>
                      <a:endParaRPr kumimoji="0" lang="ru-RU" sz="20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Культурно-бытовые услуги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Требования к питанию:</a:t>
                      </a:r>
                      <a:br>
                        <a:rPr kumimoji="0" lang="ru-RU" sz="2400" b="1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</a:br>
                      <a:r>
                        <a:rPr kumimoji="0" lang="ru-RU" sz="2000" b="1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Регулярность</a:t>
                      </a:r>
                      <a:b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</a:br>
                      <a: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2. Разнообразие</a:t>
                      </a:r>
                      <a:b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</a:br>
                      <a: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3. Определенное количество</a:t>
                      </a:r>
                      <a:b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</a:br>
                      <a: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4. Качество</a:t>
                      </a:r>
                      <a:b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</a:br>
                      <a:r>
                        <a:rPr kumimoji="0" lang="ru-RU" sz="2000" b="0" i="1" u="none" strike="noStrike" kern="1200" cap="none" spc="0" normalizeH="0" baseline="0" noProof="0" dirty="0" smtClean="0">
                          <a:ln w="6350">
                            <a:solidFill>
                              <a:srgbClr val="FF388C">
                                <a:shade val="43000"/>
                              </a:srgbClr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outerShdw blurRad="26000" dist="26000" dir="145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5.Сбалансированность</a:t>
                      </a:r>
                      <a:endParaRPr lang="ru-RU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1.Одежда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2.Обувь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3.Мебель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4.Предметы домашнего обихода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1.Кинотеатры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2.Театры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3.Музеи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4.Выставки и т.д.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6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92696"/>
            <a:ext cx="7838256" cy="720080"/>
          </a:xfrm>
        </p:spPr>
        <p:txBody>
          <a:bodyPr/>
          <a:lstStyle/>
          <a:p>
            <a:pPr algn="ctr"/>
            <a:r>
              <a:rPr lang="ru-RU" sz="3200" i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chemeClr val="tx2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расходов школьника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2816"/>
            <a:ext cx="6400800" cy="4032448"/>
          </a:xfrm>
        </p:spPr>
        <p:txBody>
          <a:bodyPr>
            <a:noAutofit/>
          </a:bodyPr>
          <a:lstStyle/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питание вне дома</a:t>
            </a:r>
          </a:p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одежду и обувь</a:t>
            </a:r>
          </a:p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Транспортные расходы</a:t>
            </a:r>
          </a:p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Культурно-спортивные нужды</a:t>
            </a:r>
          </a:p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увлечения</a:t>
            </a:r>
          </a:p>
          <a:p>
            <a:pPr marL="448056" lvl="0" indent="-384048">
              <a:spcAft>
                <a:spcPts val="0"/>
              </a:spcAft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Непредвиденные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val="17568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303</TotalTime>
  <Words>453</Words>
  <Application>Microsoft Office PowerPoint</Application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Бюджет семьи 8 класс      </vt:lpstr>
      <vt:lpstr>Бюджет семьи - структура всех доходов и расходов за определенный период времени (месяц или год). </vt:lpstr>
      <vt:lpstr>Презентация PowerPoint</vt:lpstr>
      <vt:lpstr>Бюджет семьи состоит из доходов и расходов</vt:lpstr>
      <vt:lpstr>Доходы семейного бюджета </vt:lpstr>
      <vt:lpstr>Расходы</vt:lpstr>
      <vt:lpstr>Обязательные платежи </vt:lpstr>
      <vt:lpstr>Расходы</vt:lpstr>
      <vt:lpstr>Классификация расходов школьника</vt:lpstr>
      <vt:lpstr>Сбалансированный бюджет</vt:lpstr>
      <vt:lpstr>Недостаточный (дефицитный) бюджет</vt:lpstr>
      <vt:lpstr>Избыточный (профицит) бюджета</vt:lpstr>
      <vt:lpstr>Практическая работа   </vt:lpstr>
      <vt:lpstr>Планирование бюджета семьи</vt:lpstr>
      <vt:lpstr>Презентация PowerPoint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семьи</dc:title>
  <dc:creator>1</dc:creator>
  <cp:lastModifiedBy>1</cp:lastModifiedBy>
  <cp:revision>45</cp:revision>
  <dcterms:created xsi:type="dcterms:W3CDTF">2017-10-15T12:36:46Z</dcterms:created>
  <dcterms:modified xsi:type="dcterms:W3CDTF">2017-10-15T17:55:58Z</dcterms:modified>
</cp:coreProperties>
</file>