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8" r:id="rId2"/>
    <p:sldMasterId id="2147483792" r:id="rId3"/>
  </p:sldMasterIdLst>
  <p:notesMasterIdLst>
    <p:notesMasterId r:id="rId26"/>
  </p:notesMasterIdLst>
  <p:sldIdLst>
    <p:sldId id="258" r:id="rId4"/>
    <p:sldId id="256" r:id="rId5"/>
    <p:sldId id="413" r:id="rId6"/>
    <p:sldId id="294" r:id="rId7"/>
    <p:sldId id="293" r:id="rId8"/>
    <p:sldId id="360" r:id="rId9"/>
    <p:sldId id="286" r:id="rId10"/>
    <p:sldId id="334" r:id="rId11"/>
    <p:sldId id="337" r:id="rId12"/>
    <p:sldId id="386" r:id="rId13"/>
    <p:sldId id="387" r:id="rId14"/>
    <p:sldId id="338" r:id="rId15"/>
    <p:sldId id="339" r:id="rId16"/>
    <p:sldId id="264" r:id="rId17"/>
    <p:sldId id="340" r:id="rId18"/>
    <p:sldId id="351" r:id="rId19"/>
    <p:sldId id="347" r:id="rId20"/>
    <p:sldId id="362" r:id="rId21"/>
    <p:sldId id="401" r:id="rId22"/>
    <p:sldId id="402" r:id="rId23"/>
    <p:sldId id="403" r:id="rId24"/>
    <p:sldId id="417" r:id="rId25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00"/>
    <a:srgbClr val="007E00"/>
    <a:srgbClr val="000000"/>
    <a:srgbClr val="FF9933"/>
    <a:srgbClr val="FFC000"/>
    <a:srgbClr val="CCCCFF"/>
    <a:srgbClr val="F08E97"/>
    <a:srgbClr val="F7BFC4"/>
    <a:srgbClr val="CC99FF"/>
    <a:srgbClr val="CC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42" autoAdjust="0"/>
    <p:restoredTop sz="94211" autoAdjust="0"/>
  </p:normalViewPr>
  <p:slideViewPr>
    <p:cSldViewPr>
      <p:cViewPr>
        <p:scale>
          <a:sx n="81" d="100"/>
          <a:sy n="81" d="100"/>
        </p:scale>
        <p:origin x="-123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0F05E0-A30B-43ED-9564-45C6F71CCC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886783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1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13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14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15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17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18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19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20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21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22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2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3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>
                <a:solidFill>
                  <a:prstClr val="black"/>
                </a:solidFill>
              </a:rPr>
              <a:pPr eaLnBrk="1" hangingPunct="1"/>
              <a:t>4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5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01E4DDA9-F203-4FA2-A7FA-71BABC7A71A0}" type="slidenum">
              <a:rPr lang="zh-CN" altLang="en-US"/>
              <a:pPr eaLnBrk="1" hangingPunct="1"/>
              <a:t>6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7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9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/>
            <a:fld id="{4FDAF6B4-5C59-4AC4-918B-2347ADA3902D}" type="slidenum">
              <a:rPr lang="zh-CN" altLang="en-US"/>
              <a:pPr eaLnBrk="1" hangingPunct="1"/>
              <a:t>12</a:t>
            </a:fld>
            <a:endParaRPr lang="en-US" altLang="zh-CN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FAFEF-C970-49A5-B8F8-18FDF0DE839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709965600"/>
      </p:ext>
    </p:extLst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E5EB-BDB0-4A29-AAEE-92C9FC7F8BB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2704168747"/>
      </p:ext>
    </p:extLst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F08AE-FD64-4E9A-8E48-94787F61963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3504214998"/>
      </p:ext>
    </p:extLst>
  </p:cSld>
  <p:clrMapOvr>
    <a:masterClrMapping/>
  </p:clrMapOvr>
  <p:transition spd="slow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FAFEF-C970-49A5-B8F8-18FDF0DE839C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934688"/>
      </p:ext>
    </p:extLst>
  </p:cSld>
  <p:clrMapOvr>
    <a:masterClrMapping/>
  </p:clrMapOvr>
  <p:transition spd="slow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290E2-4DAE-41CD-AB38-A1DD6CE956C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0165415"/>
      </p:ext>
    </p:extLst>
  </p:cSld>
  <p:clrMapOvr>
    <a:masterClrMapping/>
  </p:clrMapOvr>
  <p:transition spd="slow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62216-D4D4-4FD0-87BA-C0B689290AC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9702713"/>
      </p:ext>
    </p:extLst>
  </p:cSld>
  <p:clrMapOvr>
    <a:masterClrMapping/>
  </p:clrMapOvr>
  <p:transition spd="slow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4F510-E136-4A99-BBCF-A97938A1AD6E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0345140"/>
      </p:ext>
    </p:extLst>
  </p:cSld>
  <p:clrMapOvr>
    <a:masterClrMapping/>
  </p:clrMapOvr>
  <p:transition spd="slow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8862-9A8E-450F-A4B7-2753D55053D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729786"/>
      </p:ext>
    </p:extLst>
  </p:cSld>
  <p:clrMapOvr>
    <a:masterClrMapping/>
  </p:clrMapOvr>
  <p:transition spd="slow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2AFA3-C62A-4D83-9AE9-9DC10DB18849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1777754"/>
      </p:ext>
    </p:extLst>
  </p:cSld>
  <p:clrMapOvr>
    <a:masterClrMapping/>
  </p:clrMapOvr>
  <p:transition spd="slow"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74E45-55BD-496E-8ED7-A9FEE1054741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284046"/>
      </p:ext>
    </p:extLst>
  </p:cSld>
  <p:clrMapOvr>
    <a:masterClrMapping/>
  </p:clrMapOvr>
  <p:transition spd="slow"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6CE65-791C-4582-8B05-C3F05C522C70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354467"/>
      </p:ext>
    </p:extLst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290E2-4DAE-41CD-AB38-A1DD6CE956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3252118900"/>
      </p:ext>
    </p:extLst>
  </p:cSld>
  <p:clrMapOvr>
    <a:masterClrMapping/>
  </p:clrMapOvr>
  <p:transition spd="slow">
    <p:diamond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B9178-EC31-4721-A321-F78602246417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207552"/>
      </p:ext>
    </p:extLst>
  </p:cSld>
  <p:clrMapOvr>
    <a:masterClrMapping/>
  </p:clrMapOvr>
  <p:transition spd="slow"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E5EB-BDB0-4A29-AAEE-92C9FC7F8BB9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2534746"/>
      </p:ext>
    </p:extLst>
  </p:cSld>
  <p:clrMapOvr>
    <a:masterClrMapping/>
  </p:clrMapOvr>
  <p:transition spd="slow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F08AE-FD64-4E9A-8E48-94787F619630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4490553"/>
      </p:ext>
    </p:extLst>
  </p:cSld>
  <p:clrMapOvr>
    <a:masterClrMapping/>
  </p:clrMapOvr>
  <p:transition spd="slow">
    <p:diamond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9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3886200"/>
            <a:ext cx="45720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889102-6B02-46C2-B38C-FB8CF801F05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189362"/>
      </p:ext>
    </p:extLst>
  </p:cSld>
  <p:clrMapOvr>
    <a:masterClrMapping/>
  </p:clrMapOvr>
  <p:transition spd="slow">
    <p:diamond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11885-6EC6-4015-B300-9E2C4D35C34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5264531"/>
      </p:ext>
    </p:extLst>
  </p:cSld>
  <p:clrMapOvr>
    <a:masterClrMapping/>
  </p:clrMapOvr>
  <p:transition spd="slow">
    <p:diamond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54BE5-B56D-4142-8B6E-EA32BFA6030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754754"/>
      </p:ext>
    </p:extLst>
  </p:cSld>
  <p:clrMapOvr>
    <a:masterClrMapping/>
  </p:clrMapOvr>
  <p:transition spd="slow">
    <p:diamond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5AE94-3068-486A-8A34-47D09B60F61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96001"/>
      </p:ext>
    </p:extLst>
  </p:cSld>
  <p:clrMapOvr>
    <a:masterClrMapping/>
  </p:clrMapOvr>
  <p:transition spd="slow">
    <p:diamond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F61EE-04B1-4180-8A44-769A3DA8CF0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698461"/>
      </p:ext>
    </p:extLst>
  </p:cSld>
  <p:clrMapOvr>
    <a:masterClrMapping/>
  </p:clrMapOvr>
  <p:transition spd="slow">
    <p:diamond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F8B25-97B4-4D1F-BCB9-1CC30E9DDDE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299541"/>
      </p:ext>
    </p:extLst>
  </p:cSld>
  <p:clrMapOvr>
    <a:masterClrMapping/>
  </p:clrMapOvr>
  <p:transition spd="slow">
    <p:diamond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CC54D-EA5C-477F-A444-683438F14D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698989"/>
      </p:ext>
    </p:extLst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62216-D4D4-4FD0-87BA-C0B689290AC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4265251353"/>
      </p:ext>
    </p:extLst>
  </p:cSld>
  <p:clrMapOvr>
    <a:masterClrMapping/>
  </p:clrMapOvr>
  <p:transition spd="slow">
    <p:diamond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25E23-615E-413A-B781-6B497394BAC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6752185"/>
      </p:ext>
    </p:extLst>
  </p:cSld>
  <p:clrMapOvr>
    <a:masterClrMapping/>
  </p:clrMapOvr>
  <p:transition spd="slow">
    <p:diamond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B8DE1-15D2-44C8-A685-128E1A702D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527564"/>
      </p:ext>
    </p:extLst>
  </p:cSld>
  <p:clrMapOvr>
    <a:masterClrMapping/>
  </p:clrMapOvr>
  <p:transition spd="slow">
    <p:diamond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F4814-BE00-4368-90DE-423BFB4FD51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68512"/>
      </p:ext>
    </p:extLst>
  </p:cSld>
  <p:clrMapOvr>
    <a:masterClrMapping/>
  </p:clrMapOvr>
  <p:transition spd="slow">
    <p:diamond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8EFFF-ADA3-46A4-841E-823AB9E523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147058"/>
      </p:ext>
    </p:extLst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4F510-E136-4A99-BBCF-A97938A1AD6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255861936"/>
      </p:ext>
    </p:extLst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8862-9A8E-450F-A4B7-2753D55053D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909208615"/>
      </p:ext>
    </p:extLst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2AFA3-C62A-4D83-9AE9-9DC10DB1884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3072385968"/>
      </p:ext>
    </p:extLst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74E45-55BD-496E-8ED7-A9FEE105474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4208262514"/>
      </p:ext>
    </p:extLst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6CE65-791C-4582-8B05-C3F05C522C7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1446534061"/>
      </p:ext>
    </p:extLst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B9178-EC31-4721-A321-F7860224641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xmlns="" val="3390501937"/>
      </p:ext>
    </p:extLst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20ACAF5-421F-4798-B4EC-29CE31DF972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20ACAF5-421F-4798-B4EC-29CE31DF972C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19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315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kumimoji="0" lang="ru-RU" altLang="ru-RU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kumimoji="0" lang="ru-RU" altLang="ru-RU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0321FD-F919-41B1-89FF-F20D0147A342}" type="slidenum">
              <a:rPr kumimoji="0" lang="ru-RU" altLang="ru-RU" smtClean="0">
                <a:solidFill>
                  <a:srgbClr val="000000"/>
                </a:solidFill>
                <a:ea typeface="+mn-ea"/>
              </a:rPr>
              <a:pPr/>
              <a:t>‹#›</a:t>
            </a:fld>
            <a:endParaRPr kumimoji="0" lang="ru-RU" altLang="ru-RU" smtClean="0">
              <a:solidFill>
                <a:srgbClr val="000000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451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diamond/>
  </p:transition>
  <p:txStyles>
    <p:titleStyle>
      <a:lvl1pPr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7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7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7.png"/><Relationship Id="rId4" Type="http://schemas.openxmlformats.org/officeDocument/2006/relationships/slide" Target="slide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00034" y="-24"/>
            <a:ext cx="8429261" cy="299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PMingLiU" pitchFamily="18" charset="-120"/>
              </a:defRPr>
            </a:lvl9pPr>
          </a:lstStyle>
          <a:p>
            <a:r>
              <a:rPr lang="ru-RU" sz="8000" b="1" kern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Экологический </a:t>
            </a:r>
            <a:r>
              <a:rPr lang="ru-RU" sz="8000" b="1" kern="0" dirty="0" smtClean="0">
                <a:ln w="11430">
                  <a:solidFill>
                    <a:schemeClr val="bg1"/>
                  </a:solidFill>
                </a:ln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БРЕЙН-РИНГ</a:t>
            </a:r>
            <a:endParaRPr lang="ru-RU" sz="8000" b="1" kern="0" dirty="0">
              <a:ln w="11430">
                <a:solidFill>
                  <a:schemeClr val="bg1"/>
                </a:solidFill>
              </a:ln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odoniNova" pitchFamily="18" charset="-52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8640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 лесу леснику встретились следы  волка, лося,  белки, зайца, кабана и медведя. Определи, чьи это следы?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148" name="Picture 4" descr="http://www.blog.stoidey.com/wp-content/uploads/2015/02/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3571868" cy="2347193"/>
          </a:xfrm>
          <a:prstGeom prst="rect">
            <a:avLst/>
          </a:prstGeom>
          <a:noFill/>
        </p:spPr>
      </p:pic>
      <p:pic>
        <p:nvPicPr>
          <p:cNvPr id="6150" name="Picture 6" descr="http://59mir.ru/s-nazvanijami/image/141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928670"/>
            <a:ext cx="1950327" cy="2000264"/>
          </a:xfrm>
          <a:prstGeom prst="rect">
            <a:avLst/>
          </a:prstGeom>
          <a:noFill/>
        </p:spPr>
      </p:pic>
      <p:pic>
        <p:nvPicPr>
          <p:cNvPr id="6154" name="Picture 10" descr="http://www.karakyli.ru/wp-content/uploads/2014/11/igra-sled-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071546"/>
            <a:ext cx="1857388" cy="2214578"/>
          </a:xfrm>
          <a:prstGeom prst="rect">
            <a:avLst/>
          </a:prstGeom>
          <a:noFill/>
        </p:spPr>
      </p:pic>
      <p:pic>
        <p:nvPicPr>
          <p:cNvPr id="6162" name="Picture 18" descr="http://www.karakyli.ru/wp-content/uploads/2014/11/igra-sled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714620"/>
            <a:ext cx="1500198" cy="2143140"/>
          </a:xfrm>
          <a:prstGeom prst="rect">
            <a:avLst/>
          </a:prstGeom>
          <a:noFill/>
        </p:spPr>
      </p:pic>
      <p:pic>
        <p:nvPicPr>
          <p:cNvPr id="6166" name="Picture 22" descr="http://fotos.fastimagess.ru/img-q5y5x5n4g40414y5i4q494z5p5z5k4r4v2w5q4/Library/sabaneev/kalendar/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5143512"/>
            <a:ext cx="3024179" cy="1370364"/>
          </a:xfrm>
          <a:prstGeom prst="rect">
            <a:avLst/>
          </a:prstGeom>
          <a:noFill/>
        </p:spPr>
      </p:pic>
      <p:pic>
        <p:nvPicPr>
          <p:cNvPr id="6146" name="Picture 2" descr="http://www.blog.stoidey.com/wp-content/uploads/2015/02/9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214554"/>
            <a:ext cx="2346174" cy="1857388"/>
          </a:xfrm>
          <a:prstGeom prst="rect">
            <a:avLst/>
          </a:prstGeom>
          <a:noFill/>
        </p:spPr>
      </p:pic>
      <p:pic>
        <p:nvPicPr>
          <p:cNvPr id="10" name="Picture 2" descr="http://www.blog.stoidey.com/wp-content/uploads/2015/02/9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1214422"/>
            <a:ext cx="2100277" cy="1500198"/>
          </a:xfrm>
          <a:prstGeom prst="rect">
            <a:avLst/>
          </a:prstGeom>
          <a:noFill/>
        </p:spPr>
      </p:pic>
      <p:pic>
        <p:nvPicPr>
          <p:cNvPr id="11" name="Picture 10" descr="http://www.karakyli.ru/wp-content/uploads/2014/11/igra-sled-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86578" y="2214554"/>
            <a:ext cx="2170383" cy="1571636"/>
          </a:xfrm>
          <a:prstGeom prst="rect">
            <a:avLst/>
          </a:prstGeom>
          <a:noFill/>
        </p:spPr>
      </p:pic>
      <p:pic>
        <p:nvPicPr>
          <p:cNvPr id="12" name="Picture 18" descr="http://www.karakyli.ru/wp-content/uploads/2014/11/igra-sled-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86248" y="3929066"/>
            <a:ext cx="2019972" cy="1246366"/>
          </a:xfrm>
          <a:prstGeom prst="rect">
            <a:avLst/>
          </a:prstGeom>
          <a:noFill/>
        </p:spPr>
      </p:pic>
      <p:pic>
        <p:nvPicPr>
          <p:cNvPr id="13" name="Picture 26" descr="https://ptzgovorit.ru/sites/default/files/styles/700x100_proc/public/enziclop/kaban.jpg?itok=AzZPaGVO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572264" y="5286388"/>
            <a:ext cx="2428892" cy="1416844"/>
          </a:xfrm>
          <a:prstGeom prst="rect">
            <a:avLst/>
          </a:prstGeom>
          <a:noFill/>
        </p:spPr>
      </p:pic>
      <p:pic>
        <p:nvPicPr>
          <p:cNvPr id="14" name="Picture 4" descr="http://www.blog.stoidey.com/wp-content/uploads/2015/02/10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857356" y="5072074"/>
            <a:ext cx="2000264" cy="1371629"/>
          </a:xfrm>
          <a:prstGeom prst="rect">
            <a:avLst/>
          </a:prstGeom>
          <a:noFill/>
        </p:spPr>
      </p:pic>
      <p:pic>
        <p:nvPicPr>
          <p:cNvPr id="15" name="Picture 6" descr="http://59mir.ru/s-nazvanijami/image/14193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214678" y="2071678"/>
            <a:ext cx="1666623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Нашли семена растений: дуба, клёна, берёзы, ели, кедровой сосны и ольхи. Определи, чьи это семена.</a:t>
            </a:r>
            <a:endParaRPr lang="ru-RU" sz="2400" b="1" dirty="0"/>
          </a:p>
        </p:txBody>
      </p:sp>
      <p:pic>
        <p:nvPicPr>
          <p:cNvPr id="17410" name="Picture 2" descr="C:\Users\Пользователь\Desktop\220846_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14422"/>
            <a:ext cx="2592288" cy="2592288"/>
          </a:xfrm>
          <a:prstGeom prst="roundRect">
            <a:avLst/>
          </a:prstGeom>
          <a:noFill/>
        </p:spPr>
      </p:pic>
      <p:pic>
        <p:nvPicPr>
          <p:cNvPr id="17412" name="Picture 4" descr="C:\Users\Пользователь\Desktop\pic_obo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1214422"/>
            <a:ext cx="2571768" cy="2520280"/>
          </a:xfrm>
          <a:prstGeom prst="roundRect">
            <a:avLst/>
          </a:prstGeom>
          <a:noFill/>
        </p:spPr>
      </p:pic>
      <p:pic>
        <p:nvPicPr>
          <p:cNvPr id="17413" name="Picture 5" descr="C:\Users\Пользователь\Desktop\0_1c7b8_5c74c16e_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888" y="3972196"/>
            <a:ext cx="2199848" cy="2742952"/>
          </a:xfrm>
          <a:prstGeom prst="roundRect">
            <a:avLst/>
          </a:prstGeom>
          <a:noFill/>
        </p:spPr>
      </p:pic>
      <p:pic>
        <p:nvPicPr>
          <p:cNvPr id="17414" name="Picture 6" descr="C:\Users\Пользователь\Desktop\get_im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1214422"/>
            <a:ext cx="3410068" cy="2201044"/>
          </a:xfrm>
          <a:prstGeom prst="roundRect">
            <a:avLst/>
          </a:prstGeom>
          <a:noFill/>
        </p:spPr>
      </p:pic>
      <p:pic>
        <p:nvPicPr>
          <p:cNvPr id="17416" name="Picture 8" descr="C:\Users\Пользователь\Desktop\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4194868"/>
            <a:ext cx="2520280" cy="2520280"/>
          </a:xfrm>
          <a:prstGeom prst="round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2143116"/>
            <a:ext cx="223224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Кедровая сосна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2396" y="2143116"/>
            <a:ext cx="71438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Ель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2690" y="4429132"/>
            <a:ext cx="93610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Клён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2330" y="4357694"/>
            <a:ext cx="86409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Дуб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1934" y="1571612"/>
            <a:ext cx="114300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Ольха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7" name="Picture 3" descr="C:\Users\Пользователь\Desktop\38606_e6244bb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4612" y="3714752"/>
            <a:ext cx="3429025" cy="2571768"/>
          </a:xfrm>
          <a:prstGeom prst="round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714744" y="5886410"/>
            <a:ext cx="122413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Берёза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3286116" y="1268760"/>
            <a:ext cx="5857916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«Собери приметы»</a:t>
            </a:r>
            <a:endParaRPr kumimoji="0" lang="ru-RU" sz="60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07032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3143240" y="1552802"/>
            <a:ext cx="6000792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«Правда ли, что…»</a:t>
            </a:r>
            <a:endParaRPr kumimoji="0" lang="ru-RU" sz="60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50172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1357298"/>
            <a:ext cx="88582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…крокодилы могут взбираться на деревья?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…змеи могут совершать прыжки до метра в высоту?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…стрижи даже спят на лету?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голубые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розы растут только в Китае?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…зеленый картофель настолько ядовит, что может убить ребенка?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…на зебрах водятся полосатые блохи?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…сазан может забраться в океан?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…медведь может зимой потолстеть?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1071546"/>
            <a:ext cx="5643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Правда ли, что…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49649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2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20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2699792" y="908720"/>
            <a:ext cx="6325006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48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48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«Черный ящик»</a:t>
            </a:r>
            <a:endParaRPr kumimoji="0" lang="ru-RU" sz="48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55409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/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Черный ящик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071546"/>
            <a:ext cx="4367218" cy="4525963"/>
          </a:xfrm>
        </p:spPr>
        <p:txBody>
          <a:bodyPr/>
          <a:lstStyle/>
          <a:p>
            <a:r>
              <a:rPr lang="ru-RU" dirty="0" smtClean="0"/>
              <a:t>Газообразное тело, состоящее из смеси газов и примесей, назовите состав.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4842" y="1017589"/>
            <a:ext cx="5000628" cy="5126055"/>
          </a:xfrm>
        </p:spPr>
        <p:txBody>
          <a:bodyPr/>
          <a:lstStyle/>
          <a:p>
            <a:r>
              <a:rPr lang="ru-RU" dirty="0" smtClean="0"/>
              <a:t>Самое распространенное в природе вещество, находящиеся в трех состояниях, назовите эти состояния.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152995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2699792" y="908720"/>
            <a:ext cx="6325006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48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48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«Лесные жалобы»</a:t>
            </a:r>
            <a:endParaRPr kumimoji="0" lang="ru-RU" sz="48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777488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2214546" y="2143116"/>
            <a:ext cx="6628496" cy="4143404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PMingLiU" pitchFamily="18" charset="-12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714356"/>
            <a:ext cx="56436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spc="50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Лесные жалобы</a:t>
            </a:r>
            <a:endParaRPr lang="ru-RU" sz="4400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428860" y="2104148"/>
            <a:ext cx="628654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	Сама знаю, что не красавица. Покажись я, многие шарахаются в сторону, а то ещё и камнем бросят или ногой пнут. А за что? Что от меня на руках бородавки бывают. Чушь какая-то! Не всем же быть красавицами! А польза от меня людям большая.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49649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2214546" y="2143116"/>
            <a:ext cx="6628496" cy="4143404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PMingLiU" pitchFamily="18" charset="-12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714356"/>
            <a:ext cx="56436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spc="50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Лесные жалобы</a:t>
            </a:r>
            <a:endParaRPr lang="ru-RU" sz="4400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428860" y="2104148"/>
            <a:ext cx="62865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hangingPunct="0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400" b="1" dirty="0" smtClean="0">
                <a:latin typeface="Georgia" pitchFamily="18" charset="0"/>
              </a:rPr>
              <a:t> На земном шаре нет, пожалуй, такого существа, о котором рассказывали бы столько легенд и небылиц, как о нас. Не нравится, что темноту мы любим, что на обычных птиц и зверей не похожи. Но мы не друзья человека, и не враги. Что же нам делать? Ведь такими мы родились. Любим висеть вниз головой. А обижают нас незаслуженно.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49649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046" y="231912"/>
            <a:ext cx="9057908" cy="6394176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2214546" y="2143116"/>
            <a:ext cx="6628496" cy="4143404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PMingLiU" pitchFamily="18" charset="-12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714356"/>
            <a:ext cx="56436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spc="50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Лесные жалобы</a:t>
            </a:r>
            <a:endParaRPr lang="ru-RU" sz="4400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428860" y="2104148"/>
            <a:ext cx="628654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hangingPunct="0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2800" b="1" dirty="0" smtClean="0">
                <a:latin typeface="Georgia" pitchFamily="18" charset="0"/>
              </a:rPr>
              <a:t> Я - единственное животное, которое может подпустить человека довольно близко. Но вовсе не потому, что я такой храбрый. Просто я плохо вижу и больше надеюсь на свой нюх. Зато у меня есть колючая защита. Кто я узнайте?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49649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2214546" y="2143116"/>
            <a:ext cx="6628496" cy="4143404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PMingLiU" pitchFamily="18" charset="-12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714356"/>
            <a:ext cx="56436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spc="50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Лесные жалобы</a:t>
            </a:r>
            <a:endParaRPr lang="ru-RU" sz="4400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428860" y="2104148"/>
            <a:ext cx="6286544" cy="381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hangingPunct="0">
              <a:lnSpc>
                <a:spcPct val="125000"/>
              </a:lnSpc>
            </a:pPr>
            <a:r>
              <a:rPr lang="ru-RU" sz="2800" b="1" dirty="0" smtClean="0">
                <a:latin typeface="Georgia" pitchFamily="18" charset="0"/>
              </a:rPr>
              <a:t>Меня называют непоседливым зверьком. Я постоянно в движении: быстро спускаюсь с ели на землю, тотчас взлетаю по стволу обратно или перепрыгиваю с ветки на ветку. Ах, как я устала!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49649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8126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6000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Награждение команд</a:t>
            </a:r>
            <a:endParaRPr lang="ru-RU" sz="6000" dirty="0">
              <a:ln w="11430">
                <a:solidFill>
                  <a:schemeClr val="bg1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3822" y="5429264"/>
            <a:ext cx="51458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5400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Поздравляем!</a:t>
            </a:r>
            <a:endParaRPr lang="ru-RU" sz="5400" dirty="0">
              <a:ln w="11430"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93701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3286116" y="1268760"/>
            <a:ext cx="5873306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«Разминка»</a:t>
            </a:r>
            <a:endParaRPr kumimoji="0" lang="ru-RU" sz="60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08757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2948494" y="1285860"/>
            <a:ext cx="6195538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ru-RU" sz="6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anose="020B0604020202020204" pitchFamily="34" charset="0"/>
              </a:rPr>
              <a:t>Конкурс</a:t>
            </a:r>
            <a:br>
              <a:rPr kumimoji="0" lang="ru-RU" sz="6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kumimoji="0"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anose="020B0604020202020204" pitchFamily="34" charset="0"/>
              </a:rPr>
              <a:t>«Опознание»</a:t>
            </a:r>
            <a:endParaRPr kumimoji="0" lang="ru-RU" sz="6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1659893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4214810" y="702226"/>
            <a:ext cx="4995784" cy="1798080"/>
            <a:chOff x="4214810" y="188642"/>
            <a:chExt cx="4995784" cy="1798080"/>
          </a:xfrm>
        </p:grpSpPr>
        <p:pic>
          <p:nvPicPr>
            <p:cNvPr id="11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4350594" y="188642"/>
              <a:ext cx="4860000" cy="1798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4810" y="214290"/>
              <a:ext cx="602574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500562" y="571480"/>
            <a:ext cx="44799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Если это поджечь, то появится черный едкий дым</a:t>
            </a:r>
            <a:endParaRPr lang="ru-RU" sz="2400" b="1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-90863" y="1857364"/>
            <a:ext cx="4948615" cy="1815356"/>
            <a:chOff x="-90863" y="1556254"/>
            <a:chExt cx="4948615" cy="1815356"/>
          </a:xfrm>
        </p:grpSpPr>
        <p:pic>
          <p:nvPicPr>
            <p:cNvPr id="7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prstClr val="black"/>
                <a:srgbClr val="F08E97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0" y="1571610"/>
              <a:ext cx="4857752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863" y="1556254"/>
              <a:ext cx="556223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142844" y="1857364"/>
            <a:ext cx="4500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Это бывает разноцветным, это очень трудно сломать. </a:t>
            </a:r>
            <a:endParaRPr lang="ru-RU" sz="2400" b="1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4355470" y="2928935"/>
            <a:ext cx="4860000" cy="1785949"/>
            <a:chOff x="4214810" y="2714620"/>
            <a:chExt cx="5000660" cy="2625477"/>
          </a:xfrm>
        </p:grpSpPr>
        <p:pic>
          <p:nvPicPr>
            <p:cNvPr id="9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4318926" y="2714620"/>
              <a:ext cx="4896544" cy="2625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4810" y="2714620"/>
              <a:ext cx="602574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Прямоугольник 16"/>
          <p:cNvSpPr/>
          <p:nvPr/>
        </p:nvSpPr>
        <p:spPr>
          <a:xfrm>
            <a:off x="4643438" y="2714620"/>
            <a:ext cx="4143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Много детских игрушек и предметов домашнего оби-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хода сделано из этого</a:t>
            </a:r>
            <a:endParaRPr lang="ru-RU" sz="2400" b="1" dirty="0" smtClean="0"/>
          </a:p>
        </p:txBody>
      </p:sp>
      <p:grpSp>
        <p:nvGrpSpPr>
          <p:cNvPr id="24" name="Группа 23"/>
          <p:cNvGrpSpPr/>
          <p:nvPr/>
        </p:nvGrpSpPr>
        <p:grpSpPr>
          <a:xfrm>
            <a:off x="-142908" y="3989135"/>
            <a:ext cx="4860000" cy="1797319"/>
            <a:chOff x="-105088" y="4203449"/>
            <a:chExt cx="5020184" cy="2678974"/>
          </a:xfrm>
        </p:grpSpPr>
        <p:pic>
          <p:nvPicPr>
            <p:cNvPr id="10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18552" y="4256946"/>
              <a:ext cx="4896544" cy="2625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5088" y="4203449"/>
              <a:ext cx="602574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Прямоугольник 20"/>
          <p:cNvSpPr/>
          <p:nvPr/>
        </p:nvSpPr>
        <p:spPr>
          <a:xfrm>
            <a:off x="142844" y="4000504"/>
            <a:ext cx="41311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Предметы, сделанные из этого очень легкие</a:t>
            </a:r>
            <a:endParaRPr lang="ru-RU" sz="2400" b="1" dirty="0" smtClean="0"/>
          </a:p>
        </p:txBody>
      </p:sp>
      <p:grpSp>
        <p:nvGrpSpPr>
          <p:cNvPr id="33" name="Группа 32"/>
          <p:cNvGrpSpPr/>
          <p:nvPr/>
        </p:nvGrpSpPr>
        <p:grpSpPr>
          <a:xfrm>
            <a:off x="4195385" y="5042644"/>
            <a:ext cx="4948615" cy="1815356"/>
            <a:chOff x="-90863" y="1556254"/>
            <a:chExt cx="4948615" cy="1815356"/>
          </a:xfrm>
        </p:grpSpPr>
        <p:pic>
          <p:nvPicPr>
            <p:cNvPr id="34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prstClr val="black"/>
                <a:srgbClr val="F08E97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0" y="1571610"/>
              <a:ext cx="4857752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863" y="1556254"/>
              <a:ext cx="556223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Прямоугольник 35"/>
          <p:cNvSpPr/>
          <p:nvPr/>
        </p:nvSpPr>
        <p:spPr>
          <a:xfrm>
            <a:off x="4572000" y="5000636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Ее нельзя выбрасывать, так как в природе она  разлагается 100 лет и более</a:t>
            </a:r>
            <a:endParaRPr lang="ru-RU" sz="2400" b="1" dirty="0" smtClean="0"/>
          </a:p>
        </p:txBody>
      </p:sp>
      <p:pic>
        <p:nvPicPr>
          <p:cNvPr id="25" name="Picture 2" descr="https://im0-tub-ru.yandex.net/i?id=4ff59e779b8d2e04221be21ec4cebd00-l&amp;n=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000100" y="5143512"/>
            <a:ext cx="7528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i="1" dirty="0" smtClean="0">
                <a:solidFill>
                  <a:schemeClr val="bg1"/>
                </a:solidFill>
              </a:rPr>
              <a:t>Пластмасса     </a:t>
            </a:r>
            <a:endParaRPr lang="ru-RU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93699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7" grpId="0"/>
      <p:bldP spid="21" grpId="0"/>
      <p:bldP spid="3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1"/>
          <p:cNvGrpSpPr/>
          <p:nvPr/>
        </p:nvGrpSpPr>
        <p:grpSpPr>
          <a:xfrm>
            <a:off x="4214810" y="702226"/>
            <a:ext cx="4995784" cy="1798080"/>
            <a:chOff x="4214810" y="188642"/>
            <a:chExt cx="4995784" cy="1798080"/>
          </a:xfrm>
        </p:grpSpPr>
        <p:pic>
          <p:nvPicPr>
            <p:cNvPr id="11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4350594" y="188642"/>
              <a:ext cx="4860000" cy="1798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4810" y="214290"/>
              <a:ext cx="602574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429124" y="714356"/>
            <a:ext cx="4479935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Если его нагреть, оно становится тягучим, как тесто</a:t>
            </a:r>
            <a:endParaRPr lang="ru-RU" sz="2400" b="1" dirty="0"/>
          </a:p>
        </p:txBody>
      </p:sp>
      <p:grpSp>
        <p:nvGrpSpPr>
          <p:cNvPr id="15" name="Группа 22"/>
          <p:cNvGrpSpPr/>
          <p:nvPr/>
        </p:nvGrpSpPr>
        <p:grpSpPr>
          <a:xfrm>
            <a:off x="-90863" y="1857364"/>
            <a:ext cx="4948615" cy="1815356"/>
            <a:chOff x="-90863" y="1556254"/>
            <a:chExt cx="4948615" cy="1815356"/>
          </a:xfrm>
        </p:grpSpPr>
        <p:pic>
          <p:nvPicPr>
            <p:cNvPr id="7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prstClr val="black"/>
                <a:srgbClr val="F08E97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0" y="1571610"/>
              <a:ext cx="4857752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863" y="1556254"/>
              <a:ext cx="556223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0" y="2211165"/>
            <a:ext cx="4741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Его делают из песка  </a:t>
            </a:r>
            <a:endParaRPr lang="ru-RU" sz="2400" b="1" dirty="0"/>
          </a:p>
        </p:txBody>
      </p:sp>
      <p:grpSp>
        <p:nvGrpSpPr>
          <p:cNvPr id="18" name="Группа 19"/>
          <p:cNvGrpSpPr/>
          <p:nvPr/>
        </p:nvGrpSpPr>
        <p:grpSpPr>
          <a:xfrm>
            <a:off x="4355470" y="2928935"/>
            <a:ext cx="4860000" cy="1785949"/>
            <a:chOff x="4214810" y="2714620"/>
            <a:chExt cx="5000660" cy="2625477"/>
          </a:xfrm>
        </p:grpSpPr>
        <p:pic>
          <p:nvPicPr>
            <p:cNvPr id="9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4318926" y="2714620"/>
              <a:ext cx="4896544" cy="2625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4810" y="2714620"/>
              <a:ext cx="602574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Прямоугольник 16"/>
          <p:cNvSpPr/>
          <p:nvPr/>
        </p:nvSpPr>
        <p:spPr>
          <a:xfrm>
            <a:off x="4500562" y="2857496"/>
            <a:ext cx="4286280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Брошенное в лесу, оно может стать причиной пожара</a:t>
            </a:r>
            <a:endParaRPr lang="ru-RU" sz="2400" b="1" dirty="0" smtClean="0"/>
          </a:p>
        </p:txBody>
      </p:sp>
      <p:grpSp>
        <p:nvGrpSpPr>
          <p:cNvPr id="20" name="Группа 23"/>
          <p:cNvGrpSpPr/>
          <p:nvPr/>
        </p:nvGrpSpPr>
        <p:grpSpPr>
          <a:xfrm>
            <a:off x="-142908" y="3989135"/>
            <a:ext cx="4860000" cy="1797319"/>
            <a:chOff x="-105088" y="4203449"/>
            <a:chExt cx="5020184" cy="2678974"/>
          </a:xfrm>
        </p:grpSpPr>
        <p:pic>
          <p:nvPicPr>
            <p:cNvPr id="10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18552" y="4256946"/>
              <a:ext cx="4896544" cy="2625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5088" y="4203449"/>
              <a:ext cx="602574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Прямоугольник 20"/>
          <p:cNvSpPr/>
          <p:nvPr/>
        </p:nvSpPr>
        <p:spPr>
          <a:xfrm>
            <a:off x="142844" y="4214818"/>
            <a:ext cx="4131129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Чаще всего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оно прозрачное</a:t>
            </a:r>
            <a:endParaRPr lang="ru-RU" sz="2400" b="1" dirty="0" smtClean="0"/>
          </a:p>
        </p:txBody>
      </p:sp>
      <p:grpSp>
        <p:nvGrpSpPr>
          <p:cNvPr id="23" name="Группа 32"/>
          <p:cNvGrpSpPr/>
          <p:nvPr/>
        </p:nvGrpSpPr>
        <p:grpSpPr>
          <a:xfrm>
            <a:off x="4195385" y="5042644"/>
            <a:ext cx="4948615" cy="1815356"/>
            <a:chOff x="-90863" y="1556254"/>
            <a:chExt cx="4948615" cy="1815356"/>
          </a:xfrm>
        </p:grpSpPr>
        <p:pic>
          <p:nvPicPr>
            <p:cNvPr id="34" name="Picture 2" descr="http://ibcompany.net/pixatura/bignote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prstClr val="black"/>
                <a:srgbClr val="F08E97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0" y="1571610"/>
              <a:ext cx="4857752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http://wordassociations.ru/image/600x/svg_to_png/randoogle_Thumbtack_Pushpin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863" y="1556254"/>
              <a:ext cx="556223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Прямоугольник 35"/>
          <p:cNvSpPr/>
          <p:nvPr/>
        </p:nvSpPr>
        <p:spPr>
          <a:xfrm>
            <a:off x="4429124" y="5226110"/>
            <a:ext cx="4131129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Когда падает, оно разбивается </a:t>
            </a:r>
            <a:endParaRPr lang="ru-RU" sz="2400" b="1" dirty="0" smtClean="0"/>
          </a:p>
        </p:txBody>
      </p:sp>
      <p:pic>
        <p:nvPicPr>
          <p:cNvPr id="34818" name="Picture 2" descr="http://stroiremont.kz/upload/iblock/247/247078a43d9989e138660a87be20878e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000100" y="5500702"/>
            <a:ext cx="7528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i="1" dirty="0" smtClean="0"/>
              <a:t>Стекло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26193699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7" grpId="0"/>
      <p:bldP spid="21" grpId="0"/>
      <p:bldP spid="36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3357554" y="1268760"/>
            <a:ext cx="5786446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«Закончи рассказ»</a:t>
            </a:r>
            <a:endParaRPr kumimoji="0" lang="ru-RU" sz="60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80156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0066FF"/>
            </a:gs>
            <a:gs pos="50000">
              <a:srgbClr val="66FFFF"/>
            </a:gs>
            <a:gs pos="100000">
              <a:srgbClr val="0070C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4087" y="149872"/>
            <a:ext cx="8979913" cy="6708128"/>
          </a:xfrm>
          <a:prstGeom prst="rect">
            <a:avLst/>
          </a:prstGeom>
        </p:spPr>
      </p:pic>
      <p:pic>
        <p:nvPicPr>
          <p:cNvPr id="16" name="Рисунок 1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99612" y="5058000"/>
            <a:ext cx="2244388" cy="1800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21207282">
            <a:off x="1490063" y="1416704"/>
            <a:ext cx="6120527" cy="3069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   На лесной поляне блестели на солнце воды глубокого и чистого озера. Приветливо здоровались с солнышком    белые   кувшинки   и желтые кубышки. В озере играли и   плескались  рыбки.   Над  ними летали стрекозы.  Но однажды к сказочному озеру пришли люди…</a:t>
            </a:r>
            <a:endParaRPr lang="ru-RU" sz="2400" b="1" i="1" dirty="0">
              <a:latin typeface="Georgia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65245542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 txBox="1">
            <a:spLocks/>
          </p:cNvSpPr>
          <p:nvPr/>
        </p:nvSpPr>
        <p:spPr>
          <a:xfrm>
            <a:off x="4031464" y="1338488"/>
            <a:ext cx="5112568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Конкурс</a:t>
            </a:r>
            <a:b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«Лесная тропа»</a:t>
            </a:r>
            <a:endParaRPr kumimoji="0" lang="ru-RU" sz="6000" b="1" i="0" u="none" strike="noStrike" kern="1200" cap="none" spc="50" normalizeH="0" baseline="0" noProof="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824282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"/>
</p:tagLst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PMingLiU"/>
        <a:cs typeface=""/>
      </a:majorFont>
      <a:minorFont>
        <a:latin typeface="Arial"/>
        <a:ea typeface="PMingLiU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PMingLiU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PMingLiU"/>
        <a:cs typeface=""/>
      </a:majorFont>
      <a:minorFont>
        <a:latin typeface="Arial"/>
        <a:ea typeface="PMingLiU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PMingLiU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2925</TotalTime>
  <Words>353</Words>
  <Application>Microsoft Office PowerPoint</Application>
  <PresentationFormat>Экран (4:3)</PresentationFormat>
  <Paragraphs>74</Paragraphs>
  <Slides>22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預設簡報設計</vt:lpstr>
      <vt:lpstr>2_預設簡報設計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Нашли семена растений: дуба, клёна, берёзы, ели, кедровой сосны и ольхи. Определи, чьи это семена.</vt:lpstr>
      <vt:lpstr>Слайд 12</vt:lpstr>
      <vt:lpstr>Слайд 13</vt:lpstr>
      <vt:lpstr>Слайд 14</vt:lpstr>
      <vt:lpstr>Слайд 15</vt:lpstr>
      <vt:lpstr>Черный ящик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Рамиля</dc:creator>
  <cp:lastModifiedBy>Рамиля</cp:lastModifiedBy>
  <cp:revision>270</cp:revision>
  <dcterms:created xsi:type="dcterms:W3CDTF">2009-03-18T07:13:54Z</dcterms:created>
  <dcterms:modified xsi:type="dcterms:W3CDTF">2017-10-16T19:48:09Z</dcterms:modified>
</cp:coreProperties>
</file>