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1" r:id="rId2"/>
    <p:sldId id="272" r:id="rId3"/>
    <p:sldId id="273" r:id="rId4"/>
    <p:sldId id="274" r:id="rId5"/>
    <p:sldId id="275" r:id="rId6"/>
    <p:sldId id="277" r:id="rId7"/>
    <p:sldId id="27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>
        <p:scale>
          <a:sx n="100" d="100"/>
          <a:sy n="100" d="100"/>
        </p:scale>
        <p:origin x="-510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9B40C-9EAD-46BF-82A1-04C990BF5ECC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90021-8AAF-4258-8EEF-1803EE5C4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90021-8AAF-4258-8EEF-1803EE5C45B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068ACC-7D84-40A1-98FF-F47EE1EC49B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D6D134-F656-42B4-86A9-4A22D740C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Этапы выполнения пейзажа масляными красками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857232"/>
            <a:ext cx="9144000" cy="60007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Работа над пейзажем выполняется различными живописными материалами – акварель, гуашь, масляные краски и др.</a:t>
            </a:r>
          </a:p>
          <a:p>
            <a:r>
              <a:rPr lang="ru-RU" sz="2400" b="1" dirty="0" smtClean="0"/>
              <a:t>Масляные краски </a:t>
            </a:r>
            <a:r>
              <a:rPr lang="ru-RU" sz="2400" dirty="0" smtClean="0"/>
              <a:t>- это краски состоящие из сухих пигментов и высыхающего масла. </a:t>
            </a:r>
          </a:p>
          <a:p>
            <a:endParaRPr lang="ru-RU" sz="2400" dirty="0" smtClean="0"/>
          </a:p>
          <a:p>
            <a:r>
              <a:rPr lang="ru-RU" sz="2400" dirty="0" smtClean="0"/>
              <a:t>Основой масляной живописи служат холст, картон, фанера.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Натяжка холста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должна быть достаточно сильным, расположение нити должно быть строго параллельно граням подрамника.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бывает различных видов: клеевой, эмульсионный, масляный.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Разбавителями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масляной живописи являются различные лаки.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работе красками нужно пользоваться кистями, палитрой, масленкой, мастихином.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Мастихин</a:t>
            </a:r>
            <a:r>
              <a:rPr lang="ru-RU" dirty="0" smtClean="0"/>
              <a:t> (</a:t>
            </a:r>
            <a:r>
              <a:rPr lang="ru-RU" dirty="0" err="1" smtClean="0"/>
              <a:t>итал</a:t>
            </a:r>
            <a:r>
              <a:rPr lang="ru-RU" dirty="0" smtClean="0"/>
              <a:t>. – </a:t>
            </a:r>
            <a:r>
              <a:rPr lang="ru-RU" dirty="0" err="1" smtClean="0"/>
              <a:t>mestichino</a:t>
            </a:r>
            <a:r>
              <a:rPr lang="ru-RU" dirty="0" smtClean="0"/>
              <a:t>) – упругая тонкая пластинка из стали или роговая, сделанная в форме ножа, лопатки. Его используют чаще всего для удаления не засохшей краски с полотна, очистки палитры, реже – для нанесения грунтовки, дополнительного перетирания красок. С недавних пор изобретательные художники начали применять мастихин для нанесения краски рельефным мазком либо толстым слоем. </a:t>
            </a:r>
            <a:r>
              <a:rPr lang="ru-RU" b="1" dirty="0" smtClean="0"/>
              <a:t> </a:t>
            </a:r>
            <a:r>
              <a:rPr lang="ru-RU" dirty="0" err="1" smtClean="0"/>
              <a:t>Мастихиновая</a:t>
            </a:r>
            <a:r>
              <a:rPr lang="ru-RU" dirty="0" smtClean="0"/>
              <a:t> живопись</a:t>
            </a:r>
            <a:r>
              <a:rPr lang="ru-RU" b="1" dirty="0" smtClean="0"/>
              <a:t> </a:t>
            </a:r>
            <a:r>
              <a:rPr lang="ru-RU" dirty="0" smtClean="0"/>
              <a:t>– интересный подход к «стандартному» творчеству.</a:t>
            </a:r>
          </a:p>
          <a:p>
            <a:r>
              <a:rPr lang="ru-RU" dirty="0" smtClean="0"/>
              <a:t>Хотя мастихин ни в коем случае не является главным инструментом для живописи, многим художникам нравятся тактильные ощущения от наложения красок густым корпусным слоем на холст с помощью мастихина. Особенно привлекает возможность распределить краску по холсту - равномерно или неравномерно, по желанию, соскоблить ее или прочертить узоры по влажной краске, имитируя различные текстуры и добавляя детали. Создавать картины с помощью мастихина сложнее, чем с помощью кисти. Держа мастихин под разными углами, варьируя нажим на лезвие и используя разные его поверхности, можно создавать различные мазки и эффекты. Например, при работе плоской поверхностью лезвия можно очень густо накладывать краску, создавать гладкую поверхность. Если держать мастихин под небольшим углом к холсту и сильно нажимать на лезвие, то слой краски будет тоньше, и сквозь него проступит текстура холста. Резкими постукивающими движениями кончика мастихина можно создавать грубую шероховатую поверхность. Этой же частью мастихина можно нанести узор по влажной краске, чтобы в нем была видна краска предыдущего слоя. Эта техника известна как сграффито.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15362" cy="5127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выполнения </a:t>
            </a:r>
            <a:r>
              <a:rPr lang="ru-RU" sz="2800" dirty="0" smtClean="0"/>
              <a:t>пейзажа масляными красками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14282" y="714356"/>
            <a:ext cx="3357586" cy="5929354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 Изображение пейзажа начинается с определения расположения формата (горизонтальное, вертикальное). Затем на холсте проводят линию горизонта, определяющую отношение земли и неба. Обычно ее располагают выше или ниже середины холста.  </a:t>
            </a:r>
          </a:p>
          <a:p>
            <a:r>
              <a:rPr lang="ru-RU" sz="1600" dirty="0" smtClean="0"/>
              <a:t>Определив линию горизонта приступают к поиску основных элементов пейзажа (начинают с самых важных и больших). Отмечают их обобщенную пространственную форму по внешним контурам, стремясь к тому, чтобы они образовали четкие пространственные планы и подчинялись законам линейной перспективы. Такое размещение основных элементов с учетом сокращения размеров по мере их удаления к горизонту, ведет к появлению глубины уже на первом этапе.</a:t>
            </a:r>
          </a:p>
          <a:p>
            <a:endParaRPr lang="ru-RU" dirty="0"/>
          </a:p>
        </p:txBody>
      </p:sp>
      <p:pic>
        <p:nvPicPr>
          <p:cNvPr id="9" name="Содержимое 8" descr="3TP03RCKWPk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285362"/>
            <a:ext cx="5111750" cy="38284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43890" cy="6556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2 этап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785794"/>
            <a:ext cx="3643306" cy="50720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Закончив линейное построение следует следующая стадия работы на холсте - подмалевок – тонально- цветовая раскладка . </a:t>
            </a:r>
          </a:p>
          <a:p>
            <a:r>
              <a:rPr lang="ru-RU" sz="1800" dirty="0" smtClean="0"/>
              <a:t>Если на первом этапе рисования учитывались только законы линейной перспективы, теперь выполняя рисунок пейзажа необходимо руководствоваться и законами воздушной перспективы. На дальнем плане краски кладется тоньше, в некоторых местах, после ее нанесения можно немного соскоблить. </a:t>
            </a:r>
          </a:p>
          <a:p>
            <a:endParaRPr lang="ru-RU" dirty="0"/>
          </a:p>
        </p:txBody>
      </p:sp>
      <p:pic>
        <p:nvPicPr>
          <p:cNvPr id="5" name="Содержимое 4" descr="HXO4nYMwJVc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5050" y="1285362"/>
            <a:ext cx="5111750" cy="38284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214282" y="500042"/>
            <a:ext cx="8543956" cy="1357322"/>
          </a:xfrm>
        </p:spPr>
        <p:txBody>
          <a:bodyPr>
            <a:normAutofit/>
          </a:bodyPr>
          <a:lstStyle/>
          <a:p>
            <a:r>
              <a:rPr lang="ru-RU" sz="2000" cap="none" dirty="0" smtClean="0"/>
              <a:t>Работа ведется с неба и линии горизонта постепенно передвигаясь к переднему плану. Дальний план пишется через светлые, холодные оттенки, а передний план – через более насыщенные, теплые.</a:t>
            </a:r>
            <a:endParaRPr lang="ru-RU" sz="2000" cap="none" dirty="0"/>
          </a:p>
        </p:txBody>
      </p:sp>
      <p:pic>
        <p:nvPicPr>
          <p:cNvPr id="5" name="Содержимое 4" descr="xl4y0Zjac3w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731215"/>
            <a:ext cx="4040188" cy="3025932"/>
          </a:xfrm>
        </p:spPr>
      </p:pic>
      <p:pic>
        <p:nvPicPr>
          <p:cNvPr id="10" name="Содержимое 4" descr="fjUHLN0Oz3I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730621"/>
            <a:ext cx="4041775" cy="302712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556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 этап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0" y="857232"/>
            <a:ext cx="9144000" cy="2143140"/>
          </a:xfrm>
        </p:spPr>
        <p:txBody>
          <a:bodyPr>
            <a:noAutofit/>
          </a:bodyPr>
          <a:lstStyle/>
          <a:p>
            <a:r>
              <a:rPr lang="ru-RU" sz="1800" cap="none" dirty="0" smtClean="0"/>
              <a:t>Следующим этапом проводится более детальная прописка.  Уточняются цвет и формы объектов, выделяется светотень. Для создания иллюзии глубины пространства передний, средний и дальний планы пишутся в разном колорите, объекты расположенные далеко от наблюдателя приобретают нечеткий размытый контур. Для дальнего плана художники используют холодные сине-голубые и фиолетовые оттенки. При написании среднего плана используют серо-голубую гамму. Передний план пишут используя теплые насыщенные оттенки. На объектах находящихся ближе к зрителю выделяют более четкую светотень, краска кладется более </a:t>
            </a:r>
            <a:r>
              <a:rPr lang="ru-RU" sz="1800" cap="none" dirty="0" err="1" smtClean="0"/>
              <a:t>корпусно</a:t>
            </a:r>
            <a:r>
              <a:rPr lang="ru-RU" sz="1800" cap="none" dirty="0" smtClean="0"/>
              <a:t>, пастозно. </a:t>
            </a:r>
            <a:endParaRPr lang="ru-RU" sz="1800" cap="none" dirty="0"/>
          </a:p>
        </p:txBody>
      </p:sp>
      <p:pic>
        <p:nvPicPr>
          <p:cNvPr id="5" name="Содержимое 4" descr="DkPjy-ZSVHE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57158" y="3500438"/>
            <a:ext cx="4040188" cy="3025932"/>
          </a:xfrm>
        </p:spPr>
      </p:pic>
      <p:pic>
        <p:nvPicPr>
          <p:cNvPr id="10" name="Содержимое 9" descr="tOWOYNDR-bg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3500438"/>
            <a:ext cx="4041775" cy="302712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56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4 этап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357158" y="571480"/>
            <a:ext cx="8329643" cy="2071702"/>
          </a:xfrm>
        </p:spPr>
        <p:txBody>
          <a:bodyPr>
            <a:noAutofit/>
          </a:bodyPr>
          <a:lstStyle/>
          <a:p>
            <a:r>
              <a:rPr lang="ru-RU" sz="2000" cap="none" dirty="0" smtClean="0"/>
              <a:t>На следующем этапе работы маслом, когда найдены основные тоновые и цветовые отношения, можно приступать к более детальной проработке отдельных частей (подчиняя их общему). </a:t>
            </a:r>
          </a:p>
          <a:p>
            <a:r>
              <a:rPr lang="ru-RU" sz="2000" cap="none" dirty="0" smtClean="0"/>
              <a:t>     Теневые части изображений остаются </a:t>
            </a:r>
            <a:r>
              <a:rPr lang="ru-RU" sz="2000" cap="none" dirty="0" err="1" smtClean="0"/>
              <a:t>заполненны</a:t>
            </a:r>
            <a:r>
              <a:rPr lang="ru-RU" sz="2000" cap="none" dirty="0" smtClean="0"/>
              <a:t> тонким слоем краски, тогда как свет прописан густым слоем краски. Первый план прорабатывается более тщательно, чем дальний.</a:t>
            </a:r>
            <a:endParaRPr lang="ru-RU" sz="2000" cap="none" dirty="0"/>
          </a:p>
        </p:txBody>
      </p:sp>
      <p:pic>
        <p:nvPicPr>
          <p:cNvPr id="5" name="Содержимое 4" descr="tOWOYNDR-bg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731215"/>
            <a:ext cx="4040188" cy="3025932"/>
          </a:xfrm>
        </p:spPr>
      </p:pic>
      <p:pic>
        <p:nvPicPr>
          <p:cNvPr id="9" name="Содержимое 4" descr="DIrinWb76u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730621"/>
            <a:ext cx="4041775" cy="302712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</TotalTime>
  <Words>366</Words>
  <Application>Microsoft Office PowerPoint</Application>
  <PresentationFormat>Экран (4:3)</PresentationFormat>
  <Paragraphs>24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  Этапы выполнения пейзажа масляными красками</vt:lpstr>
      <vt:lpstr>Слайд 2</vt:lpstr>
      <vt:lpstr>1 этап выполнения пейзажа масляными красками</vt:lpstr>
      <vt:lpstr>2 этап</vt:lpstr>
      <vt:lpstr>Слайд 5</vt:lpstr>
      <vt:lpstr>3 этап</vt:lpstr>
      <vt:lpstr>4 этап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ФГБОУ ВПО «МОРДОВСКИЙ ГОСУДАРСТВЕННЫЙ ПЕДАГОГИЧЕСКИЙ ИНСТИТУТ ИМЕНИ М. Е. ЕВСЕВЬЕВА» Факультет педагогического и художественного образования Кафедра художественного образования</dc:title>
  <dc:creator>ангел</dc:creator>
  <cp:lastModifiedBy>ангел</cp:lastModifiedBy>
  <cp:revision>82</cp:revision>
  <dcterms:created xsi:type="dcterms:W3CDTF">2016-12-22T19:52:42Z</dcterms:created>
  <dcterms:modified xsi:type="dcterms:W3CDTF">2017-01-24T19:49:50Z</dcterms:modified>
</cp:coreProperties>
</file>