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sldIdLst>
    <p:sldId id="256" r:id="rId2"/>
    <p:sldId id="257" r:id="rId3"/>
    <p:sldId id="258" r:id="rId4"/>
    <p:sldId id="259" r:id="rId5"/>
    <p:sldId id="260" r:id="rId6"/>
    <p:sldId id="261" r:id="rId7"/>
    <p:sldId id="262" r:id="rId8"/>
    <p:sldId id="267" r:id="rId9"/>
    <p:sldId id="263" r:id="rId10"/>
    <p:sldId id="264" r:id="rId11"/>
    <p:sldId id="265" r:id="rId12"/>
    <p:sldId id="266" r:id="rId13"/>
    <p:sldId id="270" r:id="rId14"/>
    <p:sldId id="271" r:id="rId15"/>
    <p:sldId id="273" r:id="rId16"/>
    <p:sldId id="274" r:id="rId17"/>
    <p:sldId id="276" r:id="rId18"/>
    <p:sldId id="277" r:id="rId19"/>
    <p:sldId id="278" r:id="rId20"/>
    <p:sldId id="279" r:id="rId21"/>
    <p:sldId id="280" r:id="rId22"/>
    <p:sldId id="281" r:id="rId23"/>
    <p:sldId id="275"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200"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1804812-DAFB-44EF-A598-0CFF42D09E5F}" type="datetimeFigureOut">
              <a:rPr lang="ru-RU" smtClean="0"/>
              <a:pPr/>
              <a:t>16.10.2017</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E2E7DF89-FA72-4378-855E-C733FBC25F46}"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1804812-DAFB-44EF-A598-0CFF42D09E5F}" type="datetimeFigureOut">
              <a:rPr lang="ru-RU" smtClean="0"/>
              <a:pPr/>
              <a:t>16.10.2017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2E7DF89-FA72-4378-855E-C733FBC25F4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1804812-DAFB-44EF-A598-0CFF42D09E5F}" type="datetimeFigureOut">
              <a:rPr lang="ru-RU" smtClean="0"/>
              <a:pPr/>
              <a:t>16.10.2017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2E7DF89-FA72-4378-855E-C733FBC25F4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1804812-DAFB-44EF-A598-0CFF42D09E5F}" type="datetimeFigureOut">
              <a:rPr lang="ru-RU" smtClean="0"/>
              <a:pPr/>
              <a:t>16.10.2017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2E7DF89-FA72-4378-855E-C733FBC25F4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1804812-DAFB-44EF-A598-0CFF42D09E5F}" type="datetimeFigureOut">
              <a:rPr lang="ru-RU" smtClean="0"/>
              <a:pPr/>
              <a:t>16.10.2017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2E7DF89-FA72-4378-855E-C733FBC25F46}"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1804812-DAFB-44EF-A598-0CFF42D09E5F}" type="datetimeFigureOut">
              <a:rPr lang="ru-RU" smtClean="0"/>
              <a:pPr/>
              <a:t>16.10.2017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2E7DF89-FA72-4378-855E-C733FBC25F4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1804812-DAFB-44EF-A598-0CFF42D09E5F}" type="datetimeFigureOut">
              <a:rPr lang="ru-RU" smtClean="0"/>
              <a:pPr/>
              <a:t>16.10.2017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2E7DF89-FA72-4378-855E-C733FBC25F46}"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1804812-DAFB-44EF-A598-0CFF42D09E5F}" type="datetimeFigureOut">
              <a:rPr lang="ru-RU" smtClean="0"/>
              <a:pPr/>
              <a:t>16.10.2017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2E7DF89-FA72-4378-855E-C733FBC25F4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1804812-DAFB-44EF-A598-0CFF42D09E5F}" type="datetimeFigureOut">
              <a:rPr lang="ru-RU" smtClean="0"/>
              <a:pPr/>
              <a:t>16.10.2017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2E7DF89-FA72-4378-855E-C733FBC25F4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1804812-DAFB-44EF-A598-0CFF42D09E5F}" type="datetimeFigureOut">
              <a:rPr lang="ru-RU" smtClean="0"/>
              <a:pPr/>
              <a:t>16.10.2017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2E7DF89-FA72-4378-855E-C733FBC25F4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1804812-DAFB-44EF-A598-0CFF42D09E5F}" type="datetimeFigureOut">
              <a:rPr lang="ru-RU" smtClean="0"/>
              <a:pPr/>
              <a:t>16.10.2017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E2E7DF89-FA72-4378-855E-C733FBC25F46}"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1804812-DAFB-44EF-A598-0CFF42D09E5F}" type="datetimeFigureOut">
              <a:rPr lang="ru-RU" smtClean="0"/>
              <a:pPr/>
              <a:t>16.10.2017</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2E7DF89-FA72-4378-855E-C733FBC25F46}"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megabook.ru/Article.asp?AID=630553"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ru.wikipedia.org/wiki/1632_%D0%B3%D0%BE%D0%B4" TargetMode="External"/><Relationship Id="rId2" Type="http://schemas.openxmlformats.org/officeDocument/2006/relationships/hyperlink" Target="http://ru.wikipedia.org/wiki/31_%D0%BE%D0%BA%D1%82%D1%8F%D0%B1%D1%80%D1%8F" TargetMode="External"/><Relationship Id="rId1" Type="http://schemas.openxmlformats.org/officeDocument/2006/relationships/slideLayout" Target="../slideLayouts/slideLayout2.xml"/><Relationship Id="rId4" Type="http://schemas.openxmlformats.org/officeDocument/2006/relationships/hyperlink" Target="http://ru.wikipedia.org/wiki/%D0%94%D0%B5%D0%BB%D1%84%D1%82"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ru.wikipedia.org/wiki/1653" TargetMode="External"/><Relationship Id="rId2" Type="http://schemas.openxmlformats.org/officeDocument/2006/relationships/hyperlink" Target="http://ru.wikipedia.org/wiki/20_%D0%B0%D0%BF%D1%80%D0%B5%D0%BB%D1%8F" TargetMode="External"/><Relationship Id="rId1" Type="http://schemas.openxmlformats.org/officeDocument/2006/relationships/slideLayout" Target="../slideLayouts/slideLayout2.xml"/><Relationship Id="rId6" Type="http://schemas.openxmlformats.org/officeDocument/2006/relationships/hyperlink" Target="http://ru.wikipedia.org/wiki/1660" TargetMode="External"/><Relationship Id="rId5" Type="http://schemas.openxmlformats.org/officeDocument/2006/relationships/hyperlink" Target="http://ru.wikipedia.org/wiki/%D0%9A%D0%B0%D1%82%D0%BE%D0%BB%D0%B8%D1%86%D0%B8%D0%B7%D0%BC" TargetMode="External"/><Relationship Id="rId4" Type="http://schemas.openxmlformats.org/officeDocument/2006/relationships/hyperlink" Target="http://ru.wikipedia.org/wiki/%D0%9A%D0%B0%D0%BB%D1%8C%D0%B2%D0%B8%D0%BD%D0%B8%D0%B7%D0%BC"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ru.wikipedia.org/wiki/%D0%93%D0%B0%D0%B0%D0%B3%D0%B0" TargetMode="External"/><Relationship Id="rId3" Type="http://schemas.openxmlformats.org/officeDocument/2006/relationships/hyperlink" Target="http://ru.wikipedia.org/wiki/%D0%9A%D1%83%D1%80%D1%84%D1%8E%D1%80%D1%81%D1%82" TargetMode="External"/><Relationship Id="rId7" Type="http://schemas.openxmlformats.org/officeDocument/2006/relationships/hyperlink" Target="http://ru.wikipedia.org/wiki/1672" TargetMode="External"/><Relationship Id="rId2" Type="http://schemas.openxmlformats.org/officeDocument/2006/relationships/hyperlink" Target="http://ru.wikipedia.org/wiki/%D0%9C%D0%B5%D1%86%D0%B5%D0%BD%D0%B0%D1%82" TargetMode="External"/><Relationship Id="rId1" Type="http://schemas.openxmlformats.org/officeDocument/2006/relationships/slideLayout" Target="../slideLayouts/slideLayout2.xml"/><Relationship Id="rId6" Type="http://schemas.openxmlformats.org/officeDocument/2006/relationships/hyperlink" Target="http://ru.wikipedia.org/wiki/%D0%93%D1%83%D0%BB%D1%8C%D0%B4%D0%B5%D0%BD" TargetMode="External"/><Relationship Id="rId5" Type="http://schemas.openxmlformats.org/officeDocument/2006/relationships/hyperlink" Target="http://ru.wikipedia.org/wiki/%D0%A4%D1%80%D0%B8%D0%B4%D1%80%D0%B8%D1%85_%D0%92%D0%B8%D0%BB%D1%8C%D0%B3%D0%B5%D0%BB%D1%8C%D0%BC_(%D0%BA%D1%83%D1%80%D1%84%D1%8E%D1%80%D1%81%D1%82_%D0%91%D1%80%D0%B0%D0%BD%D0%B4%D0%B5%D0%BD%D0%B1%D1%83%D1%80%D0%B3%D0%B0)" TargetMode="External"/><Relationship Id="rId10" Type="http://schemas.openxmlformats.org/officeDocument/2006/relationships/hyperlink" Target="http://ru.wikipedia.org/wiki/%D0%9D%D0%BE%D1%82%D0%B0%D1%80%D0%B8%D1%83%D1%81" TargetMode="External"/><Relationship Id="rId4" Type="http://schemas.openxmlformats.org/officeDocument/2006/relationships/hyperlink" Target="http://ru.wikipedia.org/wiki/%D0%91%D1%80%D0%B0%D0%BD%D0%B4%D0%B5%D0%BD%D0%B1%D1%83%D1%80%D0%B3" TargetMode="External"/><Relationship Id="rId9" Type="http://schemas.openxmlformats.org/officeDocument/2006/relationships/hyperlink" Target="http://ru.wikipedia.org/wiki/%D0%99%D0%BE%D1%80%D0%B4%D0%B0%D0%BD%D1%81,_%D0%AF%D0%BA%D0%BE%D0%B1"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ru.wikipedia.org/wiki/15_%D0%B4%D0%B5%D0%BA%D0%B0%D0%B1%D1%80%D1%8F" TargetMode="External"/><Relationship Id="rId2" Type="http://schemas.openxmlformats.org/officeDocument/2006/relationships/hyperlink" Target="http://ru.wikipedia.org/wiki/1675" TargetMode="External"/><Relationship Id="rId1" Type="http://schemas.openxmlformats.org/officeDocument/2006/relationships/slideLayout" Target="../slideLayouts/slideLayout2.xml"/><Relationship Id="rId4" Type="http://schemas.openxmlformats.org/officeDocument/2006/relationships/hyperlink" Target="http://ru.wikipedia.org/wiki/%D0%90%D1%83%D0%B4%D0%B5%D0%BA%D0%B5%D1%80%D0%BA_(%D0%94%D0%B5%D0%BB%D1%84%D1%82)"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artniderland.ru/g-ruisdael/0ruisdael.php" TargetMode="External"/><Relationship Id="rId3" Type="http://schemas.openxmlformats.org/officeDocument/2006/relationships/hyperlink" Target="http://artniderland.ru/g-rembrandt/0rembrandt.php" TargetMode="External"/><Relationship Id="rId7" Type="http://schemas.openxmlformats.org/officeDocument/2006/relationships/hyperlink" Target="http://artniderland.ru/g-ostade-a/0ostade-a.php" TargetMode="External"/><Relationship Id="rId2" Type="http://schemas.openxmlformats.org/officeDocument/2006/relationships/hyperlink" Target="http://artniderland.ru/art17g.php" TargetMode="External"/><Relationship Id="rId1" Type="http://schemas.openxmlformats.org/officeDocument/2006/relationships/slideLayout" Target="../slideLayouts/slideLayout1.xml"/><Relationship Id="rId6" Type="http://schemas.openxmlformats.org/officeDocument/2006/relationships/hyperlink" Target="http://artniderland.ru/g-goyen/0goyen.php" TargetMode="External"/><Relationship Id="rId5" Type="http://schemas.openxmlformats.org/officeDocument/2006/relationships/hyperlink" Target="http://artniderland.ru/g-steen/0steen.php" TargetMode="External"/><Relationship Id="rId4" Type="http://schemas.openxmlformats.org/officeDocument/2006/relationships/hyperlink" Target="http://artniderland.ru/g-vermeer/0vermeer.php"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ru.wikipedia.org/wiki/%D0%9F%D0%B5%D0%B9%D0%B7%D0%B0%D0%B6"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ru.wikipedia.org/wiki/%D0%9D%D0%B8%D0%B4%D0%B5%D1%80%D0%BB%D0%B0%D0%BD%D0%B4%D1%8B" TargetMode="External"/><Relationship Id="rId13" Type="http://schemas.openxmlformats.org/officeDocument/2006/relationships/hyperlink" Target="http://ru.wikipedia.org/wiki/%D0%A0%D0%B5%D0%BC%D0%B1%D1%80%D0%B0%D0%BD%D0%B4%D1%82" TargetMode="External"/><Relationship Id="rId18" Type="http://schemas.openxmlformats.org/officeDocument/2006/relationships/hyperlink" Target="http://ru.wikipedia.org/wiki/%D0%94%D1%80%D0%B5%D0%B7%D0%B4%D0%B5%D0%BD" TargetMode="External"/><Relationship Id="rId3" Type="http://schemas.openxmlformats.org/officeDocument/2006/relationships/hyperlink" Target="http://ru.wikipedia.org/wiki/10_%D0%B4%D0%B5%D0%BA%D0%B0%D0%B1%D1%80%D1%8F" TargetMode="External"/><Relationship Id="rId21" Type="http://schemas.openxmlformats.org/officeDocument/2006/relationships/hyperlink" Target="http://ru.wikipedia.org/wiki/%D0%9C%D1%8E%D0%BD%D1%85%D0%B5%D0%BD" TargetMode="External"/><Relationship Id="rId7" Type="http://schemas.openxmlformats.org/officeDocument/2006/relationships/hyperlink" Target="http://ru.wikipedia.org/wiki/1685" TargetMode="External"/><Relationship Id="rId12" Type="http://schemas.openxmlformats.org/officeDocument/2006/relationships/hyperlink" Target="http://ru.wikipedia.org/wiki/1639" TargetMode="External"/><Relationship Id="rId17" Type="http://schemas.openxmlformats.org/officeDocument/2006/relationships/hyperlink" Target="http://ru.wikipedia.org/wiki/%D0%91%D0%B5%D1%80%D0%BB%D0%B8%D0%BD" TargetMode="External"/><Relationship Id="rId2" Type="http://schemas.openxmlformats.org/officeDocument/2006/relationships/hyperlink" Target="http://ru.wikipedia.org/wiki/%D0%9D%D0%B8%D0%B4%D0%B5%D1%80%D0%BB%D0%B0%D0%BD%D0%B4%D1%81%D0%BA%D0%B8%D0%B9_%D1%8F%D0%B7%D1%8B%D0%BA" TargetMode="External"/><Relationship Id="rId16" Type="http://schemas.openxmlformats.org/officeDocument/2006/relationships/hyperlink" Target="http://ru.wikipedia.org/wiki/%D0%AE%D0%BC%D0%BE%D1%80" TargetMode="External"/><Relationship Id="rId20" Type="http://schemas.openxmlformats.org/officeDocument/2006/relationships/hyperlink" Target="http://ru.wikipedia.org/wiki/%D0%9B%D1%83%D0%B2%D1%80" TargetMode="External"/><Relationship Id="rId1" Type="http://schemas.openxmlformats.org/officeDocument/2006/relationships/slideLayout" Target="../slideLayouts/slideLayout2.xml"/><Relationship Id="rId6" Type="http://schemas.openxmlformats.org/officeDocument/2006/relationships/hyperlink" Target="http://ru.wikipedia.org/wiki/2_%D0%BC%D0%B0%D1%8F" TargetMode="External"/><Relationship Id="rId11" Type="http://schemas.openxmlformats.org/officeDocument/2006/relationships/hyperlink" Target="http://ru.wikipedia.org/wiki/%D0%A5%D0%B0%D0%BB%D1%81,_%D0%A4%D1%80%D0%B0%D0%BD%D1%81" TargetMode="External"/><Relationship Id="rId24" Type="http://schemas.openxmlformats.org/officeDocument/2006/relationships/hyperlink" Target="http://ru.wikipedia.org/wiki/%D0%A1%D0%B0%D0%BD%D0%BA%D1%82-%D0%9F%D0%B5%D1%82%D0%B5%D1%80%D0%B1%D1%83%D1%80%D0%B3" TargetMode="External"/><Relationship Id="rId5" Type="http://schemas.openxmlformats.org/officeDocument/2006/relationships/hyperlink" Target="http://ru.wikipedia.org/wiki/%D0%A5%D0%B0%D1%80%D0%BB%D0%B5%D0%BC" TargetMode="External"/><Relationship Id="rId15" Type="http://schemas.openxmlformats.org/officeDocument/2006/relationships/hyperlink" Target="http://ru.wikipedia.org/wiki/%D0%A1%D1%8E%D0%B6%D0%B5%D1%82" TargetMode="External"/><Relationship Id="rId23" Type="http://schemas.openxmlformats.org/officeDocument/2006/relationships/hyperlink" Target="http://ru.wikipedia.org/wiki/%D0%93%D0%B0%D0%B0%D0%B3%D0%B0" TargetMode="External"/><Relationship Id="rId10" Type="http://schemas.openxmlformats.org/officeDocument/2006/relationships/hyperlink" Target="http://ru.wikipedia.org/wiki/%D0%9E%D1%81%D1%82%D0%B0%D0%B4%D0%B5,_%D0%98%D1%81%D0%B0%D0%B0%D0%BA_%D0%B2%D0%B0%D0%BD" TargetMode="External"/><Relationship Id="rId19" Type="http://schemas.openxmlformats.org/officeDocument/2006/relationships/hyperlink" Target="http://ru.wikipedia.org/wiki/%D0%92%D0%B5%D0%BD%D0%B0" TargetMode="External"/><Relationship Id="rId4" Type="http://schemas.openxmlformats.org/officeDocument/2006/relationships/hyperlink" Target="http://ru.wikipedia.org/wiki/1610" TargetMode="External"/><Relationship Id="rId9" Type="http://schemas.openxmlformats.org/officeDocument/2006/relationships/hyperlink" Target="http://ru.wikipedia.org/wiki/%D0%93%D1%80%D0%B0%D0%B2%D1%8E%D1%80%D0%B0" TargetMode="External"/><Relationship Id="rId14" Type="http://schemas.openxmlformats.org/officeDocument/2006/relationships/hyperlink" Target="http://ru.wikipedia.org/wiki/%D0%96%D0%B0%D0%BD%D1%80" TargetMode="External"/><Relationship Id="rId22" Type="http://schemas.openxmlformats.org/officeDocument/2006/relationships/hyperlink" Target="http://ru.wikipedia.org/wiki/%D0%90%D0%BC%D1%81%D1%82%D0%B5%D1%80%D0%B4%D0%B0%D0%BC"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solidFill>
                  <a:schemeClr val="tx1"/>
                </a:solidFill>
              </a:rPr>
              <a:t>Малые голландцы</a:t>
            </a:r>
            <a:endParaRPr lang="ru-RU" dirty="0">
              <a:solidFill>
                <a:schemeClr val="tx1"/>
              </a:solidFill>
            </a:endParaRPr>
          </a:p>
        </p:txBody>
      </p:sp>
      <p:sp>
        <p:nvSpPr>
          <p:cNvPr id="3" name="Подзаголовок 2"/>
          <p:cNvSpPr>
            <a:spLocks noGrp="1"/>
          </p:cNvSpPr>
          <p:nvPr>
            <p:ph type="subTitle" idx="1"/>
          </p:nvPr>
        </p:nvSpPr>
        <p:spPr/>
        <p:txBody>
          <a:bodyPr>
            <a:normAutofit fontScale="85000" lnSpcReduction="20000"/>
          </a:bodyPr>
          <a:lstStyle/>
          <a:p>
            <a:r>
              <a:rPr lang="ru-RU" dirty="0"/>
              <a:t>у</a:t>
            </a:r>
            <a:r>
              <a:rPr lang="ru-RU" dirty="0" smtClean="0"/>
              <a:t>рок изобразительного искусства</a:t>
            </a:r>
          </a:p>
          <a:p>
            <a:r>
              <a:rPr lang="ru-RU" dirty="0" smtClean="0"/>
              <a:t> в 7 классе</a:t>
            </a:r>
          </a:p>
          <a:p>
            <a:r>
              <a:rPr lang="ru-RU" dirty="0" smtClean="0"/>
              <a:t>Автор :Викторова М.А.</a:t>
            </a:r>
          </a:p>
          <a:p>
            <a:r>
              <a:rPr lang="ru-RU" dirty="0" smtClean="0"/>
              <a:t> учитель изобразительного искусства</a:t>
            </a:r>
          </a:p>
          <a:p>
            <a:r>
              <a:rPr lang="ru-RU" dirty="0" smtClean="0"/>
              <a:t>ГБОУ Школа №1980 г Москва</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                     </a:t>
            </a:r>
            <a:r>
              <a:rPr lang="ru-RU" dirty="0" err="1" smtClean="0"/>
              <a:t>Адриан</a:t>
            </a:r>
            <a:r>
              <a:rPr lang="ru-RU" dirty="0" smtClean="0"/>
              <a:t> </a:t>
            </a:r>
            <a:r>
              <a:rPr lang="ru-RU" dirty="0" err="1" smtClean="0"/>
              <a:t>ван</a:t>
            </a:r>
            <a:r>
              <a:rPr lang="ru-RU" dirty="0" smtClean="0"/>
              <a:t> </a:t>
            </a:r>
            <a:r>
              <a:rPr lang="ru-RU" dirty="0" err="1" smtClean="0"/>
              <a:t>Остаде</a:t>
            </a:r>
            <a:endParaRPr lang="ru-RU" dirty="0"/>
          </a:p>
        </p:txBody>
      </p:sp>
      <p:sp>
        <p:nvSpPr>
          <p:cNvPr id="3" name="Содержимое 2"/>
          <p:cNvSpPr>
            <a:spLocks noGrp="1"/>
          </p:cNvSpPr>
          <p:nvPr>
            <p:ph idx="1"/>
          </p:nvPr>
        </p:nvSpPr>
        <p:spPr/>
        <p:txBody>
          <a:bodyPr>
            <a:normAutofit fontScale="70000" lnSpcReduction="20000"/>
          </a:bodyPr>
          <a:lstStyle/>
          <a:p>
            <a:r>
              <a:rPr lang="ru-RU" dirty="0" err="1" smtClean="0"/>
              <a:t>Адриан</a:t>
            </a:r>
            <a:r>
              <a:rPr lang="ru-RU" dirty="0" smtClean="0"/>
              <a:t> </a:t>
            </a:r>
            <a:r>
              <a:rPr lang="ru-RU" dirty="0" err="1" smtClean="0"/>
              <a:t>ван</a:t>
            </a:r>
            <a:r>
              <a:rPr lang="ru-RU" dirty="0" smtClean="0"/>
              <a:t> </a:t>
            </a:r>
            <a:r>
              <a:rPr lang="ru-RU" dirty="0" err="1" smtClean="0"/>
              <a:t>Остаде</a:t>
            </a:r>
            <a:r>
              <a:rPr lang="ru-RU" dirty="0" smtClean="0"/>
              <a:t> - знаменитый голландский мастер крестьянского жанра, прекрасный офортист и живописец. Он учился в Харлеме у Ф. </a:t>
            </a:r>
            <a:r>
              <a:rPr lang="ru-RU" dirty="0" err="1" smtClean="0"/>
              <a:t>Халса</a:t>
            </a:r>
            <a:r>
              <a:rPr lang="ru-RU" dirty="0" smtClean="0"/>
              <a:t>, испытал сильное влияние творчества своего товарища по мастерской А. </a:t>
            </a:r>
            <a:r>
              <a:rPr lang="ru-RU" dirty="0" err="1" smtClean="0"/>
              <a:t>Браувера</a:t>
            </a:r>
            <a:r>
              <a:rPr lang="ru-RU" dirty="0" smtClean="0"/>
              <a:t>. </a:t>
            </a:r>
          </a:p>
          <a:p>
            <a:r>
              <a:rPr lang="ru-RU" dirty="0" smtClean="0"/>
              <a:t>От изображения грубых гротескных кабацких сценок </a:t>
            </a:r>
            <a:r>
              <a:rPr lang="ru-RU" dirty="0" err="1" smtClean="0"/>
              <a:t>Остаде</a:t>
            </a:r>
            <a:r>
              <a:rPr lang="ru-RU" dirty="0" smtClean="0"/>
              <a:t> отошел после знакомства в 1630-х с искусством Я. </a:t>
            </a:r>
            <a:r>
              <a:rPr lang="ru-RU" dirty="0" err="1" smtClean="0"/>
              <a:t>ван</a:t>
            </a:r>
            <a:r>
              <a:rPr lang="ru-RU" dirty="0" smtClean="0"/>
              <a:t> </a:t>
            </a:r>
            <a:r>
              <a:rPr lang="ru-RU" dirty="0" err="1" smtClean="0"/>
              <a:t>Гойена</a:t>
            </a:r>
            <a:r>
              <a:rPr lang="ru-RU" dirty="0" smtClean="0"/>
              <a:t> и С. </a:t>
            </a:r>
            <a:r>
              <a:rPr lang="ru-RU" dirty="0" err="1" smtClean="0"/>
              <a:t>Рейсдала</a:t>
            </a:r>
            <a:r>
              <a:rPr lang="ru-RU" dirty="0" smtClean="0"/>
              <a:t>. Это знакомство побудило художника обратиться к жанру пейзажа и офорту, а под влиянием творчества Рембрандта живопись художника приобрела спокойный колорит, коричневато-золотистую тональность.         </a:t>
            </a:r>
            <a:r>
              <a:rPr lang="ru-RU" dirty="0" err="1" smtClean="0"/>
              <a:t>Гротескность</a:t>
            </a:r>
            <a:r>
              <a:rPr lang="ru-RU" dirty="0" smtClean="0"/>
              <a:t> бытовых сцен сменилась добрым юмором. Общий тон картин приобрел умиротворенный характер. Картина "Мастерская художника" по тематике стоит особняком среди других работ </a:t>
            </a:r>
            <a:r>
              <a:rPr lang="ru-RU" dirty="0" err="1" smtClean="0"/>
              <a:t>Адриана</a:t>
            </a:r>
            <a:r>
              <a:rPr lang="ru-RU" dirty="0" smtClean="0"/>
              <a:t> </a:t>
            </a:r>
            <a:r>
              <a:rPr lang="ru-RU" dirty="0" err="1" smtClean="0"/>
              <a:t>ван</a:t>
            </a:r>
            <a:r>
              <a:rPr lang="ru-RU" dirty="0" smtClean="0"/>
              <a:t> </a:t>
            </a:r>
            <a:r>
              <a:rPr lang="ru-RU" dirty="0" err="1" smtClean="0"/>
              <a:t>Остаде</a:t>
            </a:r>
            <a:r>
              <a:rPr lang="ru-RU" dirty="0" smtClean="0"/>
              <a:t>, но ее композиционно-колористическое решение близко к таковому и в других жанровых картинах художника, а та теплота, с которой исполнено произведение, делает его одной из лучших работ в творчестве мастера. Другие известные произведения: "Деревенские музыканты". Эрмитаж, Санкт-Петербург; "Смеющийся крестьянин". 1637. </a:t>
            </a:r>
            <a:r>
              <a:rPr lang="ru-RU" dirty="0" err="1" smtClean="0"/>
              <a:t>Рейксмузеум</a:t>
            </a:r>
            <a:r>
              <a:rPr lang="ru-RU" dirty="0" smtClean="0"/>
              <a:t>, Амстердам; "Сельская хижина". 1642. Лувр, Париж; "Флейтист". </a:t>
            </a:r>
            <a:r>
              <a:rPr lang="ru-RU" dirty="0" err="1" smtClean="0"/>
              <a:t>Ок</a:t>
            </a:r>
            <a:r>
              <a:rPr lang="ru-RU" dirty="0" smtClean="0"/>
              <a:t>. 1660. ГМИИ им А.С. Пушкина, Москва. </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714356"/>
            <a:ext cx="8229600" cy="990600"/>
          </a:xfrm>
        </p:spPr>
        <p:txBody>
          <a:bodyPr>
            <a:normAutofit fontScale="90000"/>
          </a:bodyPr>
          <a:lstStyle/>
          <a:p>
            <a:r>
              <a:rPr lang="ru-RU" sz="2000" dirty="0" smtClean="0"/>
              <a:t>А. </a:t>
            </a:r>
            <a:r>
              <a:rPr lang="ru-RU" sz="2000" dirty="0" err="1" smtClean="0"/>
              <a:t>ван</a:t>
            </a:r>
            <a:r>
              <a:rPr lang="ru-RU" sz="2000" dirty="0" smtClean="0"/>
              <a:t> </a:t>
            </a:r>
            <a:r>
              <a:rPr lang="ru-RU" sz="2000" dirty="0" err="1" smtClean="0"/>
              <a:t>Остаде</a:t>
            </a:r>
            <a:r>
              <a:rPr lang="ru-RU" sz="2000" dirty="0" smtClean="0"/>
              <a:t>. «Деревенские музыканты». 1655. Эрмитаж. Ленинград</a:t>
            </a:r>
            <a:r>
              <a:rPr lang="ru-RU" dirty="0" smtClean="0"/>
              <a:t>.</a:t>
            </a:r>
            <a:br>
              <a:rPr lang="ru-RU" dirty="0" smtClean="0"/>
            </a:br>
            <a:r>
              <a:rPr lang="ru-RU" dirty="0" smtClean="0"/>
              <a:t/>
            </a:r>
            <a:br>
              <a:rPr lang="ru-RU" dirty="0" smtClean="0"/>
            </a:br>
            <a:endParaRPr lang="ru-RU" dirty="0"/>
          </a:p>
        </p:txBody>
      </p:sp>
      <p:pic>
        <p:nvPicPr>
          <p:cNvPr id="1026" name="Picture 2" descr="C:\Documents and Settings\Администратор\Мои документы\Мои рисунки\0298460018.jpg"/>
          <p:cNvPicPr>
            <a:picLocks noGrp="1" noChangeAspect="1" noChangeArrowheads="1"/>
          </p:cNvPicPr>
          <p:nvPr>
            <p:ph idx="1"/>
          </p:nvPr>
        </p:nvPicPr>
        <p:blipFill>
          <a:blip r:embed="rId2"/>
          <a:srcRect/>
          <a:stretch>
            <a:fillRect/>
          </a:stretch>
        </p:blipFill>
        <p:spPr bwMode="auto">
          <a:xfrm>
            <a:off x="264337" y="813046"/>
            <a:ext cx="4174609" cy="5044846"/>
          </a:xfrm>
          <a:prstGeom prst="rect">
            <a:avLst/>
          </a:prstGeom>
          <a:noFill/>
        </p:spPr>
      </p:pic>
      <p:sp>
        <p:nvSpPr>
          <p:cNvPr id="5" name="Прямоугольник 4"/>
          <p:cNvSpPr/>
          <p:nvPr/>
        </p:nvSpPr>
        <p:spPr>
          <a:xfrm>
            <a:off x="4429124" y="714356"/>
            <a:ext cx="4500594" cy="4893647"/>
          </a:xfrm>
          <a:prstGeom prst="rect">
            <a:avLst/>
          </a:prstGeom>
        </p:spPr>
        <p:txBody>
          <a:bodyPr wrap="square">
            <a:spAutoFit/>
          </a:bodyPr>
          <a:lstStyle/>
          <a:p>
            <a:r>
              <a:rPr lang="ru-RU" sz="1200" dirty="0" err="1" smtClean="0"/>
              <a:t>Остаде</a:t>
            </a:r>
            <a:r>
              <a:rPr lang="ru-RU" sz="1200" dirty="0" smtClean="0"/>
              <a:t> изображал полутемные бедные жилища или сельские трактиры со светом из боковых зарешеченных окон, выделяющим на переднем плане мирно беседующих, выпивающих, курящих или поющих крестьян. Главное в его картинах не столько изображение ситуаций или отдельные человеческие образы, сколько идущая в конкретно представленном интерьере повседневная незатейливая жизнь, включающая в свое течение и фигуры людей, и случайные предметы, разбросанные в неряшливом беспорядке. Персонажи </a:t>
            </a:r>
            <a:r>
              <a:rPr lang="ru-RU" sz="1200" dirty="0" err="1" smtClean="0"/>
              <a:t>Остаде</a:t>
            </a:r>
            <a:r>
              <a:rPr lang="ru-RU" sz="1200" dirty="0" smtClean="0"/>
              <a:t>, подчас нескладные и туповатые, охарактеризованы им с оттенком добродушной иронии и нескрываемой симпатии. Среди них встречаются преданные искусству люди более высокого душевного склада: самозабвенно играющий музыкант-самоучка (</a:t>
            </a:r>
            <a:r>
              <a:rPr lang="ru-RU" sz="1200" i="1" dirty="0" smtClean="0"/>
              <a:t>Флейтист</a:t>
            </a:r>
            <a:r>
              <a:rPr lang="ru-RU" sz="1200" dirty="0" smtClean="0"/>
              <a:t>, Москва, </a:t>
            </a:r>
            <a:r>
              <a:rPr lang="ru-RU" sz="1200" dirty="0" err="1" smtClean="0"/>
              <a:t>Гос</a:t>
            </a:r>
            <a:r>
              <a:rPr lang="ru-RU" sz="1200" dirty="0" smtClean="0"/>
              <a:t>. музей изобразительных искусств им. А. С. Пушкина), живописец в мастерской; картина под этим названием (1663, Дрезден, Картинная галерея), выпадающая из тематического репертуара </a:t>
            </a:r>
            <a:r>
              <a:rPr lang="ru-RU" sz="1200" dirty="0" err="1" smtClean="0"/>
              <a:t>Остаде</a:t>
            </a:r>
            <a:r>
              <a:rPr lang="ru-RU" sz="1200" dirty="0" smtClean="0"/>
              <a:t> и лучшая в его творчестве, имеет немало схожих черт с жанровыми композициями как в передаче интерьера с боковым освещением и уходящим в глубину затененным пространством, так и с присущим изображению легким оттенком юмора. Однако уменье </a:t>
            </a:r>
            <a:r>
              <a:rPr lang="ru-RU" sz="1200" dirty="0" err="1" smtClean="0"/>
              <a:t>Остаде</a:t>
            </a:r>
            <a:r>
              <a:rPr lang="ru-RU" sz="1200" dirty="0" smtClean="0"/>
              <a:t> слить человека с окружающей его средой выходит здесь за границы чисто бытовой трактовки. Созданная в картине атмосфера творческого труда придает убогой мастерской живописца необычное для </a:t>
            </a:r>
            <a:r>
              <a:rPr lang="ru-RU" sz="1200" dirty="0" err="1" smtClean="0"/>
              <a:t>Остаде</a:t>
            </a:r>
            <a:r>
              <a:rPr lang="ru-RU" sz="1200" dirty="0" smtClean="0"/>
              <a:t> впечатление поэтической таинственности.</a:t>
            </a:r>
            <a:endParaRPr lang="ru-RU" sz="12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Бюргерский жанр</a:t>
            </a:r>
            <a:endParaRPr lang="ru-RU" dirty="0"/>
          </a:p>
        </p:txBody>
      </p:sp>
      <p:sp>
        <p:nvSpPr>
          <p:cNvPr id="3" name="Содержимое 2"/>
          <p:cNvSpPr>
            <a:spLocks noGrp="1"/>
          </p:cNvSpPr>
          <p:nvPr>
            <p:ph idx="1"/>
          </p:nvPr>
        </p:nvSpPr>
        <p:spPr/>
        <p:txBody>
          <a:bodyPr>
            <a:normAutofit fontScale="92500" lnSpcReduction="20000"/>
          </a:bodyPr>
          <a:lstStyle/>
          <a:p>
            <a:r>
              <a:rPr lang="ru-RU" dirty="0" smtClean="0"/>
              <a:t>Бюргерский жанр на первом этапе представлен веселыми жизнерадостными картинами из жизни золотой молодежи и офицеров, проводящих время в тавернах или гостиных за игрой в </a:t>
            </a:r>
            <a:r>
              <a:rPr lang="ru-RU" dirty="0" err="1" smtClean="0"/>
              <a:t>трик-трак</a:t>
            </a:r>
            <a:r>
              <a:rPr lang="ru-RU" dirty="0" smtClean="0"/>
              <a:t>, домашними концертами (Д. </a:t>
            </a:r>
            <a:r>
              <a:rPr lang="ru-RU" dirty="0" err="1" smtClean="0"/>
              <a:t>Халс</a:t>
            </a:r>
            <a:r>
              <a:rPr lang="ru-RU" dirty="0" smtClean="0"/>
              <a:t>, Ю. </a:t>
            </a:r>
            <a:r>
              <a:rPr lang="ru-RU" dirty="0" err="1" smtClean="0"/>
              <a:t>Лейстер</a:t>
            </a:r>
            <a:r>
              <a:rPr lang="ru-RU" dirty="0" smtClean="0"/>
              <a:t>, Я. М. </a:t>
            </a:r>
            <a:r>
              <a:rPr lang="ru-RU" dirty="0" err="1" smtClean="0"/>
              <a:t>Моленар</a:t>
            </a:r>
            <a:r>
              <a:rPr lang="ru-RU" dirty="0" smtClean="0"/>
              <a:t>, А. </a:t>
            </a:r>
            <a:r>
              <a:rPr lang="ru-RU" dirty="0" err="1" smtClean="0"/>
              <a:t>Паламедес</a:t>
            </a:r>
            <a:r>
              <a:rPr lang="ru-RU" dirty="0" smtClean="0"/>
              <a:t>, П. Кодде, В. </a:t>
            </a:r>
            <a:r>
              <a:rPr lang="ru-RU" dirty="0" err="1" smtClean="0"/>
              <a:t>Дейстер</a:t>
            </a:r>
            <a:r>
              <a:rPr lang="ru-RU" dirty="0" smtClean="0"/>
              <a:t>). В середине 17 в. </a:t>
            </a:r>
            <a:r>
              <a:rPr lang="ru-RU" dirty="0" smtClean="0">
                <a:hlinkClick r:id="rId2" action="ppaction://hlinkfile"/>
              </a:rPr>
              <a:t>Г. </a:t>
            </a:r>
            <a:r>
              <a:rPr lang="ru-RU" dirty="0" err="1" smtClean="0">
                <a:hlinkClick r:id="rId2" action="ppaction://hlinkfile"/>
              </a:rPr>
              <a:t>Доу</a:t>
            </a:r>
            <a:r>
              <a:rPr lang="ru-RU" dirty="0" smtClean="0"/>
              <a:t> и Ф. </a:t>
            </a:r>
            <a:r>
              <a:rPr lang="ru-RU" dirty="0" err="1" smtClean="0"/>
              <a:t>ван</a:t>
            </a:r>
            <a:r>
              <a:rPr lang="ru-RU" dirty="0" smtClean="0"/>
              <a:t> </a:t>
            </a:r>
            <a:r>
              <a:rPr lang="ru-RU" dirty="0" err="1" smtClean="0"/>
              <a:t>Мирис</a:t>
            </a:r>
            <a:r>
              <a:rPr lang="ru-RU" dirty="0" smtClean="0"/>
              <a:t> Старший, представители лейденской школы миниатюрной техники письма, отличающейся обилием и тонкостью исполнения деталей и гладкой эмалевой поверхностью, изображая визит врача, ученого за занятиями, посещение мастерской художника, домашние хлопоты или светские развлечения бюргеров, тяготеют к занимательному рассказу.</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pPr algn="just">
              <a:buNone/>
            </a:pPr>
            <a:r>
              <a:rPr lang="ru-RU" sz="1600" dirty="0" smtClean="0"/>
              <a:t>Особую роль в худ. жизни Голландии второй половины 17 века играл </a:t>
            </a:r>
            <a:r>
              <a:rPr lang="ru-RU" sz="1600" dirty="0" err="1" smtClean="0"/>
              <a:t>Делт</a:t>
            </a:r>
            <a:r>
              <a:rPr lang="ru-RU" sz="1600" dirty="0" smtClean="0"/>
              <a:t> - небольшой город.</a:t>
            </a:r>
          </a:p>
          <a:p>
            <a:pPr algn="just">
              <a:buNone/>
            </a:pPr>
            <a:r>
              <a:rPr lang="ru-RU" sz="1600" dirty="0" smtClean="0"/>
              <a:t> Здесь сложилась  самобытная школа живописи, традиционной темой которой был интерьер. Крупнейшим мастером </a:t>
            </a:r>
            <a:r>
              <a:rPr lang="ru-RU" sz="1600" dirty="0" err="1" smtClean="0"/>
              <a:t>делфтской</a:t>
            </a:r>
            <a:r>
              <a:rPr lang="ru-RU" sz="1600" dirty="0" smtClean="0"/>
              <a:t> школы был Ян Вермер. О жизни Вермеера известно очень немногое. Он родился (по крайней мере был крещён) </a:t>
            </a:r>
            <a:r>
              <a:rPr lang="ru-RU" sz="1600" dirty="0" smtClean="0">
                <a:hlinkClick r:id="rId2" action="ppaction://hlinkfile" tooltip="31 октября"/>
              </a:rPr>
              <a:t>31 октября</a:t>
            </a:r>
            <a:r>
              <a:rPr lang="ru-RU" sz="1600" dirty="0" smtClean="0"/>
              <a:t> </a:t>
            </a:r>
            <a:r>
              <a:rPr lang="ru-RU" sz="1600" dirty="0" smtClean="0">
                <a:hlinkClick r:id="rId3" action="ppaction://hlinkfile" tooltip="1632 год"/>
              </a:rPr>
              <a:t>1632 года</a:t>
            </a:r>
            <a:r>
              <a:rPr lang="ru-RU" sz="1600" dirty="0" smtClean="0"/>
              <a:t> в </a:t>
            </a:r>
            <a:r>
              <a:rPr lang="ru-RU" sz="1600" dirty="0" smtClean="0">
                <a:hlinkClick r:id="rId4" action="ppaction://hlinkfile" tooltip="Делфт"/>
              </a:rPr>
              <a:t>Делфте</a:t>
            </a:r>
            <a:r>
              <a:rPr lang="ru-RU" sz="1600" dirty="0" smtClean="0"/>
              <a:t>, в семье предпринимателя-торговца. Ян был вторым ребёнком в семье и единственным сыном своих родителей. </a:t>
            </a:r>
          </a:p>
          <a:p>
            <a:pPr algn="just">
              <a:buNone/>
            </a:pPr>
            <a:r>
              <a:rPr lang="ru-RU" sz="1600" dirty="0" smtClean="0"/>
              <a:t>Его отец занимался шелкоткачеством, торговал произведениями искусства, а позже стал владельцем гостиницы. Торговлю картинами и гостиницу он передал по наследству сыну.</a:t>
            </a:r>
            <a:endParaRPr lang="ru-RU" sz="1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71472" y="1600200"/>
            <a:ext cx="8115328" cy="3900501"/>
          </a:xfrm>
        </p:spPr>
        <p:txBody>
          <a:bodyPr>
            <a:normAutofit fontScale="62500" lnSpcReduction="20000"/>
          </a:bodyPr>
          <a:lstStyle/>
          <a:p>
            <a:r>
              <a:rPr lang="ru-RU" dirty="0" smtClean="0">
                <a:hlinkClick r:id="rId2" action="ppaction://hlinkfile" tooltip="20 апреля"/>
              </a:rPr>
              <a:t>20 апреля</a:t>
            </a:r>
            <a:r>
              <a:rPr lang="ru-RU" dirty="0" smtClean="0"/>
              <a:t> </a:t>
            </a:r>
            <a:r>
              <a:rPr lang="ru-RU" dirty="0" smtClean="0">
                <a:hlinkClick r:id="rId3" action="ppaction://hlinkfile" tooltip="1653"/>
              </a:rPr>
              <a:t>1653</a:t>
            </a:r>
            <a:r>
              <a:rPr lang="ru-RU" dirty="0" smtClean="0"/>
              <a:t> г. Ян Вермеер женился на </a:t>
            </a:r>
            <a:r>
              <a:rPr lang="ru-RU" i="1" dirty="0" err="1" smtClean="0"/>
              <a:t>Катарине</a:t>
            </a:r>
            <a:r>
              <a:rPr lang="ru-RU" i="1" dirty="0" smtClean="0"/>
              <a:t> </a:t>
            </a:r>
            <a:r>
              <a:rPr lang="ru-RU" i="1" dirty="0" err="1" smtClean="0"/>
              <a:t>Болнес</a:t>
            </a:r>
            <a:r>
              <a:rPr lang="ru-RU" dirty="0" smtClean="0"/>
              <a:t> из деревни в окрестностях Делфта. </a:t>
            </a:r>
            <a:r>
              <a:rPr lang="ru-RU" dirty="0" smtClean="0">
                <a:hlinkClick r:id="rId4" action="ppaction://hlinkfile" tooltip="Кальвинизм"/>
              </a:rPr>
              <a:t>Кальвинистское</a:t>
            </a:r>
            <a:r>
              <a:rPr lang="ru-RU" dirty="0" smtClean="0"/>
              <a:t> вероисповедание первоначально вызывало недовольство в </a:t>
            </a:r>
            <a:r>
              <a:rPr lang="ru-RU" dirty="0" smtClean="0">
                <a:hlinkClick r:id="rId5" action="ppaction://hlinkfile" tooltip="Католицизм"/>
              </a:rPr>
              <a:t>католической</a:t>
            </a:r>
            <a:r>
              <a:rPr lang="ru-RU" dirty="0" smtClean="0"/>
              <a:t> семье </a:t>
            </a:r>
            <a:r>
              <a:rPr lang="ru-RU" dirty="0" err="1" smtClean="0"/>
              <a:t>Болнес</a:t>
            </a:r>
            <a:r>
              <a:rPr lang="ru-RU" dirty="0" smtClean="0"/>
              <a:t>. Лишь после увещеваний католика </a:t>
            </a:r>
            <a:r>
              <a:rPr lang="ru-RU" dirty="0" err="1" smtClean="0"/>
              <a:t>Брамера</a:t>
            </a:r>
            <a:r>
              <a:rPr lang="ru-RU" dirty="0" smtClean="0"/>
              <a:t> будущая тёща Вермеера дала согласие на брак дочери.</a:t>
            </a:r>
          </a:p>
          <a:p>
            <a:r>
              <a:rPr lang="ru-RU" dirty="0" smtClean="0"/>
              <a:t>В </a:t>
            </a:r>
            <a:r>
              <a:rPr lang="ru-RU" dirty="0" smtClean="0">
                <a:hlinkClick r:id="rId6" action="ppaction://hlinkfile" tooltip="1660"/>
              </a:rPr>
              <a:t>1660</a:t>
            </a:r>
            <a:r>
              <a:rPr lang="ru-RU" dirty="0" smtClean="0"/>
              <a:t> г. Вермеер вместе с женой переехал жить в дом тёщи. У Вермеера было 15 детей, четверо из которых умерли в раннем возрасте. Очевидно, что материальное положение художника было очень неплохим, раз он мог без проблем прокормить своих детей. Известно, что Вермеер писал в год лишь по две картины, поэтому у него были и другие источники дохода. Он помогал своей матери управлять трактиром «</a:t>
            </a:r>
            <a:r>
              <a:rPr lang="ru-RU" i="1" dirty="0" err="1" smtClean="0"/>
              <a:t>Мехелен</a:t>
            </a:r>
            <a:r>
              <a:rPr lang="ru-RU" dirty="0" smtClean="0"/>
              <a:t>» на главном рынке Делфта, доставшимся ей в наследство после смерти мужа. Предполагается, что в этом заведении Вермеер мог вести обычную для голландских художников того времени торговлю предметами искусства. В 1662-63 и 1670-71 гг. Вермеер занимал должность декана гильдии св. Луки и соответственно руководил ею. В XVII в. любой ремесленник и художник состоял в соответствующей гильдии, регламентировавшей деятельность представителей профессии. Должность декана гильдии художников была очень почётной и говорит об авторитете Яна Вермеера в Делфте.</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fontScale="70000" lnSpcReduction="20000"/>
          </a:bodyPr>
          <a:lstStyle/>
          <a:p>
            <a:r>
              <a:rPr lang="ru-RU" dirty="0" smtClean="0"/>
              <a:t>Ещё при жизни художника за картины Яна Вермеера платили очень хорошие деньги. В основном Вермеер писал для своих заказчиков-</a:t>
            </a:r>
            <a:r>
              <a:rPr lang="ru-RU" dirty="0" smtClean="0">
                <a:hlinkClick r:id="rId2" action="ppaction://hlinkfile" tooltip="Меценат"/>
              </a:rPr>
              <a:t>меценатов</a:t>
            </a:r>
            <a:r>
              <a:rPr lang="ru-RU" dirty="0" smtClean="0"/>
              <a:t>. Главными покровителями художника и почитателями его творчества были пекарь </a:t>
            </a:r>
            <a:r>
              <a:rPr lang="ru-RU" i="1" dirty="0" err="1" smtClean="0"/>
              <a:t>Хендрик</a:t>
            </a:r>
            <a:r>
              <a:rPr lang="ru-RU" i="1" dirty="0" smtClean="0"/>
              <a:t> </a:t>
            </a:r>
            <a:r>
              <a:rPr lang="ru-RU" i="1" dirty="0" err="1" smtClean="0"/>
              <a:t>ван</a:t>
            </a:r>
            <a:r>
              <a:rPr lang="ru-RU" i="1" dirty="0" smtClean="0"/>
              <a:t> </a:t>
            </a:r>
            <a:r>
              <a:rPr lang="ru-RU" i="1" dirty="0" err="1" smtClean="0"/>
              <a:t>Буйтен</a:t>
            </a:r>
            <a:r>
              <a:rPr lang="ru-RU" dirty="0" smtClean="0"/>
              <a:t> и хозяин печатной мастерской </a:t>
            </a:r>
            <a:r>
              <a:rPr lang="ru-RU" i="1" dirty="0" err="1" smtClean="0"/>
              <a:t>Якоб</a:t>
            </a:r>
            <a:r>
              <a:rPr lang="ru-RU" i="1" dirty="0" smtClean="0"/>
              <a:t> </a:t>
            </a:r>
            <a:r>
              <a:rPr lang="ru-RU" i="1" dirty="0" err="1" smtClean="0"/>
              <a:t>Диссиус</a:t>
            </a:r>
            <a:r>
              <a:rPr lang="ru-RU" dirty="0" smtClean="0"/>
              <a:t>, в коллекции которого согласно инвентарному перечню 1682 г. находилось 19 картин Вермеера. Остаётся неизвестным, писал ли Вермеер под конкретные заказы меценатов или они просто получали право преимущественной покупки готовых произведений мастера. Вермеер был известным экспертом по вопросам искусства. Так, например, он был в числе экспертов, которым доверили установить подлинность коллекции венецианских и римских полотен, предложенных </a:t>
            </a:r>
            <a:r>
              <a:rPr lang="ru-RU" dirty="0" smtClean="0">
                <a:hlinkClick r:id="rId3" action="ppaction://hlinkfile" tooltip="Курфюрст"/>
              </a:rPr>
              <a:t>курфюрсту</a:t>
            </a:r>
            <a:r>
              <a:rPr lang="ru-RU" dirty="0" smtClean="0"/>
              <a:t> </a:t>
            </a:r>
            <a:r>
              <a:rPr lang="ru-RU" dirty="0" smtClean="0">
                <a:hlinkClick r:id="rId4" action="ppaction://hlinkfile" tooltip="Бранденбург"/>
              </a:rPr>
              <a:t>Бранденбурга</a:t>
            </a:r>
            <a:r>
              <a:rPr lang="ru-RU" dirty="0" smtClean="0"/>
              <a:t> </a:t>
            </a:r>
            <a:r>
              <a:rPr lang="ru-RU" dirty="0" smtClean="0">
                <a:hlinkClick r:id="rId5" action="ppaction://hlinkfile" tooltip="Фридрих Вильгельм (курфюрст Бранденбурга)"/>
              </a:rPr>
              <a:t>Фридриху Вильгельму I</a:t>
            </a:r>
            <a:r>
              <a:rPr lang="ru-RU" dirty="0" smtClean="0"/>
              <a:t> за 30 тысяч </a:t>
            </a:r>
            <a:r>
              <a:rPr lang="ru-RU" dirty="0" smtClean="0">
                <a:hlinkClick r:id="rId6" action="ppaction://hlinkfile" tooltip="Гульден"/>
              </a:rPr>
              <a:t>гульденов</a:t>
            </a:r>
            <a:r>
              <a:rPr lang="ru-RU" dirty="0" smtClean="0"/>
              <a:t>. В </a:t>
            </a:r>
            <a:r>
              <a:rPr lang="ru-RU" dirty="0" smtClean="0">
                <a:hlinkClick r:id="rId7" action="ppaction://hlinkfile" tooltip="1672"/>
              </a:rPr>
              <a:t>1672</a:t>
            </a:r>
            <a:r>
              <a:rPr lang="ru-RU" dirty="0" smtClean="0"/>
              <a:t> г. Вермеер ездил в </a:t>
            </a:r>
            <a:r>
              <a:rPr lang="ru-RU" dirty="0" smtClean="0">
                <a:hlinkClick r:id="rId8" action="ppaction://hlinkfile" tooltip="Гаага"/>
              </a:rPr>
              <a:t>Гаагу</a:t>
            </a:r>
            <a:r>
              <a:rPr lang="ru-RU" dirty="0" smtClean="0"/>
              <a:t>, где давал заключение о стоимости картин вместе с другим художником </a:t>
            </a:r>
            <a:r>
              <a:rPr lang="ru-RU" dirty="0" err="1" smtClean="0">
                <a:hlinkClick r:id="rId9" action="ppaction://hlinkfile" tooltip="Йорданс, Якоб"/>
              </a:rPr>
              <a:t>Якобом</a:t>
            </a:r>
            <a:r>
              <a:rPr lang="ru-RU" dirty="0" smtClean="0">
                <a:hlinkClick r:id="rId9" action="ppaction://hlinkfile" tooltip="Йорданс, Якоб"/>
              </a:rPr>
              <a:t> </a:t>
            </a:r>
            <a:r>
              <a:rPr lang="ru-RU" dirty="0" err="1" smtClean="0">
                <a:hlinkClick r:id="rId9" action="ppaction://hlinkfile" tooltip="Йорданс, Якоб"/>
              </a:rPr>
              <a:t>Йордансом</a:t>
            </a:r>
            <a:r>
              <a:rPr lang="ru-RU" dirty="0" smtClean="0"/>
              <a:t>. В присутствии </a:t>
            </a:r>
            <a:r>
              <a:rPr lang="ru-RU" dirty="0" smtClean="0">
                <a:hlinkClick r:id="rId10" action="ppaction://hlinkfile" tooltip="Нотариус"/>
              </a:rPr>
              <a:t>нотариуса</a:t>
            </a:r>
            <a:r>
              <a:rPr lang="ru-RU" dirty="0" smtClean="0"/>
              <a:t> он опроверг подлинность коллекции и заявил, что в действительности коллекция стоит не более одной десятой от запрашиваемой цены.</a:t>
            </a:r>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20000"/>
          </a:bodyPr>
          <a:lstStyle/>
          <a:p>
            <a:pPr>
              <a:buNone/>
            </a:pPr>
            <a:r>
              <a:rPr lang="ru-RU" b="1" dirty="0" smtClean="0"/>
              <a:t>                  Последние годы жизни</a:t>
            </a:r>
          </a:p>
          <a:p>
            <a:r>
              <a:rPr lang="ru-RU" dirty="0" smtClean="0"/>
              <a:t>К концу жизни экономическое положение художника значительно ухудшилось, и он был вынужден брать кредиты. В результате начавшейся в 1672 г. и продолжавшейся до 1679 г. войны с Францией замерла торговля живописью. В своём ходатайстве о частичном списании долгов, датированном 30 апреля 1676 г., супруга Вермеера поясняла, что во время войны её муж был вынужден продавать картины по заниженной цене. В </a:t>
            </a:r>
            <a:r>
              <a:rPr lang="ru-RU" dirty="0" smtClean="0">
                <a:hlinkClick r:id="rId2" action="ppaction://hlinkfile" tooltip="1675"/>
              </a:rPr>
              <a:t>1675</a:t>
            </a:r>
            <a:r>
              <a:rPr lang="ru-RU" dirty="0" smtClean="0"/>
              <a:t> г. Вермеер заболел и умер спустя несколько дней. </a:t>
            </a:r>
            <a:r>
              <a:rPr lang="ru-RU" dirty="0" smtClean="0">
                <a:hlinkClick r:id="rId3" action="ppaction://hlinkfile" tooltip="15 декабря"/>
              </a:rPr>
              <a:t>15 декабря</a:t>
            </a:r>
            <a:r>
              <a:rPr lang="ru-RU" dirty="0" smtClean="0"/>
              <a:t> </a:t>
            </a:r>
            <a:r>
              <a:rPr lang="ru-RU" dirty="0" smtClean="0">
                <a:hlinkClick r:id="rId2" action="ppaction://hlinkfile" tooltip="1675"/>
              </a:rPr>
              <a:t>1675</a:t>
            </a:r>
            <a:r>
              <a:rPr lang="ru-RU" dirty="0" smtClean="0"/>
              <a:t> г. Ян Вермеер был похоронен в фамильном склепе в церкви </a:t>
            </a:r>
            <a:r>
              <a:rPr lang="ru-RU" dirty="0" err="1" smtClean="0">
                <a:hlinkClick r:id="rId4" action="ppaction://hlinkfile" tooltip="Аудекерк (Делфт)"/>
              </a:rPr>
              <a:t>Ауде</a:t>
            </a:r>
            <a:r>
              <a:rPr lang="ru-RU" dirty="0" smtClean="0">
                <a:hlinkClick r:id="rId4" action="ppaction://hlinkfile" tooltip="Аудекерк (Делфт)"/>
              </a:rPr>
              <a:t> </a:t>
            </a:r>
            <a:r>
              <a:rPr lang="ru-RU" dirty="0" err="1" smtClean="0">
                <a:hlinkClick r:id="rId4" action="ppaction://hlinkfile" tooltip="Аудекерк (Делфт)"/>
              </a:rPr>
              <a:t>Керк</a:t>
            </a:r>
            <a:r>
              <a:rPr lang="ru-RU" dirty="0" smtClean="0"/>
              <a:t> в Делфте. Его жена была вынуждена отказаться от наследства и передала его кредиторам.</a:t>
            </a:r>
          </a:p>
          <a:p>
            <a:endParaRPr lang="ru-RU" dirty="0" smtClean="0"/>
          </a:p>
          <a:p>
            <a:endParaRPr lang="ru-RU" dirty="0" smtClean="0"/>
          </a:p>
          <a:p>
            <a:endParaRPr lang="ru-RU" dirty="0" smtClean="0"/>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716016" y="-10120"/>
            <a:ext cx="3896657" cy="4559113"/>
          </a:xfrm>
        </p:spPr>
        <p:txBody>
          <a:bodyPr>
            <a:noAutofit/>
          </a:bodyPr>
          <a:lstStyle/>
          <a:p>
            <a:r>
              <a:rPr lang="ru-RU" sz="800" dirty="0" smtClean="0"/>
              <a:t>На темном, почти черном, нейтральном фоне в пол-оборота со спины изображена девушка, взирающая на зрителя. Фон своим контрастом к освещенному лицу выявляет и усиливает рельефную пластичность изображения, которое, кажется, преступает иллюзионистическую границу живописи (в 232-м фрагменте своего Трактата о живописи Леонардо да Винчи уже рассуждал о том, 'по предметы становятся светлее на темном фоне и наоборот). </a:t>
            </a:r>
            <a:br>
              <a:rPr lang="ru-RU" sz="800" dirty="0" smtClean="0"/>
            </a:br>
            <a:r>
              <a:rPr lang="ru-RU" sz="800" dirty="0" smtClean="0"/>
              <a:t/>
            </a:r>
            <a:br>
              <a:rPr lang="ru-RU" sz="800" dirty="0" smtClean="0"/>
            </a:br>
            <a:r>
              <a:rPr lang="ru-RU" sz="800" dirty="0" smtClean="0"/>
              <a:t>Рот юной особы полуоткрыт, что часто служит в голландской живописи знаком обращения к зрителю. Голова ее слегка наклонена - так рождается впечатление мечтательности и рассеянности мыслей, но в то же время ее взгляд сосредоточенно устремлен на смотрящего. </a:t>
            </a:r>
            <a:br>
              <a:rPr lang="ru-RU" sz="800" dirty="0" smtClean="0"/>
            </a:br>
            <a:r>
              <a:rPr lang="ru-RU" sz="800" dirty="0" smtClean="0"/>
              <a:t/>
            </a:r>
            <a:br>
              <a:rPr lang="ru-RU" sz="800" dirty="0" smtClean="0"/>
            </a:br>
            <a:r>
              <a:rPr lang="ru-RU" sz="800" dirty="0" smtClean="0"/>
              <a:t>Девушка одета в простую, лишенную украшений, коричневато-желтую кофту, на ее фоне выделяется, словно излучающий свет, белый воротник. Другим контрастом к лицу пред стает </a:t>
            </a:r>
            <a:r>
              <a:rPr lang="ru-RU" sz="800" dirty="0" err="1" smtClean="0"/>
              <a:t>голубой</a:t>
            </a:r>
            <a:r>
              <a:rPr lang="ru-RU" sz="800" dirty="0" smtClean="0"/>
              <a:t> тюрбан с ниспадающей ей на плечи лимонно-желтой полосой, напоминающей вуаль. Вермер пишет </a:t>
            </a:r>
            <a:r>
              <a:rPr lang="ru-RU" sz="800" dirty="0" err="1" smtClean="0"/>
              <a:t>поочти</a:t>
            </a:r>
            <a:r>
              <a:rPr lang="ru-RU" sz="800" dirty="0" smtClean="0"/>
              <a:t> чистыми красками, он сокращает шкалу цветовых оттенков: поверхности в тенях моделируются теми же пигментами. </a:t>
            </a:r>
            <a:br>
              <a:rPr lang="ru-RU" sz="800" dirty="0" smtClean="0"/>
            </a:br>
            <a:r>
              <a:rPr lang="ru-RU" sz="800" dirty="0" smtClean="0"/>
              <a:t/>
            </a:r>
            <a:br>
              <a:rPr lang="ru-RU" sz="800" dirty="0" smtClean="0"/>
            </a:br>
            <a:r>
              <a:rPr lang="ru-RU" sz="800" dirty="0" smtClean="0"/>
              <a:t>Головной убор девушки кажется экзотическим. Уже в Европе, в XV столетии тюрбаны стали излюбленным модным аксессуаром, именно об этом свидетельствует предполагаемый автопортрет Яна </a:t>
            </a:r>
            <a:r>
              <a:rPr lang="ru-RU" sz="800" dirty="0" err="1" smtClean="0"/>
              <a:t>ван</a:t>
            </a:r>
            <a:r>
              <a:rPr lang="ru-RU" sz="800" dirty="0" smtClean="0"/>
              <a:t> </a:t>
            </a:r>
            <a:r>
              <a:rPr lang="ru-RU" sz="800" dirty="0" err="1" smtClean="0"/>
              <a:t>Эйка</a:t>
            </a:r>
            <a:r>
              <a:rPr lang="ru-RU" sz="800" dirty="0" smtClean="0"/>
              <a:t>, хранящийся в Лондонской национальной галерее. В годы войн с турками непривычный стиль жизни И одеяние «врагов </a:t>
            </a:r>
            <a:r>
              <a:rPr lang="ru-RU" sz="800" dirty="0" err="1" smtClean="0"/>
              <a:t>христин</a:t>
            </a:r>
            <a:r>
              <a:rPr lang="ru-RU" sz="800" dirty="0" smtClean="0"/>
              <a:t>», как это ни парадоксально, очаровывали европейцев. </a:t>
            </a:r>
            <a:br>
              <a:rPr lang="ru-RU" sz="800" dirty="0" smtClean="0"/>
            </a:br>
            <a:r>
              <a:rPr lang="ru-RU" sz="800" dirty="0" smtClean="0"/>
              <a:t/>
            </a:r>
            <a:br>
              <a:rPr lang="ru-RU" sz="800" dirty="0" smtClean="0"/>
            </a:br>
            <a:r>
              <a:rPr lang="ru-RU" sz="800" dirty="0" smtClean="0"/>
              <a:t>Помимо тюрбана, глаз зрителя притягивает большая, подобно капле, отливающая золотом жемчужина, украсившаяся ушко девушки и выделяющаяся на темном фоне. Жемчужины такого размера могли стоить целое состояние – возможно, художник изобразил сережку несколько большей, светлый блик на жемчужине повторяется в блеске глаз и губ. </a:t>
            </a:r>
            <a:br>
              <a:rPr lang="ru-RU" sz="800" dirty="0" smtClean="0"/>
            </a:br>
            <a:r>
              <a:rPr lang="ru-RU" sz="800" dirty="0" smtClean="0"/>
              <a:t/>
            </a:r>
            <a:br>
              <a:rPr lang="ru-RU" sz="800" dirty="0" smtClean="0"/>
            </a:br>
            <a:r>
              <a:rPr lang="ru-RU" sz="800" dirty="0" smtClean="0"/>
              <a:t>Жемчужина могла быть настоящей, могла быть новомодным французским изобретением (стеклянный шарик наполняли смесью белого воска и экстракта рыбьей чешуи), или культивированной, производством которых занимались в Венеции. </a:t>
            </a:r>
            <a:br>
              <a:rPr lang="ru-RU" sz="800" dirty="0" smtClean="0"/>
            </a:br>
            <a:r>
              <a:rPr lang="ru-RU" sz="800" dirty="0" smtClean="0"/>
              <a:t/>
            </a:r>
            <a:br>
              <a:rPr lang="ru-RU" sz="800" dirty="0" smtClean="0"/>
            </a:br>
            <a:r>
              <a:rPr lang="ru-RU" sz="800" dirty="0" smtClean="0"/>
              <a:t>Одежда девушки – сочетание коричнево-желтой кофты с белым воротником, подчеркивает цвет лица. Картина очень лаконична – нет ни одной лишней детали. Темный фон, который изначально был темно-зеленым (резедовый лак и индиго сейчас почти потеряли свой цвет и темный фон картины – результат ее старения), разделен изображением на неравные треугольники – это придает картине определенный ритм. </a:t>
            </a:r>
            <a:br>
              <a:rPr lang="ru-RU" sz="800" dirty="0" smtClean="0"/>
            </a:br>
            <a:r>
              <a:rPr lang="ru-RU" sz="800" dirty="0" smtClean="0"/>
              <a:t/>
            </a:r>
            <a:br>
              <a:rPr lang="ru-RU" sz="800" dirty="0" smtClean="0"/>
            </a:br>
            <a:r>
              <a:rPr lang="ru-RU" sz="800" dirty="0" smtClean="0"/>
              <a:t>Складки вертикально спадающей желтой ткани подчеркивают нежный овал лица. Поза ее довольно необычна для портрета – это скорее движение, застывший момент. Девушка смотрит с портрета на зрителя уже более 300 лет и все это время хранит загадочное молчание. Некоторые критики называют ее «нидерландской </a:t>
            </a:r>
            <a:r>
              <a:rPr lang="ru-RU" sz="800" dirty="0" err="1" smtClean="0"/>
              <a:t>Монной</a:t>
            </a:r>
            <a:r>
              <a:rPr lang="ru-RU" sz="800" dirty="0" smtClean="0"/>
              <a:t> Лизой». Но Леонардо изобразил взрослую женщину, а Вермеер – совсем молодую девушку. </a:t>
            </a:r>
            <a:br>
              <a:rPr lang="ru-RU" sz="800" dirty="0" smtClean="0"/>
            </a:br>
            <a:r>
              <a:rPr lang="ru-RU" sz="800" dirty="0" smtClean="0"/>
              <a:t/>
            </a:r>
            <a:br>
              <a:rPr lang="ru-RU" sz="800" dirty="0" smtClean="0"/>
            </a:br>
            <a:r>
              <a:rPr lang="ru-RU" sz="800" dirty="0" smtClean="0"/>
              <a:t>Это – самая известная картина Вермеера. Существует несколько предположений о том, кто позировал Вермееру. Наиболее распространенное мнение – это была его старшая дочь Мария, которой в то время было около 13 лет. Возможно также, что это – ее ровесница – дочь мецената и покровителя Вермеера – </a:t>
            </a:r>
            <a:r>
              <a:rPr lang="ru-RU" sz="800" dirty="0" err="1" smtClean="0"/>
              <a:t>Рюйвена</a:t>
            </a:r>
            <a:r>
              <a:rPr lang="ru-RU" sz="800" dirty="0" smtClean="0"/>
              <a:t>, в собственности которой картина оказалась годы спустя. </a:t>
            </a:r>
            <a:br>
              <a:rPr lang="ru-RU" sz="800" dirty="0" smtClean="0"/>
            </a:br>
            <a:endParaRPr lang="ru-RU" sz="800" dirty="0"/>
          </a:p>
        </p:txBody>
      </p:sp>
      <p:pic>
        <p:nvPicPr>
          <p:cNvPr id="3074" name="Picture 2" descr="C:\Documents and Settings\Администратор\Мои документы\Мои рисунки\65girl.jpg"/>
          <p:cNvPicPr>
            <a:picLocks noChangeAspect="1" noChangeArrowheads="1"/>
          </p:cNvPicPr>
          <p:nvPr/>
        </p:nvPicPr>
        <p:blipFill>
          <a:blip r:embed="rId2"/>
          <a:srcRect/>
          <a:stretch>
            <a:fillRect/>
          </a:stretch>
        </p:blipFill>
        <p:spPr bwMode="auto">
          <a:xfrm>
            <a:off x="357158" y="357166"/>
            <a:ext cx="4145716" cy="5929354"/>
          </a:xfrm>
          <a:prstGeom prst="rect">
            <a:avLst/>
          </a:prstGeom>
          <a:noFill/>
        </p:spPr>
      </p:pic>
      <p:sp>
        <p:nvSpPr>
          <p:cNvPr id="5" name="Прямоугольник 4"/>
          <p:cNvSpPr/>
          <p:nvPr/>
        </p:nvSpPr>
        <p:spPr>
          <a:xfrm>
            <a:off x="357158" y="6286520"/>
            <a:ext cx="4890185" cy="369332"/>
          </a:xfrm>
          <a:prstGeom prst="rect">
            <a:avLst/>
          </a:prstGeom>
        </p:spPr>
        <p:txBody>
          <a:bodyPr wrap="none">
            <a:spAutoFit/>
          </a:bodyPr>
          <a:lstStyle/>
          <a:p>
            <a:r>
              <a:rPr lang="ru-RU" dirty="0" smtClean="0"/>
              <a:t>«Девушка с жемчужной сережкой» Ян </a:t>
            </a:r>
            <a:r>
              <a:rPr lang="ru-RU" dirty="0" err="1" smtClean="0"/>
              <a:t>Веермер</a:t>
            </a: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098" name="Picture 2" descr="C:\Documents and Settings\Администратор\Мои документы\Мои рисунки\Девушка списьмом Вермер.jpg"/>
          <p:cNvPicPr>
            <a:picLocks noGrp="1" noChangeAspect="1" noChangeArrowheads="1"/>
          </p:cNvPicPr>
          <p:nvPr>
            <p:ph idx="1"/>
          </p:nvPr>
        </p:nvPicPr>
        <p:blipFill>
          <a:blip r:embed="rId2"/>
          <a:srcRect/>
          <a:stretch>
            <a:fillRect/>
          </a:stretch>
        </p:blipFill>
        <p:spPr bwMode="auto">
          <a:xfrm>
            <a:off x="571472" y="714356"/>
            <a:ext cx="4245735" cy="5504751"/>
          </a:xfrm>
          <a:prstGeom prst="rect">
            <a:avLst/>
          </a:prstGeom>
          <a:noFill/>
        </p:spPr>
      </p:pic>
      <p:sp>
        <p:nvSpPr>
          <p:cNvPr id="5" name="Прямоугольник 4"/>
          <p:cNvSpPr/>
          <p:nvPr/>
        </p:nvSpPr>
        <p:spPr>
          <a:xfrm>
            <a:off x="5214942" y="1285861"/>
            <a:ext cx="3929058" cy="3139321"/>
          </a:xfrm>
          <a:prstGeom prst="rect">
            <a:avLst/>
          </a:prstGeom>
        </p:spPr>
        <p:txBody>
          <a:bodyPr wrap="square">
            <a:spAutoFit/>
          </a:bodyPr>
          <a:lstStyle/>
          <a:p>
            <a:r>
              <a:rPr lang="ru-RU" dirty="0" smtClean="0"/>
              <a:t>За всю свою жизнь Вермер не написал ни одного "чистого" натюрморта и, тем не менее, считался мастером этого жанра. Во многих его жанровых сценах </a:t>
            </a:r>
            <a:r>
              <a:rPr lang="ru-RU" dirty="0" err="1" smtClean="0"/>
              <a:t>присуствуют</a:t>
            </a:r>
            <a:r>
              <a:rPr lang="ru-RU" dirty="0" smtClean="0"/>
              <a:t> мастерски написанные натюрморты. Например, в этой работе фрукты, выкатившиеся из наклонной вазы, перекликаются с жестом тонких девичьих рук, держащих письмо.</a:t>
            </a:r>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5072066" y="357167"/>
            <a:ext cx="3614734" cy="6000791"/>
          </a:xfrm>
        </p:spPr>
        <p:txBody>
          <a:bodyPr>
            <a:normAutofit fontScale="47500" lnSpcReduction="20000"/>
          </a:bodyPr>
          <a:lstStyle/>
          <a:p>
            <a:r>
              <a:rPr lang="ru-RU" dirty="0" smtClean="0"/>
              <a:t>Эта картина считается одной из лучших работ Вермера. Сюжет ее весьма необычен. Художник редко изображал "бедную жизнь" и простых женщин из народа. Обыкновенно служанки </a:t>
            </a:r>
            <a:r>
              <a:rPr lang="ru-RU" dirty="0" err="1" smtClean="0"/>
              <a:t>присуствуют</a:t>
            </a:r>
            <a:r>
              <a:rPr lang="ru-RU" dirty="0" smtClean="0"/>
              <a:t> в его работах лишь в соседстве с хорошо одетыми, богатыми дамами. Заметно, между тем, что Вермер получает огромное удовольствие, выписывая грубую фактуру предметов, присутствующих в картине. Мутное, давно немытое оконное стекло, лиф платья из дешевого полотна, стена с облезлой штукатуркой, мусор на полу - все эти детали не только тщательно, но и любовно. Неизменно очаровывает зрителя и фигура главной героини. Ее поза исполнена спокойной сосредоточенности. Огрубевшие в работе руки девушки так привычно и ловко держат кувшин, что их жест кажется даже изящным. Лицо служанки нельзя назвать красивым. Но так удивительно подмечена в нем мастером мимолетная свежесть юности, так падает на него утренний свет из окна, что оно кажется бесконечно милым. Самую главную роль в этой картине играет, конечно же свет. Он определяет атмосферу всей сцены. Если присмотреться к наиболее светлым участкам работы, можно </a:t>
            </a:r>
            <a:r>
              <a:rPr lang="ru-RU" dirty="0" err="1" smtClean="0"/>
              <a:t>увидить</a:t>
            </a:r>
            <a:r>
              <a:rPr lang="ru-RU" dirty="0" smtClean="0"/>
              <a:t>, что Вермер пишет свет кластерами ("гроздьями" маленьких белых точек). Эти кластеры </a:t>
            </a:r>
            <a:r>
              <a:rPr lang="ru-RU" dirty="0" err="1" smtClean="0"/>
              <a:t>особено</a:t>
            </a:r>
            <a:r>
              <a:rPr lang="ru-RU" dirty="0" smtClean="0"/>
              <a:t> хорошо видны на горлышке кувшина и ручках корзинки с хлебом.</a:t>
            </a:r>
          </a:p>
        </p:txBody>
      </p:sp>
      <p:pic>
        <p:nvPicPr>
          <p:cNvPr id="5122" name="Picture 2" descr="C:\Documents and Settings\Администратор\Мои документы\Мои рисунки\Служанка с кувшином молока Ян вермер.jpg"/>
          <p:cNvPicPr>
            <a:picLocks noChangeAspect="1" noChangeArrowheads="1"/>
          </p:cNvPicPr>
          <p:nvPr/>
        </p:nvPicPr>
        <p:blipFill>
          <a:blip r:embed="rId2"/>
          <a:srcRect/>
          <a:stretch>
            <a:fillRect/>
          </a:stretch>
        </p:blipFill>
        <p:spPr bwMode="auto">
          <a:xfrm>
            <a:off x="428596" y="1000108"/>
            <a:ext cx="4286280" cy="5072098"/>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2714620"/>
            <a:ext cx="7851648" cy="1828800"/>
          </a:xfrm>
        </p:spPr>
        <p:txBody>
          <a:bodyPr>
            <a:noAutofit/>
          </a:bodyPr>
          <a:lstStyle/>
          <a:p>
            <a:r>
              <a:rPr lang="ru-RU" sz="1400" dirty="0" smtClean="0">
                <a:solidFill>
                  <a:schemeClr val="tx1"/>
                </a:solidFill>
              </a:rPr>
              <a:t>В Голландии в XVII в - сменилась религия на протестантство. Религиозные сюжеты почти ушли из </a:t>
            </a:r>
            <a:r>
              <a:rPr lang="ru-RU" sz="1400" dirty="0" smtClean="0">
                <a:solidFill>
                  <a:schemeClr val="tx1"/>
                </a:solidFill>
                <a:hlinkClick r:id="rId2" action="ppaction://hlinkfile"/>
              </a:rPr>
              <a:t>живописи Голландии</a:t>
            </a:r>
            <a:r>
              <a:rPr lang="ru-RU" sz="1400" dirty="0" smtClean="0">
                <a:solidFill>
                  <a:schemeClr val="tx1"/>
                </a:solidFill>
              </a:rPr>
              <a:t>. Впервые появилась жанровая живопись, часто повседневная жизнь была представлена с юмором. Картины высмеивали пороки, призывали терпеть и игнорировать трудности молодой страны, любить и радоваться жизни.</a:t>
            </a:r>
            <a:br>
              <a:rPr lang="ru-RU" sz="1400" dirty="0" smtClean="0">
                <a:solidFill>
                  <a:schemeClr val="tx1"/>
                </a:solidFill>
              </a:rPr>
            </a:br>
            <a:r>
              <a:rPr lang="ru-RU" sz="1400" dirty="0" smtClean="0">
                <a:solidFill>
                  <a:schemeClr val="tx1"/>
                </a:solidFill>
              </a:rPr>
              <a:t>Пейзажи, натюрморты, жанровые сцены, портреты - этим характерна голландская живопись</a:t>
            </a:r>
            <a:br>
              <a:rPr lang="ru-RU" sz="1400" dirty="0" smtClean="0">
                <a:solidFill>
                  <a:schemeClr val="tx1"/>
                </a:solidFill>
              </a:rPr>
            </a:br>
            <a:r>
              <a:rPr lang="ru-RU" sz="1400" dirty="0" smtClean="0">
                <a:solidFill>
                  <a:schemeClr val="tx1"/>
                </a:solidFill>
              </a:rPr>
              <a:t>(</a:t>
            </a:r>
            <a:r>
              <a:rPr lang="ru-RU" sz="1400" dirty="0" smtClean="0">
                <a:solidFill>
                  <a:schemeClr val="tx1"/>
                </a:solidFill>
                <a:hlinkClick r:id="rId3" action="ppaction://hlinkfile"/>
              </a:rPr>
              <a:t>Рембрандт </a:t>
            </a:r>
            <a:r>
              <a:rPr lang="ru-RU" sz="1400" dirty="0" err="1" smtClean="0">
                <a:solidFill>
                  <a:schemeClr val="tx1"/>
                </a:solidFill>
                <a:hlinkClick r:id="rId3" action="ppaction://hlinkfile"/>
              </a:rPr>
              <a:t>ван</a:t>
            </a:r>
            <a:r>
              <a:rPr lang="ru-RU" sz="1400" dirty="0" smtClean="0">
                <a:solidFill>
                  <a:schemeClr val="tx1"/>
                </a:solidFill>
                <a:hlinkClick r:id="rId3" action="ppaction://hlinkfile"/>
              </a:rPr>
              <a:t> Рейн</a:t>
            </a:r>
            <a:r>
              <a:rPr lang="ru-RU" sz="1400" dirty="0" smtClean="0">
                <a:solidFill>
                  <a:schemeClr val="tx1"/>
                </a:solidFill>
              </a:rPr>
              <a:t> , </a:t>
            </a:r>
            <a:r>
              <a:rPr lang="ru-RU" sz="1400" dirty="0" smtClean="0">
                <a:solidFill>
                  <a:schemeClr val="tx1"/>
                </a:solidFill>
                <a:hlinkClick r:id="rId4" action="ppaction://hlinkfile"/>
              </a:rPr>
              <a:t>Ян Вермеер,</a:t>
            </a:r>
            <a:r>
              <a:rPr lang="ru-RU" sz="1400" dirty="0" smtClean="0">
                <a:solidFill>
                  <a:schemeClr val="tx1"/>
                </a:solidFill>
              </a:rPr>
              <a:t> </a:t>
            </a:r>
            <a:r>
              <a:rPr lang="ru-RU" sz="1400" dirty="0" smtClean="0">
                <a:solidFill>
                  <a:schemeClr val="tx1"/>
                </a:solidFill>
                <a:hlinkClick r:id="rId5" action="ppaction://hlinkfile"/>
              </a:rPr>
              <a:t>Ян Стен,</a:t>
            </a:r>
            <a:r>
              <a:rPr lang="ru-RU" sz="1400" dirty="0" smtClean="0">
                <a:solidFill>
                  <a:schemeClr val="tx1"/>
                </a:solidFill>
              </a:rPr>
              <a:t> </a:t>
            </a:r>
            <a:r>
              <a:rPr lang="ru-RU" sz="1400" dirty="0" smtClean="0">
                <a:solidFill>
                  <a:schemeClr val="tx1"/>
                </a:solidFill>
                <a:hlinkClick r:id="rId6" action="ppaction://hlinkfile"/>
              </a:rPr>
              <a:t>Ян </a:t>
            </a:r>
            <a:r>
              <a:rPr lang="ru-RU" sz="1400" dirty="0" err="1" smtClean="0">
                <a:solidFill>
                  <a:schemeClr val="tx1"/>
                </a:solidFill>
                <a:hlinkClick r:id="rId6" action="ppaction://hlinkfile"/>
              </a:rPr>
              <a:t>ван</a:t>
            </a:r>
            <a:r>
              <a:rPr lang="ru-RU" sz="1400" dirty="0" smtClean="0">
                <a:solidFill>
                  <a:schemeClr val="tx1"/>
                </a:solidFill>
                <a:hlinkClick r:id="rId6" action="ppaction://hlinkfile"/>
              </a:rPr>
              <a:t> </a:t>
            </a:r>
            <a:r>
              <a:rPr lang="ru-RU" sz="1400" dirty="0" err="1" smtClean="0">
                <a:solidFill>
                  <a:schemeClr val="tx1"/>
                </a:solidFill>
                <a:hlinkClick r:id="rId6" action="ppaction://hlinkfile"/>
              </a:rPr>
              <a:t>Гойен</a:t>
            </a:r>
            <a:r>
              <a:rPr lang="ru-RU" sz="1400" dirty="0" smtClean="0">
                <a:solidFill>
                  <a:schemeClr val="tx1"/>
                </a:solidFill>
                <a:hlinkClick r:id="rId6" action="ppaction://hlinkfile"/>
              </a:rPr>
              <a:t>,</a:t>
            </a:r>
            <a:r>
              <a:rPr lang="ru-RU" sz="1400" dirty="0" smtClean="0">
                <a:solidFill>
                  <a:schemeClr val="tx1"/>
                </a:solidFill>
              </a:rPr>
              <a:t> </a:t>
            </a:r>
            <a:r>
              <a:rPr lang="ru-RU" sz="1400" dirty="0" smtClean="0">
                <a:solidFill>
                  <a:schemeClr val="tx1"/>
                </a:solidFill>
                <a:hlinkClick r:id="rId7" action="ppaction://hlinkfile"/>
              </a:rPr>
              <a:t>Андриан </a:t>
            </a:r>
            <a:r>
              <a:rPr lang="ru-RU" sz="1400" dirty="0" err="1" smtClean="0">
                <a:solidFill>
                  <a:schemeClr val="tx1"/>
                </a:solidFill>
                <a:hlinkClick r:id="rId7" action="ppaction://hlinkfile"/>
              </a:rPr>
              <a:t>Остаде</a:t>
            </a:r>
            <a:r>
              <a:rPr lang="ru-RU" sz="1400" dirty="0" smtClean="0">
                <a:solidFill>
                  <a:schemeClr val="tx1"/>
                </a:solidFill>
              </a:rPr>
              <a:t>, </a:t>
            </a:r>
            <a:r>
              <a:rPr lang="ru-RU" sz="1400" dirty="0" err="1" smtClean="0">
                <a:solidFill>
                  <a:schemeClr val="tx1"/>
                </a:solidFill>
                <a:hlinkClick r:id="rId8" action="ppaction://hlinkfile"/>
              </a:rPr>
              <a:t>Якоб</a:t>
            </a:r>
            <a:r>
              <a:rPr lang="ru-RU" sz="1400" dirty="0" smtClean="0">
                <a:solidFill>
                  <a:schemeClr val="tx1"/>
                </a:solidFill>
                <a:hlinkClick r:id="rId8" action="ppaction://hlinkfile"/>
              </a:rPr>
              <a:t> </a:t>
            </a:r>
            <a:r>
              <a:rPr lang="ru-RU" sz="1400" dirty="0" err="1" smtClean="0">
                <a:solidFill>
                  <a:schemeClr val="tx1"/>
                </a:solidFill>
                <a:hlinkClick r:id="rId8" action="ppaction://hlinkfile"/>
              </a:rPr>
              <a:t>Рейсдал</a:t>
            </a:r>
            <a:r>
              <a:rPr lang="ru-RU" sz="1400" dirty="0" smtClean="0">
                <a:solidFill>
                  <a:schemeClr val="tx1"/>
                </a:solidFill>
                <a:hlinkClick r:id="rId8" action="ppaction://hlinkfile"/>
              </a:rPr>
              <a:t>)</a:t>
            </a:r>
            <a:r>
              <a:rPr lang="ru-RU" sz="1400" dirty="0" smtClean="0">
                <a:solidFill>
                  <a:schemeClr val="tx1"/>
                </a:solidFill>
              </a:rPr>
              <a:t> </a:t>
            </a:r>
            <a:br>
              <a:rPr lang="ru-RU" sz="1400" dirty="0" smtClean="0">
                <a:solidFill>
                  <a:schemeClr val="tx1"/>
                </a:solidFill>
              </a:rPr>
            </a:br>
            <a:r>
              <a:rPr lang="ru-RU" sz="1400" dirty="0" smtClean="0">
                <a:solidFill>
                  <a:schemeClr val="tx1"/>
                </a:solidFill>
              </a:rPr>
              <a:t/>
            </a:r>
            <a:br>
              <a:rPr lang="ru-RU" sz="1400" dirty="0" smtClean="0">
                <a:solidFill>
                  <a:schemeClr val="tx1"/>
                </a:solidFill>
              </a:rPr>
            </a:br>
            <a:r>
              <a:rPr lang="ru-RU" sz="1400" b="1" dirty="0" smtClean="0">
                <a:solidFill>
                  <a:schemeClr val="tx1"/>
                </a:solidFill>
              </a:rPr>
              <a:t>Малые голландцы</a:t>
            </a:r>
            <a:r>
              <a:rPr lang="ru-RU" sz="1400" dirty="0" smtClean="0">
                <a:solidFill>
                  <a:schemeClr val="tx1"/>
                </a:solidFill>
              </a:rPr>
              <a:t> - традиционное название обширного круга голландских (Нидерланды) живописцев XVII в.; возникло в связи с камерным характером их творчества, небольшим размером их картин (пейзаж, интерьер, бытовые сюжеты). Для живописи малых голландцев характерны тонкость письма, выразительность небольших деталей, красота световых и колористических нюансов, общее ощущение уюта, близости и единения персонажей в пейзажной или интерьерной среде. Среди наиболее ярких представителей - Я. Вермер, братья </a:t>
            </a:r>
            <a:r>
              <a:rPr lang="ru-RU" sz="1400" dirty="0" err="1" smtClean="0">
                <a:solidFill>
                  <a:schemeClr val="tx1"/>
                </a:solidFill>
              </a:rPr>
              <a:t>Остаде</a:t>
            </a:r>
            <a:r>
              <a:rPr lang="ru-RU" sz="1400" dirty="0" smtClean="0">
                <a:solidFill>
                  <a:schemeClr val="tx1"/>
                </a:solidFill>
              </a:rPr>
              <a:t>, Г. </a:t>
            </a:r>
            <a:r>
              <a:rPr lang="ru-RU" sz="1400" dirty="0" err="1" smtClean="0">
                <a:solidFill>
                  <a:schemeClr val="tx1"/>
                </a:solidFill>
              </a:rPr>
              <a:t>Терборх</a:t>
            </a:r>
            <a:r>
              <a:rPr lang="ru-RU" sz="1400" dirty="0" smtClean="0">
                <a:solidFill>
                  <a:schemeClr val="tx1"/>
                </a:solidFill>
              </a:rPr>
              <a:t>, Я. Стен, Г. </a:t>
            </a:r>
            <a:r>
              <a:rPr lang="ru-RU" sz="1400" dirty="0" err="1" smtClean="0">
                <a:solidFill>
                  <a:schemeClr val="tx1"/>
                </a:solidFill>
              </a:rPr>
              <a:t>Метсю</a:t>
            </a:r>
            <a:r>
              <a:rPr lang="ru-RU" sz="1400" dirty="0" smtClean="0">
                <a:solidFill>
                  <a:schemeClr val="tx1"/>
                </a:solidFill>
              </a:rPr>
              <a:t>. </a:t>
            </a:r>
            <a:br>
              <a:rPr lang="ru-RU" sz="1400" dirty="0" smtClean="0">
                <a:solidFill>
                  <a:schemeClr val="tx1"/>
                </a:solidFill>
              </a:rPr>
            </a:br>
            <a:endParaRPr lang="ru-RU" sz="1400" dirty="0">
              <a:solidFill>
                <a:schemeClr val="tx1"/>
              </a:solidFill>
            </a:endParaRPr>
          </a:p>
        </p:txBody>
      </p:sp>
      <p:sp>
        <p:nvSpPr>
          <p:cNvPr id="3" name="Подзаголовок 2"/>
          <p:cNvSpPr>
            <a:spLocks noGrp="1"/>
          </p:cNvSpPr>
          <p:nvPr>
            <p:ph type="subTitle" idx="1"/>
          </p:nvPr>
        </p:nvSpPr>
        <p:spPr>
          <a:xfrm>
            <a:off x="6357950" y="4500570"/>
            <a:ext cx="1414450" cy="857256"/>
          </a:xfrm>
        </p:spPr>
        <p:txBody>
          <a:bodyPr>
            <a:normAutofit lnSpcReduction="10000"/>
          </a:bodyPr>
          <a:lstStyle/>
          <a:p>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643438" y="1600200"/>
            <a:ext cx="4043362" cy="4614882"/>
          </a:xfrm>
        </p:spPr>
        <p:txBody>
          <a:bodyPr>
            <a:normAutofit fontScale="47500" lnSpcReduction="20000"/>
          </a:bodyPr>
          <a:lstStyle/>
          <a:p>
            <a:r>
              <a:rPr lang="ru-RU" dirty="0" smtClean="0"/>
              <a:t>Многие картины Вермера можно назвать почти "</a:t>
            </a:r>
            <a:r>
              <a:rPr lang="ru-RU" dirty="0" err="1" smtClean="0"/>
              <a:t>вуайеристическими</a:t>
            </a:r>
            <a:r>
              <a:rPr lang="ru-RU" dirty="0" smtClean="0"/>
              <a:t>". Автор словно приглашает зрителя заглянуть тайком в замочную скважину. В данном случае мы становимся свидетелями драматического момента. Служанка принесла своей госпоже любовное письмо. На лице хозяйки написано нетерпенье, смущение, а так же испуг, что служанка догадается о том, какие чувства ее обуревают. Служанка же стоит улыбаясь, возле кресла влюбленной дамы. Глядя на нее, мы вспоминаем старую пословицу, гласящую, что слуги порой знают о делах своих хозяев больше, чем сами хозяева. Что касается композиции картины, то здесь она (как обычно у Вермера)решена мастерски. Мы сразу видим, что действие происходит в очень богатом доме. Вход в комнату "преграждают" домашние туфли и щетка для пола. Эти детали мешают приблизиться к главным героям, оставляют его в тени, в полутемной захламленной прихожей, "настаивают" на том, что бы он (зритель) - чужой здесь человек, в сущности не имеющий права находиться даже в прихожей, сумевший тайком проникнуть в жизнь обитателей дома, лишь по милости живописца</a:t>
            </a:r>
            <a:endParaRPr lang="ru-RU" dirty="0"/>
          </a:p>
        </p:txBody>
      </p:sp>
      <p:pic>
        <p:nvPicPr>
          <p:cNvPr id="6146" name="Picture 2" descr="C:\Documents and Settings\Администратор\Мои документы\Мои рисунки\Девушка списьмом Вермер.jpg"/>
          <p:cNvPicPr>
            <a:picLocks noChangeAspect="1" noChangeArrowheads="1"/>
          </p:cNvPicPr>
          <p:nvPr/>
        </p:nvPicPr>
        <p:blipFill>
          <a:blip r:embed="rId2"/>
          <a:srcRect/>
          <a:stretch>
            <a:fillRect/>
          </a:stretch>
        </p:blipFill>
        <p:spPr bwMode="auto">
          <a:xfrm>
            <a:off x="1285852" y="1643049"/>
            <a:ext cx="2786082" cy="3301221"/>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786182" y="1600201"/>
            <a:ext cx="4900618" cy="3971939"/>
          </a:xfrm>
        </p:spPr>
        <p:txBody>
          <a:bodyPr>
            <a:normAutofit/>
          </a:bodyPr>
          <a:lstStyle/>
          <a:p>
            <a:r>
              <a:rPr lang="ru-RU" dirty="0" smtClean="0"/>
              <a:t>Когда Вермер хочет говорить о любви, он изображает музыкальные инструменты. В данном случае мы имеем дело с довольно сложной композицией, включающую в себя трех персонажей. </a:t>
            </a:r>
            <a:endParaRPr lang="ru-RU" b="1" dirty="0" smtClean="0"/>
          </a:p>
          <a:p>
            <a:endParaRPr lang="ru-RU" dirty="0"/>
          </a:p>
        </p:txBody>
      </p:sp>
      <p:pic>
        <p:nvPicPr>
          <p:cNvPr id="7170" name="Picture 2" descr="C:\Documents and Settings\Администратор\Мои документы\Мои рисунки\Концерт.jpg"/>
          <p:cNvPicPr>
            <a:picLocks noChangeAspect="1" noChangeArrowheads="1"/>
          </p:cNvPicPr>
          <p:nvPr/>
        </p:nvPicPr>
        <p:blipFill>
          <a:blip r:embed="rId2"/>
          <a:srcRect/>
          <a:stretch>
            <a:fillRect/>
          </a:stretch>
        </p:blipFill>
        <p:spPr bwMode="auto">
          <a:xfrm>
            <a:off x="500034" y="1428736"/>
            <a:ext cx="3365524" cy="3786214"/>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143372" y="1600200"/>
            <a:ext cx="4543428" cy="4614882"/>
          </a:xfrm>
        </p:spPr>
        <p:txBody>
          <a:bodyPr>
            <a:normAutofit fontScale="55000" lnSpcReduction="20000"/>
          </a:bodyPr>
          <a:lstStyle/>
          <a:p>
            <a:r>
              <a:rPr lang="ru-RU" dirty="0" smtClean="0"/>
              <a:t>В доме Вермера не было его картин. Все свои картины мастер старался немедленно распродать. Исключение составляет лишь "Искусство живописи". С эти полотном Вермер не расставался до самой смерти. Композиция картины построена таким образом, будто зритель только что отдернул занавеску и увидел сидящего за мольбертом художника и модель, позирующую ему в костюме музы истории Клио. Труба в руках женщины и лавровый венок на ее голове ранее объяснялись как символы славы, ожидающей живописца, который работает в историческом жанре. Сейчас принято считать, что Вермер говорит зрителю - творения настоящего мастера не могут кануть в Лету, имя его всегда останется в веках. Художник в "Искусстве живописи", (полагают, что это сам автор) одет в костюм XV века, что отсылает нас к эпохе Возрождения. Но на стене висит картина XVII столетия. Католическая Фландрия отделена на ней от протестантской Голландии глубокой складкой. Эта складка говорит о том, что Вермер болезненно воспринимал разделение родной страны.</a:t>
            </a:r>
          </a:p>
          <a:p>
            <a:endParaRPr lang="ru-RU" dirty="0"/>
          </a:p>
        </p:txBody>
      </p:sp>
      <p:pic>
        <p:nvPicPr>
          <p:cNvPr id="8194" name="Picture 2" descr="C:\Documents and Settings\Администратор\Мои документы\Мои рисунки\Искусство живописи.jpg"/>
          <p:cNvPicPr>
            <a:picLocks noChangeAspect="1" noChangeArrowheads="1"/>
          </p:cNvPicPr>
          <p:nvPr/>
        </p:nvPicPr>
        <p:blipFill>
          <a:blip r:embed="rId2"/>
          <a:srcRect/>
          <a:stretch>
            <a:fillRect/>
          </a:stretch>
        </p:blipFill>
        <p:spPr bwMode="auto">
          <a:xfrm>
            <a:off x="714348" y="1857364"/>
            <a:ext cx="3466374" cy="4143404"/>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r>
              <a:rPr lang="ru-RU" dirty="0" smtClean="0"/>
              <a:t> На сегодняшний день достоверно подлинными считаются 35 картин Вермеера и </a:t>
            </a:r>
            <a:r>
              <a:rPr lang="ru-RU" dirty="0" err="1" smtClean="0"/>
              <a:t>дискуссионно</a:t>
            </a:r>
            <a:r>
              <a:rPr lang="ru-RU" dirty="0" smtClean="0"/>
              <a:t> — ещё 5 (в России картин Вермеера нет).</a:t>
            </a:r>
          </a:p>
          <a:p>
            <a:r>
              <a:rPr lang="ru-RU" dirty="0" smtClean="0"/>
              <a:t>Большинство работ Вермеера представляют собой композиции в тщательно прописанном интерьере, с небольшим числом фигур. Есть также несколько городских </a:t>
            </a:r>
            <a:r>
              <a:rPr lang="ru-RU" dirty="0" smtClean="0">
                <a:hlinkClick r:id="rId2" action="ppaction://hlinkfile" tooltip="Пейзаж"/>
              </a:rPr>
              <a:t>пейзажей</a:t>
            </a:r>
            <a:endParaRPr lang="ru-RU" dirty="0" smtClean="0"/>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1800" dirty="0" smtClean="0">
                <a:solidFill>
                  <a:schemeClr val="tx1"/>
                </a:solidFill>
              </a:rPr>
              <a:t>Новаторские достижения « </a:t>
            </a:r>
            <a:r>
              <a:rPr lang="ru-RU" sz="1800" dirty="0" err="1" smtClean="0">
                <a:solidFill>
                  <a:schemeClr val="tx1"/>
                </a:solidFill>
              </a:rPr>
              <a:t>Маллых</a:t>
            </a:r>
            <a:r>
              <a:rPr lang="ru-RU" sz="1800" dirty="0" smtClean="0">
                <a:solidFill>
                  <a:schemeClr val="tx1"/>
                </a:solidFill>
              </a:rPr>
              <a:t> голландцев»-обращение к отображению в картинах реального окружающего мира и человека без подведения под определенный идеал; сложение развитой и дифференцированной системы жанров; разработка системы тональной живописи.</a:t>
            </a:r>
            <a:endParaRPr lang="ru-RU" sz="1800" dirty="0">
              <a:solidFill>
                <a:schemeClr val="tx1"/>
              </a:solidFill>
            </a:endParaRPr>
          </a:p>
        </p:txBody>
      </p:sp>
      <p:sp>
        <p:nvSpPr>
          <p:cNvPr id="3" name="Подзаголовок 2"/>
          <p:cNvSpPr>
            <a:spLocks noGrp="1"/>
          </p:cNvSpPr>
          <p:nvPr>
            <p:ph type="subTitle" idx="1"/>
          </p:nvPr>
        </p:nvSpPr>
        <p:spPr/>
        <p:txBody>
          <a:bodyPr/>
          <a:lstStyle/>
          <a:p>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14414" y="500043"/>
            <a:ext cx="7272334" cy="714380"/>
          </a:xfrm>
        </p:spPr>
        <p:txBody>
          <a:bodyPr>
            <a:noAutofit/>
          </a:bodyPr>
          <a:lstStyle/>
          <a:p>
            <a:r>
              <a:rPr lang="ru-RU" sz="2800" dirty="0" smtClean="0">
                <a:solidFill>
                  <a:schemeClr val="accent2"/>
                </a:solidFill>
              </a:rPr>
              <a:t>Творчество художников соответствует трем этапам</a:t>
            </a:r>
            <a:r>
              <a:rPr lang="ru-RU" sz="2800" dirty="0" smtClean="0"/>
              <a:t>:</a:t>
            </a:r>
            <a:endParaRPr lang="ru-RU" sz="2800" dirty="0"/>
          </a:p>
        </p:txBody>
      </p:sp>
      <p:sp>
        <p:nvSpPr>
          <p:cNvPr id="3" name="Подзаголовок 2"/>
          <p:cNvSpPr>
            <a:spLocks noGrp="1"/>
          </p:cNvSpPr>
          <p:nvPr>
            <p:ph type="subTitle" idx="1"/>
          </p:nvPr>
        </p:nvSpPr>
        <p:spPr>
          <a:xfrm>
            <a:off x="1142976" y="2285992"/>
            <a:ext cx="6400800" cy="1752600"/>
          </a:xfrm>
        </p:spPr>
        <p:txBody>
          <a:bodyPr>
            <a:noAutofit/>
          </a:bodyPr>
          <a:lstStyle/>
          <a:p>
            <a:pPr algn="l"/>
            <a:r>
              <a:rPr lang="ru-RU" sz="2400" dirty="0" smtClean="0"/>
              <a:t>1)1620-30-у гг.- утверждение реализма в национальной живописи(ведущим худ. центром  </a:t>
            </a:r>
            <a:r>
              <a:rPr lang="ru-RU" sz="2400" dirty="0" err="1" smtClean="0"/>
              <a:t>явл</a:t>
            </a:r>
            <a:r>
              <a:rPr lang="ru-RU" sz="2400" dirty="0" smtClean="0"/>
              <a:t>. Харлем)</a:t>
            </a:r>
          </a:p>
          <a:p>
            <a:pPr algn="l"/>
            <a:r>
              <a:rPr lang="ru-RU" sz="2400" dirty="0" smtClean="0"/>
              <a:t>2)1640-60-е гг.- расцвет художественной школы(центр искусств в Амстердаме);</a:t>
            </a:r>
          </a:p>
          <a:p>
            <a:pPr algn="l"/>
            <a:r>
              <a:rPr lang="ru-RU" sz="2400" dirty="0" smtClean="0"/>
              <a:t>3)1670-егг.-начало 18 века - упадок искусства Голландии</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Бытовой жанр</a:t>
            </a:r>
            <a:endParaRPr lang="ru-RU" dirty="0"/>
          </a:p>
        </p:txBody>
      </p:sp>
      <p:sp>
        <p:nvSpPr>
          <p:cNvPr id="3" name="Содержимое 2"/>
          <p:cNvSpPr>
            <a:spLocks noGrp="1"/>
          </p:cNvSpPr>
          <p:nvPr>
            <p:ph idx="1"/>
          </p:nvPr>
        </p:nvSpPr>
        <p:spPr/>
        <p:txBody>
          <a:bodyPr/>
          <a:lstStyle/>
          <a:p>
            <a:pPr>
              <a:buNone/>
            </a:pPr>
            <a:r>
              <a:rPr lang="ru-RU" dirty="0" smtClean="0"/>
              <a:t>Сложился в двух разновидностях:</a:t>
            </a:r>
          </a:p>
          <a:p>
            <a:pPr marL="514350" indent="-514350">
              <a:buFont typeface="+mj-lt"/>
              <a:buAutoNum type="arabicPeriod"/>
            </a:pPr>
            <a:r>
              <a:rPr lang="ru-RU" dirty="0" smtClean="0"/>
              <a:t>Крестьянский жанр</a:t>
            </a:r>
          </a:p>
          <a:p>
            <a:pPr marL="514350" indent="-514350">
              <a:buFont typeface="+mj-lt"/>
              <a:buAutoNum type="arabicPeriod"/>
            </a:pPr>
            <a:r>
              <a:rPr lang="ru-RU" dirty="0" smtClean="0"/>
              <a:t>Бюргерский жанр</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ru-RU" dirty="0" smtClean="0"/>
              <a:t>Крестьянский жанр развивали </a:t>
            </a:r>
            <a:r>
              <a:rPr lang="ru-RU" dirty="0" err="1" smtClean="0"/>
              <a:t>А.ван</a:t>
            </a:r>
            <a:r>
              <a:rPr lang="ru-RU" dirty="0" smtClean="0"/>
              <a:t> </a:t>
            </a:r>
            <a:r>
              <a:rPr lang="ru-RU" dirty="0" err="1" smtClean="0"/>
              <a:t>Остаде</a:t>
            </a:r>
            <a:r>
              <a:rPr lang="ru-RU" dirty="0" smtClean="0"/>
              <a:t> , </a:t>
            </a:r>
            <a:r>
              <a:rPr lang="ru-RU" dirty="0" err="1" smtClean="0"/>
              <a:t>И.Ауденрогге</a:t>
            </a:r>
            <a:r>
              <a:rPr lang="ru-RU" dirty="0" smtClean="0"/>
              <a:t>, К.Бега, </a:t>
            </a:r>
            <a:r>
              <a:rPr lang="ru-RU" dirty="0" err="1" smtClean="0"/>
              <a:t>К.Дюсарт</a:t>
            </a:r>
            <a:r>
              <a:rPr lang="ru-RU" dirty="0" smtClean="0"/>
              <a:t>.</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62500" lnSpcReduction="20000"/>
          </a:bodyPr>
          <a:lstStyle/>
          <a:p>
            <a:r>
              <a:rPr lang="ru-RU" b="1" dirty="0" err="1" smtClean="0"/>
              <a:t>Адриан</a:t>
            </a:r>
            <a:r>
              <a:rPr lang="ru-RU" b="1" dirty="0" smtClean="0"/>
              <a:t> </a:t>
            </a:r>
            <a:r>
              <a:rPr lang="ru-RU" b="1" dirty="0" err="1" smtClean="0"/>
              <a:t>ван</a:t>
            </a:r>
            <a:r>
              <a:rPr lang="ru-RU" b="1" dirty="0" smtClean="0"/>
              <a:t> </a:t>
            </a:r>
            <a:r>
              <a:rPr lang="ru-RU" b="1" dirty="0" err="1" smtClean="0"/>
              <a:t>Остаде</a:t>
            </a:r>
            <a:r>
              <a:rPr lang="ru-RU" dirty="0" smtClean="0"/>
              <a:t> (</a:t>
            </a:r>
            <a:r>
              <a:rPr lang="ru-RU" dirty="0" err="1" smtClean="0">
                <a:hlinkClick r:id="rId2" action="ppaction://hlinkfile" tooltip="Нидерландский язык"/>
              </a:rPr>
              <a:t>нидерл</a:t>
            </a:r>
            <a:r>
              <a:rPr lang="ru-RU" dirty="0" smtClean="0">
                <a:hlinkClick r:id="rId2" action="ppaction://hlinkfile" tooltip="Нидерландский язык"/>
              </a:rPr>
              <a:t>.</a:t>
            </a:r>
            <a:r>
              <a:rPr lang="ru-RU" dirty="0" smtClean="0"/>
              <a:t> </a:t>
            </a:r>
            <a:r>
              <a:rPr lang="nl-NL" i="1" dirty="0" smtClean="0"/>
              <a:t>Adriaen van Ostade</a:t>
            </a:r>
            <a:r>
              <a:rPr lang="ru-RU" dirty="0" smtClean="0"/>
              <a:t>, (</a:t>
            </a:r>
            <a:r>
              <a:rPr lang="ru-RU" dirty="0" smtClean="0">
                <a:hlinkClick r:id="rId3" action="ppaction://hlinkfile" tooltip="10 декабря"/>
              </a:rPr>
              <a:t>10 декабря</a:t>
            </a:r>
            <a:r>
              <a:rPr lang="ru-RU" dirty="0" smtClean="0"/>
              <a:t> </a:t>
            </a:r>
            <a:r>
              <a:rPr lang="ru-RU" dirty="0" smtClean="0">
                <a:hlinkClick r:id="rId4" action="ppaction://hlinkfile" tooltip="1610"/>
              </a:rPr>
              <a:t>1610</a:t>
            </a:r>
            <a:r>
              <a:rPr lang="ru-RU" dirty="0" smtClean="0"/>
              <a:t>, </a:t>
            </a:r>
            <a:r>
              <a:rPr lang="ru-RU" dirty="0" smtClean="0">
                <a:hlinkClick r:id="rId5" action="ppaction://hlinkfile" tooltip="Харлем"/>
              </a:rPr>
              <a:t>Харлем</a:t>
            </a:r>
            <a:r>
              <a:rPr lang="ru-RU" dirty="0" smtClean="0"/>
              <a:t> — </a:t>
            </a:r>
            <a:r>
              <a:rPr lang="ru-RU" dirty="0" smtClean="0">
                <a:hlinkClick r:id="rId6" action="ppaction://hlinkfile" tooltip="2 мая"/>
              </a:rPr>
              <a:t>2 мая</a:t>
            </a:r>
            <a:r>
              <a:rPr lang="ru-RU" dirty="0" smtClean="0"/>
              <a:t> </a:t>
            </a:r>
            <a:r>
              <a:rPr lang="ru-RU" dirty="0" smtClean="0">
                <a:hlinkClick r:id="rId7" action="ppaction://hlinkfile" tooltip="1685"/>
              </a:rPr>
              <a:t>1685</a:t>
            </a:r>
            <a:r>
              <a:rPr lang="ru-RU" dirty="0" smtClean="0"/>
              <a:t>, </a:t>
            </a:r>
            <a:r>
              <a:rPr lang="ru-RU" dirty="0" smtClean="0">
                <a:hlinkClick r:id="rId5" action="ppaction://hlinkfile" tooltip="Харлем"/>
              </a:rPr>
              <a:t>Харлем</a:t>
            </a:r>
            <a:r>
              <a:rPr lang="ru-RU" dirty="0" smtClean="0"/>
              <a:t>) — </a:t>
            </a:r>
            <a:r>
              <a:rPr lang="ru-RU" dirty="0" smtClean="0">
                <a:hlinkClick r:id="rId8" action="ppaction://hlinkfile" tooltip="Нидерланды"/>
              </a:rPr>
              <a:t>нидерландский</a:t>
            </a:r>
            <a:r>
              <a:rPr lang="ru-RU" dirty="0" smtClean="0"/>
              <a:t> художник и </a:t>
            </a:r>
            <a:r>
              <a:rPr lang="ru-RU" dirty="0" smtClean="0">
                <a:hlinkClick r:id="rId9" action="ppaction://hlinkfile" tooltip="Гравюра"/>
              </a:rPr>
              <a:t>гравёр</a:t>
            </a:r>
            <a:r>
              <a:rPr lang="ru-RU" dirty="0" smtClean="0"/>
              <a:t>. </a:t>
            </a:r>
            <a:r>
              <a:rPr lang="ru-RU" dirty="0" smtClean="0">
                <a:hlinkClick r:id="rId10" action="ppaction://hlinkfile" tooltip="Остаде, Исаак ван"/>
              </a:rPr>
              <a:t>Исаак </a:t>
            </a:r>
            <a:r>
              <a:rPr lang="ru-RU" dirty="0" err="1" smtClean="0">
                <a:hlinkClick r:id="rId10" action="ppaction://hlinkfile" tooltip="Остаде, Исаак ван"/>
              </a:rPr>
              <a:t>ван</a:t>
            </a:r>
            <a:r>
              <a:rPr lang="ru-RU" dirty="0" smtClean="0">
                <a:hlinkClick r:id="rId10" action="ppaction://hlinkfile" tooltip="Остаде, Исаак ван"/>
              </a:rPr>
              <a:t> </a:t>
            </a:r>
            <a:r>
              <a:rPr lang="ru-RU" dirty="0" err="1" smtClean="0">
                <a:hlinkClick r:id="rId10" action="ppaction://hlinkfile" tooltip="Остаде, Исаак ван"/>
              </a:rPr>
              <a:t>Остаде</a:t>
            </a:r>
            <a:r>
              <a:rPr lang="ru-RU" dirty="0" smtClean="0"/>
              <a:t> — брат </a:t>
            </a:r>
            <a:r>
              <a:rPr lang="ru-RU" dirty="0" err="1" smtClean="0"/>
              <a:t>Адриана</a:t>
            </a:r>
            <a:r>
              <a:rPr lang="ru-RU" dirty="0" smtClean="0"/>
              <a:t> и его ученик.</a:t>
            </a:r>
          </a:p>
          <a:p>
            <a:r>
              <a:rPr lang="ru-RU" dirty="0" err="1" smtClean="0"/>
              <a:t>Адриан</a:t>
            </a:r>
            <a:r>
              <a:rPr lang="ru-RU" dirty="0" smtClean="0"/>
              <a:t> </a:t>
            </a:r>
            <a:r>
              <a:rPr lang="ru-RU" dirty="0" err="1" smtClean="0"/>
              <a:t>ван</a:t>
            </a:r>
            <a:r>
              <a:rPr lang="ru-RU" dirty="0" smtClean="0"/>
              <a:t> </a:t>
            </a:r>
            <a:r>
              <a:rPr lang="ru-RU" dirty="0" err="1" smtClean="0"/>
              <a:t>Остаде</a:t>
            </a:r>
            <a:r>
              <a:rPr lang="ru-RU" dirty="0" smtClean="0"/>
              <a:t> учился у </a:t>
            </a:r>
            <a:r>
              <a:rPr lang="ru-RU" dirty="0" smtClean="0">
                <a:hlinkClick r:id="rId11" action="ppaction://hlinkfile" tooltip="Халс, Франс"/>
              </a:rPr>
              <a:t>Франса </a:t>
            </a:r>
            <a:r>
              <a:rPr lang="ru-RU" dirty="0" err="1" smtClean="0">
                <a:hlinkClick r:id="rId11" action="ppaction://hlinkfile" tooltip="Халс, Франс"/>
              </a:rPr>
              <a:t>Халса</a:t>
            </a:r>
            <a:r>
              <a:rPr lang="ru-RU" dirty="0" smtClean="0"/>
              <a:t> и работал в его манере до </a:t>
            </a:r>
            <a:r>
              <a:rPr lang="ru-RU" dirty="0" smtClean="0">
                <a:hlinkClick r:id="rId12" action="ppaction://hlinkfile" tooltip="1639"/>
              </a:rPr>
              <a:t>1639</a:t>
            </a:r>
            <a:r>
              <a:rPr lang="ru-RU" dirty="0" smtClean="0"/>
              <a:t> г. На его дальнейшее творчество оказала манера письма </a:t>
            </a:r>
            <a:r>
              <a:rPr lang="ru-RU" dirty="0" smtClean="0">
                <a:hlinkClick r:id="rId13" action="ppaction://hlinkfile" tooltip="Рембрандт"/>
              </a:rPr>
              <a:t>Рембрандта</a:t>
            </a:r>
            <a:r>
              <a:rPr lang="ru-RU" dirty="0" smtClean="0"/>
              <a:t>. </a:t>
            </a:r>
            <a:r>
              <a:rPr lang="ru-RU" dirty="0" err="1" smtClean="0"/>
              <a:t>Остаде</a:t>
            </a:r>
            <a:r>
              <a:rPr lang="ru-RU" dirty="0" smtClean="0"/>
              <a:t> написал большое количество </a:t>
            </a:r>
            <a:r>
              <a:rPr lang="ru-RU" dirty="0" smtClean="0">
                <a:hlinkClick r:id="rId14" action="ppaction://hlinkfile" tooltip="Жанр"/>
              </a:rPr>
              <a:t>жанровых</a:t>
            </a:r>
            <a:r>
              <a:rPr lang="ru-RU" dirty="0" smtClean="0"/>
              <a:t> картин малого формата и большей частью юмористического содержания, повествующих о жизни горожан и крестьян. Героями его картин становились курильщики, выпивохи, игроки, шарлатаны, танцующие, драки и тому подобное, иногда портреты. Для первого периода творчества А. </a:t>
            </a:r>
            <a:r>
              <a:rPr lang="ru-RU" dirty="0" err="1" smtClean="0"/>
              <a:t>ван</a:t>
            </a:r>
            <a:r>
              <a:rPr lang="ru-RU" dirty="0" smtClean="0"/>
              <a:t> </a:t>
            </a:r>
            <a:r>
              <a:rPr lang="ru-RU" dirty="0" err="1" smtClean="0"/>
              <a:t>Остаде</a:t>
            </a:r>
            <a:r>
              <a:rPr lang="ru-RU" dirty="0" smtClean="0"/>
              <a:t>, к которому относятся около 40 полотен, характерны чёткие, живые образы и едкий юмор.</a:t>
            </a:r>
          </a:p>
          <a:p>
            <a:r>
              <a:rPr lang="ru-RU" dirty="0" smtClean="0"/>
              <a:t>Картины второго периода отличаются мастерским владением полутенями, наивностью </a:t>
            </a:r>
            <a:r>
              <a:rPr lang="ru-RU" dirty="0" smtClean="0">
                <a:hlinkClick r:id="rId15" action="ppaction://hlinkfile" tooltip="Сюжет"/>
              </a:rPr>
              <a:t>сюжетов</a:t>
            </a:r>
            <a:r>
              <a:rPr lang="ru-RU" dirty="0" smtClean="0"/>
              <a:t> и мягкостью </a:t>
            </a:r>
            <a:r>
              <a:rPr lang="ru-RU" dirty="0" smtClean="0">
                <a:hlinkClick r:id="rId16" action="ppaction://hlinkfile" tooltip="Юмор"/>
              </a:rPr>
              <a:t>юмора</a:t>
            </a:r>
            <a:r>
              <a:rPr lang="ru-RU" dirty="0" smtClean="0"/>
              <a:t>. Картины третьего периода (в большинстве своём интерьеры с изображением людей) выделяются тщательностью исполнения и светлыми, сияющими тонами. Картины </a:t>
            </a:r>
            <a:r>
              <a:rPr lang="ru-RU" dirty="0" err="1" smtClean="0"/>
              <a:t>Адриана</a:t>
            </a:r>
            <a:r>
              <a:rPr lang="ru-RU" dirty="0" smtClean="0"/>
              <a:t> </a:t>
            </a:r>
            <a:r>
              <a:rPr lang="ru-RU" dirty="0" err="1" smtClean="0"/>
              <a:t>ван</a:t>
            </a:r>
            <a:r>
              <a:rPr lang="ru-RU" dirty="0" smtClean="0"/>
              <a:t> </a:t>
            </a:r>
            <a:r>
              <a:rPr lang="ru-RU" dirty="0" err="1" smtClean="0"/>
              <a:t>Остаде</a:t>
            </a:r>
            <a:r>
              <a:rPr lang="ru-RU" dirty="0" smtClean="0"/>
              <a:t> хранятся в картинных галереях </a:t>
            </a:r>
            <a:r>
              <a:rPr lang="ru-RU" dirty="0" smtClean="0">
                <a:hlinkClick r:id="rId17" action="ppaction://hlinkfile" tooltip="Берлин"/>
              </a:rPr>
              <a:t>Берлина</a:t>
            </a:r>
            <a:r>
              <a:rPr lang="ru-RU" dirty="0" smtClean="0"/>
              <a:t>, </a:t>
            </a:r>
            <a:r>
              <a:rPr lang="ru-RU" dirty="0" smtClean="0">
                <a:hlinkClick r:id="rId18" action="ppaction://hlinkfile" tooltip="Дрезден"/>
              </a:rPr>
              <a:t>Дрездена</a:t>
            </a:r>
            <a:r>
              <a:rPr lang="ru-RU" dirty="0" smtClean="0"/>
              <a:t>, </a:t>
            </a:r>
            <a:r>
              <a:rPr lang="ru-RU" dirty="0" smtClean="0">
                <a:hlinkClick r:id="rId19" action="ppaction://hlinkfile" tooltip="Вена"/>
              </a:rPr>
              <a:t>Вены</a:t>
            </a:r>
            <a:r>
              <a:rPr lang="ru-RU" dirty="0" smtClean="0"/>
              <a:t> (Императорская картинная галерея, галерея Лихтенштейн), в </a:t>
            </a:r>
            <a:r>
              <a:rPr lang="ru-RU" dirty="0" smtClean="0">
                <a:hlinkClick r:id="rId20" action="ppaction://hlinkfile" tooltip="Лувр"/>
              </a:rPr>
              <a:t>Лувре</a:t>
            </a:r>
            <a:r>
              <a:rPr lang="ru-RU" dirty="0" smtClean="0"/>
              <a:t>, в </a:t>
            </a:r>
            <a:r>
              <a:rPr lang="ru-RU" dirty="0" smtClean="0">
                <a:hlinkClick r:id="rId21" action="ppaction://hlinkfile" tooltip="Мюнхен"/>
              </a:rPr>
              <a:t>Мюнхене</a:t>
            </a:r>
            <a:r>
              <a:rPr lang="ru-RU" dirty="0" smtClean="0"/>
              <a:t>, в </a:t>
            </a:r>
            <a:r>
              <a:rPr lang="ru-RU" dirty="0" smtClean="0">
                <a:hlinkClick r:id="rId22" action="ppaction://hlinkfile" tooltip="Амстердам"/>
              </a:rPr>
              <a:t>Амстердаме</a:t>
            </a:r>
            <a:r>
              <a:rPr lang="ru-RU" dirty="0" smtClean="0"/>
              <a:t>, </a:t>
            </a:r>
            <a:r>
              <a:rPr lang="ru-RU" dirty="0" smtClean="0">
                <a:hlinkClick r:id="rId23" action="ppaction://hlinkfile" tooltip="Гаага"/>
              </a:rPr>
              <a:t>Гааге</a:t>
            </a:r>
            <a:r>
              <a:rPr lang="ru-RU" dirty="0" smtClean="0"/>
              <a:t> и </a:t>
            </a:r>
            <a:r>
              <a:rPr lang="ru-RU" dirty="0" smtClean="0">
                <a:hlinkClick r:id="rId24" action="ppaction://hlinkfile" tooltip="Санкт-Петербург"/>
              </a:rPr>
              <a:t>Санкт-Петербурге</a:t>
            </a:r>
            <a:r>
              <a:rPr lang="ru-RU" dirty="0" smtClean="0"/>
              <a:t>. Помимо картин сохранилось много акварелей, рисунков пером и гравюр </a:t>
            </a:r>
            <a:r>
              <a:rPr lang="ru-RU" dirty="0" err="1" smtClean="0"/>
              <a:t>Адриана</a:t>
            </a:r>
            <a:r>
              <a:rPr lang="ru-RU" dirty="0" smtClean="0"/>
              <a:t> </a:t>
            </a:r>
            <a:r>
              <a:rPr lang="ru-RU" dirty="0" err="1" smtClean="0"/>
              <a:t>ван</a:t>
            </a:r>
            <a:r>
              <a:rPr lang="ru-RU" dirty="0" smtClean="0"/>
              <a:t> </a:t>
            </a:r>
            <a:r>
              <a:rPr lang="ru-RU" dirty="0" err="1" smtClean="0"/>
              <a:t>Остаде</a:t>
            </a:r>
            <a:endParaRPr lang="ru-RU" dirty="0" smtClean="0"/>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800" b="1" dirty="0" smtClean="0"/>
              <a:t>Мастерская художника</a:t>
            </a:r>
            <a:r>
              <a:rPr lang="ru-RU" sz="1800" dirty="0" smtClean="0"/>
              <a:t> </a:t>
            </a:r>
            <a:br>
              <a:rPr lang="ru-RU" sz="1800" dirty="0" smtClean="0"/>
            </a:br>
            <a:r>
              <a:rPr lang="ru-RU" sz="1800" dirty="0" smtClean="0"/>
              <a:t>1663(?). Холст, масло, 37x36. </a:t>
            </a:r>
            <a:r>
              <a:rPr lang="ru-RU" sz="1800" dirty="0" err="1" smtClean="0"/>
              <a:t>Рейксмузеум</a:t>
            </a:r>
            <a:r>
              <a:rPr lang="ru-RU" sz="1800" dirty="0" smtClean="0"/>
              <a:t>, Амстердам</a:t>
            </a:r>
            <a:endParaRPr lang="ru-RU" sz="1800" dirty="0"/>
          </a:p>
        </p:txBody>
      </p:sp>
      <p:pic>
        <p:nvPicPr>
          <p:cNvPr id="2050" name="Picture 2" descr="C:\Documents and Settings\Администратор\Мои документы\Мои рисунки\160.jpg"/>
          <p:cNvPicPr>
            <a:picLocks noGrp="1" noChangeAspect="1" noChangeArrowheads="1"/>
          </p:cNvPicPr>
          <p:nvPr>
            <p:ph idx="1"/>
          </p:nvPr>
        </p:nvPicPr>
        <p:blipFill>
          <a:blip r:embed="rId2"/>
          <a:stretch>
            <a:fillRect/>
          </a:stretch>
        </p:blipFill>
        <p:spPr bwMode="auto">
          <a:xfrm>
            <a:off x="2316033" y="1935163"/>
            <a:ext cx="4511933" cy="4389437"/>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62" y="285728"/>
            <a:ext cx="6829444" cy="296842"/>
          </a:xfrm>
        </p:spPr>
        <p:txBody>
          <a:bodyPr>
            <a:noAutofit/>
          </a:bodyPr>
          <a:lstStyle/>
          <a:p>
            <a:r>
              <a:rPr lang="ru-RU" sz="1800" dirty="0" smtClean="0"/>
              <a:t>А. </a:t>
            </a:r>
            <a:r>
              <a:rPr lang="ru-RU" sz="1800" dirty="0" err="1" smtClean="0"/>
              <a:t>ван</a:t>
            </a:r>
            <a:r>
              <a:rPr lang="ru-RU" sz="1800" dirty="0" smtClean="0"/>
              <a:t> </a:t>
            </a:r>
            <a:r>
              <a:rPr lang="ru-RU" sz="1800" dirty="0" err="1" smtClean="0"/>
              <a:t>Остаде</a:t>
            </a:r>
            <a:r>
              <a:rPr lang="ru-RU" sz="1800" dirty="0" smtClean="0"/>
              <a:t>. Скрипач (1673г.)</a:t>
            </a:r>
            <a:endParaRPr lang="ru-RU" sz="1800" dirty="0"/>
          </a:p>
        </p:txBody>
      </p:sp>
      <p:pic>
        <p:nvPicPr>
          <p:cNvPr id="1028" name="Picture 4" descr="C:\Documents and Settings\Администратор\Мои документы\Мои рисунки\ostade_violinist.jpg"/>
          <p:cNvPicPr>
            <a:picLocks noGrp="1" noChangeAspect="1" noChangeArrowheads="1"/>
          </p:cNvPicPr>
          <p:nvPr>
            <p:ph idx="1"/>
          </p:nvPr>
        </p:nvPicPr>
        <p:blipFill>
          <a:blip r:embed="rId2"/>
          <a:srcRect/>
          <a:stretch>
            <a:fillRect/>
          </a:stretch>
        </p:blipFill>
        <p:spPr bwMode="auto">
          <a:xfrm>
            <a:off x="1643042" y="857232"/>
            <a:ext cx="4896828" cy="5411807"/>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184</TotalTime>
  <Words>1607</Words>
  <Application>Microsoft Office PowerPoint</Application>
  <PresentationFormat>Экран (4:3)</PresentationFormat>
  <Paragraphs>49</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Поток</vt:lpstr>
      <vt:lpstr>Малые голландцы</vt:lpstr>
      <vt:lpstr>В Голландии в XVII в - сменилась религия на протестантство. Религиозные сюжеты почти ушли из живописи Голландии. Впервые появилась жанровая живопись, часто повседневная жизнь была представлена с юмором. Картины высмеивали пороки, призывали терпеть и игнорировать трудности молодой страны, любить и радоваться жизни. Пейзажи, натюрморты, жанровые сцены, портреты - этим характерна голландская живопись (Рембрандт ван Рейн , Ян Вермеер, Ян Стен, Ян ван Гойен, Андриан Остаде, Якоб Рейсдал)   Малые голландцы - традиционное название обширного круга голландских (Нидерланды) живописцев XVII в.; возникло в связи с камерным характером их творчества, небольшим размером их картин (пейзаж, интерьер, бытовые сюжеты). Для живописи малых голландцев характерны тонкость письма, выразительность небольших деталей, красота световых и колористических нюансов, общее ощущение уюта, близости и единения персонажей в пейзажной или интерьерной среде. Среди наиболее ярких представителей - Я. Вермер, братья Остаде, Г. Терборх, Я. Стен, Г. Метсю.  </vt:lpstr>
      <vt:lpstr>Новаторские достижения « Маллых голландцев»-обращение к отображению в картинах реального окружающего мира и человека без подведения под определенный идеал; сложение развитой и дифференцированной системы жанров; разработка системы тональной живописи.</vt:lpstr>
      <vt:lpstr>Творчество художников соответствует трем этапам:</vt:lpstr>
      <vt:lpstr>Бытовой жанр</vt:lpstr>
      <vt:lpstr>Презентация PowerPoint</vt:lpstr>
      <vt:lpstr>Презентация PowerPoint</vt:lpstr>
      <vt:lpstr>Мастерская художника  1663(?). Холст, масло, 37x36. Рейксмузеум, Амстердам</vt:lpstr>
      <vt:lpstr>А. ван Остаде. Скрипач (1673г.)</vt:lpstr>
      <vt:lpstr>                     Адриан ван Остаде</vt:lpstr>
      <vt:lpstr>А. ван Остаде. «Деревенские музыканты». 1655. Эрмитаж. Ленинград.  </vt:lpstr>
      <vt:lpstr>Бюргерский жанр</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Малые голландцы</dc:title>
  <dc:creator>Администратор</dc:creator>
  <cp:lastModifiedBy>Пользователь Windows</cp:lastModifiedBy>
  <cp:revision>35</cp:revision>
  <dcterms:created xsi:type="dcterms:W3CDTF">2011-11-21T14:11:12Z</dcterms:created>
  <dcterms:modified xsi:type="dcterms:W3CDTF">2017-10-15T22:08:34Z</dcterms:modified>
</cp:coreProperties>
</file>