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71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45D0CC-48E1-41B1-A215-D22D28E4CCBE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40E6FC-9C85-4672-AC15-2B7C69774D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9597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3B4EF-1DB8-41BE-89E2-F9CF484F795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BD23-FC29-4B25-B618-5953B50BA2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2945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3B4EF-1DB8-41BE-89E2-F9CF484F795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BD23-FC29-4B25-B618-5953B50BA2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9178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3B4EF-1DB8-41BE-89E2-F9CF484F795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BD23-FC29-4B25-B618-5953B50BA2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1340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3B4EF-1DB8-41BE-89E2-F9CF484F795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BD23-FC29-4B25-B618-5953B50BA2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0336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3B4EF-1DB8-41BE-89E2-F9CF484F795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BD23-FC29-4B25-B618-5953B50BA2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121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3B4EF-1DB8-41BE-89E2-F9CF484F795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BD23-FC29-4B25-B618-5953B50BA2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4609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3B4EF-1DB8-41BE-89E2-F9CF484F795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BD23-FC29-4B25-B618-5953B50BA2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0567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3B4EF-1DB8-41BE-89E2-F9CF484F795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BD23-FC29-4B25-B618-5953B50BA2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9930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3B4EF-1DB8-41BE-89E2-F9CF484F795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BD23-FC29-4B25-B618-5953B50BA2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6941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3B4EF-1DB8-41BE-89E2-F9CF484F795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BD23-FC29-4B25-B618-5953B50BA2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3235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3B4EF-1DB8-41BE-89E2-F9CF484F795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BD23-FC29-4B25-B618-5953B50BA2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2957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3B4EF-1DB8-41BE-89E2-F9CF484F795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1EBD23-FC29-4B25-B618-5953B50BA2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920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marathon.1september.ru/2013-04-18/2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212304"/>
            <a:ext cx="9162336" cy="8070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036496" cy="17526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МОШИ «Лицей-интернат</a:t>
            </a:r>
          </a:p>
          <a:p>
            <a:r>
              <a:rPr lang="ru-RU" sz="2800" b="1" dirty="0" smtClean="0">
                <a:solidFill>
                  <a:srgbClr val="FFFF00"/>
                </a:solidFill>
              </a:rPr>
              <a:t>Учитель высшей категории Захар Елена Григорьевна</a:t>
            </a:r>
          </a:p>
          <a:p>
            <a:r>
              <a:rPr lang="ru-RU" sz="2800" b="1" dirty="0" smtClean="0">
                <a:solidFill>
                  <a:srgbClr val="FFFF00"/>
                </a:solidFill>
              </a:rPr>
              <a:t>Учитель первой категории Махин Владимир Николаевич</a:t>
            </a:r>
          </a:p>
          <a:p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692696"/>
            <a:ext cx="802909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 президентских тестов»</a:t>
            </a:r>
          </a:p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значку ГТО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776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Президентские тесты-это…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"Президентский тест - прототип ГТО. мы должны приблизить его к потребностям массового спорта и сделать его действительно доступным, сделать его обязательным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426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Противоречия…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Введение норм ГТО в систему общего образования противоречит стратегии ФГОС второго поколения: развитию ключевых компетенций, навыков и умений у школьников. Результаты образования, в первую очередь, должны быть личностными, только после этого – </a:t>
            </a:r>
            <a:r>
              <a:rPr lang="ru-RU" b="1" dirty="0" err="1" smtClean="0">
                <a:solidFill>
                  <a:srgbClr val="FFFF00"/>
                </a:solidFill>
              </a:rPr>
              <a:t>метапредметными</a:t>
            </a:r>
            <a:r>
              <a:rPr lang="ru-RU" b="1" dirty="0" smtClean="0">
                <a:solidFill>
                  <a:srgbClr val="FFFF00"/>
                </a:solidFill>
              </a:rPr>
              <a:t> и предметными. 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845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то2">
            <a:hlinkClick r:id="rId2" tooltip="&quot;Лариса Мойсенко, учитель физической культуры ГБОУ ЦО № 734 «Школа самоопределения», г. Москва, познакомила пришедших на мастер-класс с авторской методикой развития и оценивания компетенций на уроках физической культуры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3672408" cy="561662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529208" y="4509120"/>
            <a:ext cx="8147248" cy="1800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lvl="8" algn="r"/>
            <a:r>
              <a:rPr lang="ru-RU" dirty="0" smtClean="0"/>
              <a:t>Лариса </a:t>
            </a:r>
            <a:r>
              <a:rPr lang="ru-RU" dirty="0" err="1" smtClean="0"/>
              <a:t>Мойсенко</a:t>
            </a:r>
            <a:r>
              <a:rPr lang="ru-RU" dirty="0" smtClean="0"/>
              <a:t>, учитель физической культуры ГБОУ ЦО № 734 «Школа самоопределения», г. Москва, познакомила пришедших  на мастер-класс с авторской методикой развития и оценивания компетенций на уроках физической культуры. Основная идея проста. Нужно создать в школе такие условия, которые позволят каждому ученику не просто двигаться, а двигаться безопасно для своего здоровья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51488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184" y="188640"/>
            <a:ext cx="9112816" cy="6669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FF00"/>
                </a:solidFill>
              </a:rPr>
              <a:t>Введение норм ГТО в систему общего образования лоббируют представители Министерства спорта Российской Федерации, их желание найти новые спортивные звезды понятно. Беспокоиться об учебе, развитии и здоровье всех остальных детей России должны в Министерстве образования и науки и в Министерстве здравоохранения. Но смогут ли они это сделать?», 	учитывая стандарты ФГОС второго поколения.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85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ts1.mm.bing.net/th?&amp;id=HN.608034861246319777&amp;w=300&amp;h=300&amp;c=0&amp;pid=1.9&amp;rs=0&amp;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324528" cy="676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Сравнения результатов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4398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491963" cy="7101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Наше мнение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готовы сдавать комплекс ГТО- 9-11 класс, они и более физически подготовлены, более  осознано занимаются физической культурой и спортом, знают теоретические основы. В этом случае  сохранится преемственность перехода от «Президентских тестов»  к нормам ГТО (от начальных к старшим классам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28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9144001" cy="6957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293096"/>
            <a:ext cx="8229600" cy="4525963"/>
          </a:xfrm>
        </p:spPr>
        <p:txBody>
          <a:bodyPr/>
          <a:lstStyle/>
          <a:p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«Требуй от себя невозможного и получишь максимум.»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928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75" y="862013"/>
            <a:ext cx="771525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44522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b="1" dirty="0" smtClean="0">
                <a:solidFill>
                  <a:srgbClr val="FFFF00"/>
                </a:solidFill>
              </a:rPr>
              <a:t>«Идут, не отступят ни шагу,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FF00"/>
                </a:solidFill>
              </a:rPr>
              <a:t>Идут, не боясь ничего,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FF00"/>
                </a:solidFill>
              </a:rPr>
              <a:t>Счастливые дети отваги,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FF00"/>
                </a:solidFill>
              </a:rPr>
              <a:t>Их пропуск – значок ГТО!»</a:t>
            </a:r>
          </a:p>
          <a:p>
            <a:pPr marL="0" indent="0">
              <a:buNone/>
            </a:pPr>
            <a:endParaRPr lang="ru-RU" dirty="0" smtClean="0">
              <a:solidFill>
                <a:srgbClr val="FFFF00"/>
              </a:solidFill>
            </a:endParaRPr>
          </a:p>
          <a:p>
            <a:pPr marL="0" indent="0" algn="r"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1943г фронтовая газета «За честь Родины»</a:t>
            </a:r>
          </a:p>
          <a:p>
            <a:pPr algn="r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410291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288032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Сравнение</a:t>
            </a:r>
            <a:r>
              <a:rPr lang="ru-RU" sz="2800" b="1" dirty="0"/>
              <a:t>	</a:t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856" y="692696"/>
            <a:ext cx="5616624" cy="5688632"/>
          </a:xfrm>
        </p:spPr>
        <p:txBody>
          <a:bodyPr>
            <a:noAutofit/>
          </a:bodyPr>
          <a:lstStyle/>
          <a:p>
            <a:pPr lvl="0"/>
            <a:r>
              <a:rPr lang="ru-RU" sz="1600" b="1" u="sng" dirty="0" smtClean="0">
                <a:solidFill>
                  <a:prstClr val="black"/>
                </a:solidFill>
              </a:rPr>
              <a:t>ГТО Контрольные упр.</a:t>
            </a:r>
            <a:endParaRPr lang="ru-RU" sz="1600" b="1" u="sng" dirty="0">
              <a:solidFill>
                <a:prstClr val="black"/>
              </a:solidFill>
            </a:endParaRPr>
          </a:p>
          <a:p>
            <a:pPr lvl="0"/>
            <a:r>
              <a:rPr lang="ru-RU" sz="1300" b="1" dirty="0">
                <a:solidFill>
                  <a:prstClr val="black"/>
                </a:solidFill>
              </a:rPr>
              <a:t>1. </a:t>
            </a:r>
            <a:r>
              <a:rPr lang="ru-RU" sz="1300" b="1" dirty="0" smtClean="0">
                <a:solidFill>
                  <a:prstClr val="black"/>
                </a:solidFill>
              </a:rPr>
              <a:t>Бег </a:t>
            </a:r>
            <a:r>
              <a:rPr lang="ru-RU" sz="1300" b="1" dirty="0">
                <a:solidFill>
                  <a:prstClr val="black"/>
                </a:solidFill>
              </a:rPr>
              <a:t>на 100 м (сек.) 	</a:t>
            </a:r>
            <a:endParaRPr lang="ru-RU" sz="1300" b="1" dirty="0" smtClean="0">
              <a:solidFill>
                <a:prstClr val="black"/>
              </a:solidFill>
            </a:endParaRPr>
          </a:p>
          <a:p>
            <a:pPr lvl="0"/>
            <a:r>
              <a:rPr lang="ru-RU" sz="1300" b="1" dirty="0" smtClean="0">
                <a:solidFill>
                  <a:prstClr val="black"/>
                </a:solidFill>
              </a:rPr>
              <a:t>2</a:t>
            </a:r>
            <a:r>
              <a:rPr lang="ru-RU" sz="1300" b="1" dirty="0">
                <a:solidFill>
                  <a:prstClr val="black"/>
                </a:solidFill>
              </a:rPr>
              <a:t>. </a:t>
            </a:r>
            <a:r>
              <a:rPr lang="ru-RU" sz="1300" b="1" dirty="0" smtClean="0">
                <a:solidFill>
                  <a:prstClr val="black"/>
                </a:solidFill>
              </a:rPr>
              <a:t>Бег </a:t>
            </a:r>
            <a:r>
              <a:rPr lang="ru-RU" sz="1300" b="1" dirty="0">
                <a:solidFill>
                  <a:prstClr val="black"/>
                </a:solidFill>
              </a:rPr>
              <a:t>на 2 км (мин., сек.) 	</a:t>
            </a:r>
            <a:endParaRPr lang="ru-RU" sz="1300" b="1" dirty="0" smtClean="0">
              <a:solidFill>
                <a:prstClr val="black"/>
              </a:solidFill>
            </a:endParaRPr>
          </a:p>
          <a:p>
            <a:pPr lvl="0"/>
            <a:r>
              <a:rPr lang="ru-RU" sz="1300" b="1" dirty="0" smtClean="0">
                <a:solidFill>
                  <a:prstClr val="black"/>
                </a:solidFill>
              </a:rPr>
              <a:t>или </a:t>
            </a:r>
            <a:r>
              <a:rPr lang="ru-RU" sz="1300" b="1" dirty="0">
                <a:solidFill>
                  <a:prstClr val="black"/>
                </a:solidFill>
              </a:rPr>
              <a:t>на 3 км (мин., сек.) 	</a:t>
            </a:r>
            <a:endParaRPr lang="ru-RU" sz="1300" b="1" dirty="0" smtClean="0">
              <a:solidFill>
                <a:prstClr val="black"/>
              </a:solidFill>
            </a:endParaRPr>
          </a:p>
          <a:p>
            <a:pPr lvl="0"/>
            <a:r>
              <a:rPr lang="ru-RU" sz="1300" b="1" dirty="0" smtClean="0">
                <a:solidFill>
                  <a:prstClr val="black"/>
                </a:solidFill>
              </a:rPr>
              <a:t>3</a:t>
            </a:r>
            <a:r>
              <a:rPr lang="ru-RU" sz="1300" b="1" dirty="0">
                <a:solidFill>
                  <a:prstClr val="black"/>
                </a:solidFill>
              </a:rPr>
              <a:t>. </a:t>
            </a:r>
            <a:r>
              <a:rPr lang="ru-RU" sz="1300" b="1" dirty="0" smtClean="0">
                <a:solidFill>
                  <a:prstClr val="black"/>
                </a:solidFill>
              </a:rPr>
              <a:t>Прыжок </a:t>
            </a:r>
            <a:r>
              <a:rPr lang="ru-RU" sz="1300" b="1" dirty="0">
                <a:solidFill>
                  <a:prstClr val="black"/>
                </a:solidFill>
              </a:rPr>
              <a:t>в длину с разбега (см) 	</a:t>
            </a:r>
          </a:p>
          <a:p>
            <a:pPr lvl="0"/>
            <a:r>
              <a:rPr lang="ru-RU" sz="1300" b="1" dirty="0">
                <a:solidFill>
                  <a:prstClr val="black"/>
                </a:solidFill>
              </a:rPr>
              <a:t>или прыжок в длину с места толчком двумя ногами (см) 	</a:t>
            </a:r>
            <a:endParaRPr lang="ru-RU" sz="1300" b="1" dirty="0" smtClean="0">
              <a:solidFill>
                <a:prstClr val="black"/>
              </a:solidFill>
            </a:endParaRPr>
          </a:p>
          <a:p>
            <a:pPr lvl="0"/>
            <a:r>
              <a:rPr lang="ru-RU" sz="1300" b="1" dirty="0" smtClean="0">
                <a:solidFill>
                  <a:prstClr val="black"/>
                </a:solidFill>
              </a:rPr>
              <a:t>4</a:t>
            </a:r>
            <a:r>
              <a:rPr lang="ru-RU" sz="1300" b="1" dirty="0">
                <a:solidFill>
                  <a:prstClr val="black"/>
                </a:solidFill>
              </a:rPr>
              <a:t>. </a:t>
            </a:r>
            <a:r>
              <a:rPr lang="ru-RU" sz="1300" b="1" dirty="0" smtClean="0">
                <a:solidFill>
                  <a:prstClr val="black"/>
                </a:solidFill>
              </a:rPr>
              <a:t>Подтягивание </a:t>
            </a:r>
            <a:r>
              <a:rPr lang="ru-RU" sz="1300" b="1" dirty="0">
                <a:solidFill>
                  <a:prstClr val="black"/>
                </a:solidFill>
              </a:rPr>
              <a:t>из виса на высокой перекладине </a:t>
            </a:r>
            <a:r>
              <a:rPr lang="ru-RU" sz="1300" b="1" dirty="0" smtClean="0">
                <a:solidFill>
                  <a:prstClr val="black"/>
                </a:solidFill>
              </a:rPr>
              <a:t> </a:t>
            </a:r>
            <a:r>
              <a:rPr lang="ru-RU" sz="1300" b="1" dirty="0">
                <a:solidFill>
                  <a:prstClr val="black"/>
                </a:solidFill>
              </a:rPr>
              <a:t>	</a:t>
            </a:r>
          </a:p>
          <a:p>
            <a:pPr lvl="0"/>
            <a:r>
              <a:rPr lang="ru-RU" sz="1300" b="1" dirty="0">
                <a:solidFill>
                  <a:prstClr val="black"/>
                </a:solidFill>
              </a:rPr>
              <a:t>или рывок гири (кол-во раз) 		</a:t>
            </a:r>
          </a:p>
          <a:p>
            <a:pPr lvl="0"/>
            <a:r>
              <a:rPr lang="ru-RU" sz="1300" b="1" dirty="0">
                <a:solidFill>
                  <a:prstClr val="black"/>
                </a:solidFill>
              </a:rPr>
              <a:t>или подтягивание из виса лежа на низкой перекладине </a:t>
            </a:r>
            <a:r>
              <a:rPr lang="ru-RU" sz="1300" b="1" dirty="0" smtClean="0">
                <a:solidFill>
                  <a:prstClr val="black"/>
                </a:solidFill>
              </a:rPr>
              <a:t>или </a:t>
            </a:r>
            <a:r>
              <a:rPr lang="ru-RU" sz="1300" b="1" dirty="0">
                <a:solidFill>
                  <a:prstClr val="black"/>
                </a:solidFill>
              </a:rPr>
              <a:t>сгибание и разгибание рук упоре лежа на полу </a:t>
            </a:r>
            <a:endParaRPr lang="ru-RU" sz="1300" b="1" dirty="0" smtClean="0">
              <a:solidFill>
                <a:prstClr val="black"/>
              </a:solidFill>
            </a:endParaRPr>
          </a:p>
          <a:p>
            <a:pPr lvl="0"/>
            <a:r>
              <a:rPr lang="ru-RU" sz="1300" b="1" dirty="0" smtClean="0">
                <a:solidFill>
                  <a:prstClr val="black"/>
                </a:solidFill>
              </a:rPr>
              <a:t>5</a:t>
            </a:r>
            <a:r>
              <a:rPr lang="ru-RU" sz="1300" b="1" dirty="0">
                <a:solidFill>
                  <a:prstClr val="black"/>
                </a:solidFill>
              </a:rPr>
              <a:t>. </a:t>
            </a:r>
            <a:r>
              <a:rPr lang="ru-RU" sz="1300" b="1" dirty="0" smtClean="0">
                <a:solidFill>
                  <a:prstClr val="black"/>
                </a:solidFill>
              </a:rPr>
              <a:t>Поднимание туловища из положения лежа на спине</a:t>
            </a:r>
          </a:p>
          <a:p>
            <a:pPr lvl="0"/>
            <a:r>
              <a:rPr lang="ru-RU" sz="1300" dirty="0" smtClean="0">
                <a:solidFill>
                  <a:prstClr val="black"/>
                </a:solidFill>
              </a:rPr>
              <a:t>Наклон вперед из положения стоя с прямыми ногами на гимнастической скамье 	</a:t>
            </a:r>
          </a:p>
          <a:p>
            <a:pPr lvl="0"/>
            <a:r>
              <a:rPr lang="ru-RU" sz="1300" dirty="0" smtClean="0">
                <a:solidFill>
                  <a:prstClr val="black"/>
                </a:solidFill>
              </a:rPr>
              <a:t>Испытания </a:t>
            </a:r>
            <a:r>
              <a:rPr lang="ru-RU" sz="1300" dirty="0">
                <a:solidFill>
                  <a:prstClr val="black"/>
                </a:solidFill>
              </a:rPr>
              <a:t>(тесты) по выбору 	</a:t>
            </a:r>
          </a:p>
          <a:p>
            <a:pPr lvl="0"/>
            <a:r>
              <a:rPr lang="ru-RU" sz="1300" dirty="0">
                <a:solidFill>
                  <a:prstClr val="black"/>
                </a:solidFill>
              </a:rPr>
              <a:t>7. </a:t>
            </a:r>
            <a:r>
              <a:rPr lang="ru-RU" sz="1300" dirty="0" smtClean="0">
                <a:solidFill>
                  <a:prstClr val="black"/>
                </a:solidFill>
              </a:rPr>
              <a:t>Метание </a:t>
            </a:r>
            <a:r>
              <a:rPr lang="ru-RU" sz="1300" dirty="0">
                <a:solidFill>
                  <a:prstClr val="black"/>
                </a:solidFill>
              </a:rPr>
              <a:t>гранаты 	</a:t>
            </a:r>
          </a:p>
          <a:p>
            <a:pPr lvl="0"/>
            <a:r>
              <a:rPr lang="ru-RU" sz="1300" dirty="0">
                <a:solidFill>
                  <a:prstClr val="black"/>
                </a:solidFill>
              </a:rPr>
              <a:t>8. </a:t>
            </a:r>
            <a:r>
              <a:rPr lang="ru-RU" sz="1300" dirty="0" smtClean="0">
                <a:solidFill>
                  <a:prstClr val="black"/>
                </a:solidFill>
              </a:rPr>
              <a:t>Бег </a:t>
            </a:r>
            <a:r>
              <a:rPr lang="ru-RU" sz="1300" dirty="0">
                <a:solidFill>
                  <a:prstClr val="black"/>
                </a:solidFill>
              </a:rPr>
              <a:t>на лыжах на 3 км (мин., сек.) или на 5 км (мин., сек.) или кросс на 3 км по пересеченной местности* 		</a:t>
            </a:r>
          </a:p>
          <a:p>
            <a:pPr lvl="0"/>
            <a:r>
              <a:rPr lang="ru-RU" sz="1300" dirty="0">
                <a:solidFill>
                  <a:prstClr val="black"/>
                </a:solidFill>
              </a:rPr>
              <a:t>или кросс на 5 км по пересеченной местности* </a:t>
            </a:r>
            <a:r>
              <a:rPr lang="ru-RU" sz="1300" dirty="0" smtClean="0">
                <a:solidFill>
                  <a:prstClr val="black"/>
                </a:solidFill>
              </a:rPr>
              <a:t>Без </a:t>
            </a:r>
            <a:r>
              <a:rPr lang="ru-RU" sz="1300" dirty="0">
                <a:solidFill>
                  <a:prstClr val="black"/>
                </a:solidFill>
              </a:rPr>
              <a:t>учета времени </a:t>
            </a:r>
          </a:p>
          <a:p>
            <a:pPr lvl="0"/>
            <a:r>
              <a:rPr lang="ru-RU" sz="1300" dirty="0">
                <a:solidFill>
                  <a:prstClr val="black"/>
                </a:solidFill>
              </a:rPr>
              <a:t>9. </a:t>
            </a:r>
            <a:r>
              <a:rPr lang="ru-RU" sz="1300" dirty="0" smtClean="0">
                <a:solidFill>
                  <a:prstClr val="black"/>
                </a:solidFill>
              </a:rPr>
              <a:t>Плавание </a:t>
            </a:r>
            <a:r>
              <a:rPr lang="ru-RU" sz="1300" dirty="0">
                <a:solidFill>
                  <a:prstClr val="black"/>
                </a:solidFill>
              </a:rPr>
              <a:t>на 50 м (мин., сек.) 	</a:t>
            </a:r>
          </a:p>
          <a:p>
            <a:pPr lvl="0"/>
            <a:r>
              <a:rPr lang="ru-RU" sz="1300" dirty="0">
                <a:solidFill>
                  <a:prstClr val="black"/>
                </a:solidFill>
              </a:rPr>
              <a:t>Стрельба из пневматической винтовки из положения сидя или стоя </a:t>
            </a:r>
          </a:p>
          <a:p>
            <a:pPr lvl="0"/>
            <a:r>
              <a:rPr lang="ru-RU" sz="1300" dirty="0" smtClean="0">
                <a:solidFill>
                  <a:prstClr val="black"/>
                </a:solidFill>
              </a:rPr>
              <a:t>Туристический </a:t>
            </a:r>
            <a:r>
              <a:rPr lang="ru-RU" sz="1300" dirty="0">
                <a:solidFill>
                  <a:prstClr val="black"/>
                </a:solidFill>
              </a:rPr>
              <a:t>поход с проверкой туристических навыков 	</a:t>
            </a:r>
          </a:p>
          <a:p>
            <a:pPr lvl="0"/>
            <a:r>
              <a:rPr lang="ru-RU" sz="1300" dirty="0">
                <a:solidFill>
                  <a:prstClr val="black"/>
                </a:solidFill>
              </a:rPr>
              <a:t>В соответствии с возрастными требованиями </a:t>
            </a:r>
            <a:endParaRPr lang="ru-RU" sz="13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692696"/>
            <a:ext cx="244827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/>
              <a:t>Президентские тесты</a:t>
            </a:r>
          </a:p>
          <a:p>
            <a:r>
              <a:rPr lang="ru-RU" dirty="0" smtClean="0"/>
              <a:t>Контрольное упражнение</a:t>
            </a:r>
          </a:p>
          <a:p>
            <a:r>
              <a:rPr lang="ru-RU" dirty="0" smtClean="0"/>
              <a:t>1. Бег </a:t>
            </a:r>
            <a:r>
              <a:rPr lang="ru-RU" dirty="0"/>
              <a:t>30м</a:t>
            </a:r>
          </a:p>
          <a:p>
            <a:r>
              <a:rPr lang="ru-RU" dirty="0" smtClean="0"/>
              <a:t>2. Челночный </a:t>
            </a:r>
            <a:r>
              <a:rPr lang="ru-RU" dirty="0"/>
              <a:t>бег 3х10</a:t>
            </a:r>
          </a:p>
          <a:p>
            <a:r>
              <a:rPr lang="ru-RU" dirty="0" smtClean="0"/>
              <a:t>3. Прыжок </a:t>
            </a:r>
            <a:r>
              <a:rPr lang="ru-RU" dirty="0"/>
              <a:t>в длину с места</a:t>
            </a:r>
          </a:p>
          <a:p>
            <a:r>
              <a:rPr lang="ru-RU" dirty="0" smtClean="0"/>
              <a:t>4. Наклон </a:t>
            </a:r>
            <a:r>
              <a:rPr lang="ru-RU" dirty="0"/>
              <a:t>вперед из положения стоя</a:t>
            </a:r>
          </a:p>
          <a:p>
            <a:r>
              <a:rPr lang="ru-RU" dirty="0" smtClean="0"/>
              <a:t>5. Подтягивание </a:t>
            </a:r>
            <a:r>
              <a:rPr lang="ru-RU" dirty="0"/>
              <a:t>на высокой перекладине (мальчики) на низкой перекладине (девочки)</a:t>
            </a:r>
          </a:p>
          <a:p>
            <a:r>
              <a:rPr lang="ru-RU" dirty="0" smtClean="0"/>
              <a:t>6. Бег 1000 м</a:t>
            </a:r>
          </a:p>
          <a:p>
            <a:r>
              <a:rPr lang="ru-RU" dirty="0" smtClean="0"/>
              <a:t>7. Сгибание разгибание рук в упоре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737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11марта 1931 года комплекс был введен в действие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79570" y="3470751"/>
            <a:ext cx="784860" cy="784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8136904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6161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1441"/>
            <a:ext cx="9144000" cy="6438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Что ставят в заслугу ГТО? 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Он расширял и совершенствовал наше физкультурное движение, помог наладить поиск спортивных талантов. Именно с соревнований по  сдаче норм ГТО начинался путь в большой спорт.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269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13 марта2014г.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381500"/>
            <a:ext cx="8229600" cy="24765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Владимир Путин на встрече с представителями федеральных ведомств, образовательных учреждений и общественности отметил, что уровень физической подготовки и здоровья школьников России очень низкий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9532" y="116632"/>
            <a:ext cx="6397302" cy="4264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0652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24744"/>
            <a:ext cx="8229600" cy="2016224"/>
          </a:xfrm>
        </p:spPr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К</a:t>
            </a:r>
            <a:r>
              <a:rPr lang="ru-RU" b="1" dirty="0" smtClean="0">
                <a:solidFill>
                  <a:srgbClr val="FFFF00"/>
                </a:solidFill>
              </a:rPr>
              <a:t>ак исправить ситуацию? 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364502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FFFF00"/>
                </a:solidFill>
              </a:rPr>
              <a:t>необходимо заняться обновлением материально-технической и методической базы, а также возродить в нашей стране сдачу норм ГТО и сделать этот комплекс значимым для поступления в вузы наряду с ЕГЭ</a:t>
            </a:r>
          </a:p>
          <a:p>
            <a:pPr marL="0" indent="0" algn="r">
              <a:buNone/>
            </a:pPr>
            <a:r>
              <a:rPr lang="ru-RU" b="1" dirty="0" smtClean="0">
                <a:solidFill>
                  <a:srgbClr val="FFFF00"/>
                </a:solidFill>
              </a:rPr>
              <a:t>В.В. П</a:t>
            </a:r>
            <a:r>
              <a:rPr lang="ru-RU" dirty="0" smtClean="0">
                <a:solidFill>
                  <a:srgbClr val="FFFF00"/>
                </a:solidFill>
              </a:rPr>
              <a:t>утин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090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670"/>
            <a:ext cx="9456966" cy="7115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615542"/>
            <a:ext cx="8229600" cy="3242458"/>
          </a:xfrm>
        </p:spPr>
        <p:txBody>
          <a:bodyPr/>
          <a:lstStyle/>
          <a:p>
            <a:r>
              <a:rPr lang="ru-RU" dirty="0" smtClean="0"/>
              <a:t>"</a:t>
            </a:r>
            <a:r>
              <a:rPr lang="ru-RU" b="1" dirty="0" smtClean="0">
                <a:solidFill>
                  <a:srgbClr val="FFFF00"/>
                </a:solidFill>
              </a:rPr>
              <a:t>Нормативы нужно сейчас вводить", – сказал Путин – «они, разумеется, должны быть гибкими, и они должны соответствовать уровню физического развития ребенка и вообще человека".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848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7032" y="-12536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ГТО –это…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u="sng" dirty="0" smtClean="0">
                <a:solidFill>
                  <a:srgbClr val="FFFF00"/>
                </a:solidFill>
              </a:rPr>
              <a:t>Во -первых, </a:t>
            </a:r>
            <a:r>
              <a:rPr lang="ru-RU" b="1" dirty="0" smtClean="0">
                <a:solidFill>
                  <a:srgbClr val="FFFF00"/>
                </a:solidFill>
              </a:rPr>
              <a:t>всё новое хорошо забытое старое (Сдача норм ГТО знакома всему старшему поколению –  в школьные годы бегали, прыгали, метали мячи, у кого-то из нас до сих пор могут хранится значки ГТО). </a:t>
            </a:r>
          </a:p>
          <a:p>
            <a:pPr marL="0" indent="0">
              <a:buNone/>
            </a:pPr>
            <a:r>
              <a:rPr lang="ru-RU" b="1" u="sng" dirty="0" smtClean="0">
                <a:solidFill>
                  <a:srgbClr val="FFFF00"/>
                </a:solidFill>
              </a:rPr>
              <a:t>Во-вторых, </a:t>
            </a:r>
            <a:r>
              <a:rPr lang="ru-RU" b="1" dirty="0" smtClean="0">
                <a:solidFill>
                  <a:srgbClr val="FFFF00"/>
                </a:solidFill>
              </a:rPr>
              <a:t>сравнение детей друг с другом – по любым показателям, а тем более по физическим</a:t>
            </a:r>
          </a:p>
          <a:p>
            <a:pPr marL="0" indent="0">
              <a:buNone/>
            </a:pPr>
            <a:r>
              <a:rPr lang="ru-RU" b="1" u="sng" dirty="0" smtClean="0">
                <a:solidFill>
                  <a:srgbClr val="FFFF00"/>
                </a:solidFill>
              </a:rPr>
              <a:t>В-третьих, </a:t>
            </a:r>
            <a:r>
              <a:rPr lang="ru-RU" b="1" dirty="0" smtClean="0">
                <a:solidFill>
                  <a:srgbClr val="FFFF00"/>
                </a:solidFill>
              </a:rPr>
              <a:t>введение сдачи нормативов, которые будут влиять на поступление в вуз, может снизить методический уровень учителей физкультуры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158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581</Words>
  <Application>Microsoft Office PowerPoint</Application>
  <PresentationFormat>Экран (4:3)</PresentationFormat>
  <Paragraphs>66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.</vt:lpstr>
      <vt:lpstr>Слайд 2</vt:lpstr>
      <vt:lpstr>Сравнение  </vt:lpstr>
      <vt:lpstr>11марта 1931 года комплекс был введен в действие</vt:lpstr>
      <vt:lpstr>Что ставят в заслугу ГТО? </vt:lpstr>
      <vt:lpstr>13 марта2014г. </vt:lpstr>
      <vt:lpstr>Как исправить ситуацию? </vt:lpstr>
      <vt:lpstr> </vt:lpstr>
      <vt:lpstr>ГТО –это…</vt:lpstr>
      <vt:lpstr>Президентские тесты-это…</vt:lpstr>
      <vt:lpstr>Противоречия…</vt:lpstr>
      <vt:lpstr>Слайд 12</vt:lpstr>
      <vt:lpstr>Слайд 13</vt:lpstr>
      <vt:lpstr>Сравнения результатов</vt:lpstr>
      <vt:lpstr>Наше мнение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« Президентских тестов» к значку ГТО.</dc:title>
  <dc:creator>User</dc:creator>
  <cp:lastModifiedBy>svetlanna</cp:lastModifiedBy>
  <cp:revision>17</cp:revision>
  <dcterms:created xsi:type="dcterms:W3CDTF">2015-02-12T18:02:23Z</dcterms:created>
  <dcterms:modified xsi:type="dcterms:W3CDTF">2017-10-17T18:57:52Z</dcterms:modified>
</cp:coreProperties>
</file>