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75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4" r:id="rId17"/>
    <p:sldId id="271" r:id="rId18"/>
    <p:sldId id="272" r:id="rId19"/>
    <p:sldId id="270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0033"/>
    <a:srgbClr val="660066"/>
    <a:srgbClr val="000066"/>
    <a:srgbClr val="9966FF"/>
    <a:srgbClr val="9999FF"/>
    <a:srgbClr val="0000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B0FDE-D308-4897-9F81-6BFE3EBAE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747EA-10AB-40BF-9513-D1F26B8CC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1F51B-C34C-4569-9CE7-61618B13C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56DDA-7B21-48BA-A0DF-1E8403773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18E28-8C6E-46A2-A3C9-13C67D027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59355-53B4-497B-9FFC-5F4BF5C82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364E0-68E4-44F2-9D0A-26941B405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2A397-F006-4962-AA5B-0DAC676E6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705BD-188F-49EE-9BAD-CB11A72F7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39678-8BE2-4CEB-AAF7-C1C27874D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4D38A-FAD5-4449-933A-024C49895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5CFD0EB-BDF7-4E0F-8945-E3DA05B52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143000" y="990600"/>
            <a:ext cx="7239000" cy="11430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3600" b="1" kern="10" normalizeH="1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80">
                        <a:alpha val="50000"/>
                      </a:srgbClr>
                    </a:gs>
                    <a:gs pos="50000">
                      <a:srgbClr val="0000FF"/>
                    </a:gs>
                    <a:gs pos="100000">
                      <a:srgbClr val="800080">
                        <a:alpha val="50000"/>
                      </a:srgbClr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9999FF">
                      <a:alpha val="50000"/>
                    </a:srgbClr>
                  </a:outerShdw>
                </a:effectLst>
                <a:latin typeface="Ariac"/>
              </a:rPr>
              <a:t>ЭНЕРГОСБЕРЕЖЕНИЕ 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981200" y="3124200"/>
            <a:ext cx="5029200" cy="1676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>
              <a:defRPr/>
            </a:pPr>
            <a:r>
              <a:rPr lang="ru-RU" sz="3600" b="1" kern="10">
                <a:ln w="38100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50000">
                      <a:srgbClr val="990000">
                        <a:alpha val="50000"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effectLst>
                  <a:outerShdw dist="107763" dir="13500000" algn="ctr" rotWithShape="0">
                    <a:srgbClr val="FF7C80">
                      <a:alpha val="50000"/>
                    </a:srgbClr>
                  </a:outerShdw>
                </a:effectLst>
                <a:latin typeface="Engravers MT"/>
              </a:rPr>
              <a:t>В МОЁМ ДОМЕ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81000" y="53340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b="1" i="1">
                <a:solidFill>
                  <a:srgbClr val="000066"/>
                </a:solidFill>
              </a:rPr>
              <a:t>Раздвигаем </a:t>
            </a:r>
            <a:br>
              <a:rPr lang="ru-RU" sz="4800" b="1" i="1">
                <a:solidFill>
                  <a:srgbClr val="000066"/>
                </a:solidFill>
              </a:rPr>
            </a:br>
            <a:r>
              <a:rPr lang="ru-RU" sz="4800" b="1" i="1">
                <a:solidFill>
                  <a:srgbClr val="000066"/>
                </a:solidFill>
              </a:rPr>
              <a:t>занавески, давая доступ дневному свету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o_tep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2138" y="838200"/>
            <a:ext cx="4589462" cy="5105400"/>
          </a:xfrm>
          <a:prstGeom prst="rect">
            <a:avLst/>
          </a:prstGeom>
          <a:noFill/>
          <a:ln w="38100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4419600" cy="4343400"/>
          </a:xfrm>
        </p:spPr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000066"/>
                </a:solidFill>
              </a:rPr>
              <a:t>Ставим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холодильник 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подальше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от батарей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gaz_234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FFFF00"/>
                </a:solidFill>
              </a:rPr>
              <a:t>Газ напрасно у нас не горит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plite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000066"/>
                </a:solidFill>
              </a:rPr>
              <a:t>Размер пламени соответствует диаметру посуды</a:t>
            </a:r>
            <a:endParaRPr lang="ru-RU" sz="4000" b="1" i="1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Чайник_эмалированный_на_газовой_пли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609600"/>
            <a:ext cx="4940300" cy="601980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71600"/>
            <a:ext cx="4572000" cy="2667000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000066"/>
                </a:solidFill>
              </a:rPr>
              <a:t>Чайник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накипь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не имеет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5135562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FFFF00"/>
                </a:solidFill>
              </a:rPr>
              <a:t>А вода-то дар от бога</a:t>
            </a:r>
            <a:br>
              <a:rPr lang="ru-RU" sz="4800" b="1" i="1" smtClean="0">
                <a:solidFill>
                  <a:srgbClr val="FFFF00"/>
                </a:solidFill>
              </a:rPr>
            </a:br>
            <a:r>
              <a:rPr lang="ru-RU" sz="4800" b="1" i="1" smtClean="0">
                <a:solidFill>
                  <a:srgbClr val="FFFF00"/>
                </a:solidFill>
              </a:rPr>
              <a:t>Не используем мы много.</a:t>
            </a:r>
            <a:br>
              <a:rPr lang="ru-RU" sz="4800" b="1" i="1" smtClean="0">
                <a:solidFill>
                  <a:srgbClr val="FFFF00"/>
                </a:solidFill>
              </a:rPr>
            </a:br>
            <a:r>
              <a:rPr lang="ru-RU" sz="4800" b="1" i="1" smtClean="0">
                <a:solidFill>
                  <a:srgbClr val="FFFF00"/>
                </a:solidFill>
              </a:rPr>
              <a:t>Даже капельку воды</a:t>
            </a:r>
            <a:br>
              <a:rPr lang="ru-RU" sz="4800" b="1" i="1" smtClean="0">
                <a:solidFill>
                  <a:srgbClr val="FFFF00"/>
                </a:solidFill>
              </a:rPr>
            </a:br>
            <a:r>
              <a:rPr lang="ru-RU" sz="4800" b="1" i="1" smtClean="0">
                <a:solidFill>
                  <a:srgbClr val="FFFF00"/>
                </a:solidFill>
              </a:rPr>
              <a:t>Не теряем без нужды.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вода5"/>
          <p:cNvPicPr>
            <a:picLocks noChangeAspect="1" noChangeArrowheads="1"/>
          </p:cNvPicPr>
          <p:nvPr/>
        </p:nvPicPr>
        <p:blipFill>
          <a:blip r:embed="rId2" cstate="print"/>
          <a:srcRect b="14563"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4876800" cy="2362200"/>
          </a:xfrm>
        </p:spPr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000066"/>
                </a:solidFill>
              </a:rPr>
              <a:t>Закрываем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 кран всегда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255112142_sink_0"/>
          <p:cNvPicPr>
            <a:picLocks noChangeAspect="1" noChangeArrowheads="1"/>
          </p:cNvPicPr>
          <p:nvPr/>
        </p:nvPicPr>
        <p:blipFill>
          <a:blip r:embed="rId2" cstate="print"/>
          <a:srcRect b="9349"/>
          <a:stretch>
            <a:fillRect/>
          </a:stretch>
        </p:blipFill>
        <p:spPr bwMode="auto">
          <a:xfrm>
            <a:off x="152400" y="76200"/>
            <a:ext cx="8915400" cy="6705600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000066"/>
                </a:solidFill>
              </a:rPr>
              <a:t>Не моем мы посуду под струёй воды, а используем раковину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chemeClr val="accent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post-9907-12469609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2150" y="0"/>
            <a:ext cx="5911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5105400" cy="4419600"/>
          </a:xfrm>
        </p:spPr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000066"/>
                </a:solidFill>
              </a:rPr>
              <a:t>Моемся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под душем, а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не принимаем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ванну</a:t>
            </a:r>
          </a:p>
        </p:txBody>
      </p:sp>
      <p:pic>
        <p:nvPicPr>
          <p:cNvPr id="20486" name="Picture 6" descr="vanna2"/>
          <p:cNvPicPr>
            <a:picLocks noChangeAspect="1" noChangeArrowheads="1"/>
          </p:cNvPicPr>
          <p:nvPr/>
        </p:nvPicPr>
        <p:blipFill>
          <a:blip r:embed="rId3" cstate="print"/>
          <a:srcRect t="42554" r="31915"/>
          <a:stretch>
            <a:fillRect/>
          </a:stretch>
        </p:blipFill>
        <p:spPr bwMode="auto">
          <a:xfrm>
            <a:off x="228600" y="4724400"/>
            <a:ext cx="3048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0574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4800" b="1" i="1" smtClean="0">
                <a:solidFill>
                  <a:srgbClr val="000066"/>
                </a:solidFill>
              </a:rPr>
              <a:t>Стираем в стиральной машине при полной загрузке и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правильно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выбираем </a:t>
            </a:r>
            <a:br>
              <a:rPr lang="ru-RU" sz="4800" b="1" i="1" smtClean="0">
                <a:solidFill>
                  <a:srgbClr val="000066"/>
                </a:solidFill>
              </a:rPr>
            </a:br>
            <a:r>
              <a:rPr lang="ru-RU" sz="4800" b="1" i="1" smtClean="0">
                <a:solidFill>
                  <a:srgbClr val="000066"/>
                </a:solidFill>
              </a:rPr>
              <a:t>режим стирки</a:t>
            </a:r>
            <a:r>
              <a:rPr lang="ru-RU" sz="4000" smtClean="0"/>
              <a:t> </a:t>
            </a:r>
          </a:p>
        </p:txBody>
      </p:sp>
      <p:pic>
        <p:nvPicPr>
          <p:cNvPr id="21507" name="Picture 4" descr="Bosch_WAE2016FOE"/>
          <p:cNvPicPr>
            <a:picLocks noChangeAspect="1" noChangeArrowheads="1"/>
          </p:cNvPicPr>
          <p:nvPr/>
        </p:nvPicPr>
        <p:blipFill>
          <a:blip r:embed="rId2" cstate="print"/>
          <a:srcRect l="16000" t="4800" r="20000" b="5600"/>
          <a:stretch>
            <a:fillRect/>
          </a:stretch>
        </p:blipFill>
        <p:spPr bwMode="auto">
          <a:xfrm>
            <a:off x="5181600" y="1905000"/>
            <a:ext cx="3538538" cy="49530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Tx/>
              <a:buNone/>
            </a:pPr>
            <a:r>
              <a:rPr lang="ru-RU" sz="4400" b="1" i="1" smtClean="0">
                <a:solidFill>
                  <a:srgbClr val="000066"/>
                </a:solidFill>
              </a:rPr>
              <a:t>Проявив терпение, </a:t>
            </a:r>
          </a:p>
          <a:p>
            <a:pPr algn="ctr" eaLnBrk="1" hangingPunct="1">
              <a:lnSpc>
                <a:spcPct val="140000"/>
              </a:lnSpc>
              <a:buFontTx/>
              <a:buNone/>
            </a:pPr>
            <a:r>
              <a:rPr lang="ru-RU" sz="4400" b="1" i="1" smtClean="0">
                <a:solidFill>
                  <a:srgbClr val="000066"/>
                </a:solidFill>
              </a:rPr>
              <a:t>Нужно всем нам научиться</a:t>
            </a:r>
            <a:endParaRPr lang="ru-RU" sz="4400" b="1" smtClean="0">
              <a:solidFill>
                <a:srgbClr val="990000"/>
              </a:solidFill>
            </a:endParaRP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219200" y="3505200"/>
            <a:ext cx="6172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33"/>
                    </a:gs>
                    <a:gs pos="50000">
                      <a:srgbClr val="660066"/>
                    </a:gs>
                    <a:gs pos="100000">
                      <a:srgbClr val="660033"/>
                    </a:gs>
                  </a:gsLst>
                  <a:lin ang="5400000" scaled="1"/>
                </a:gradFill>
                <a:effectLst>
                  <a:outerShdw sy="50000" rotWithShape="0">
                    <a:srgbClr val="9966FF">
                      <a:alpha val="50000"/>
                    </a:srgbClr>
                  </a:outerShdw>
                </a:effectLst>
                <a:latin typeface="Arial"/>
                <a:cs typeface="Arial"/>
              </a:rPr>
              <a:t>Энергосбережению!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04800" y="304800"/>
            <a:ext cx="85344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Чтобы был эффект побольше,</a:t>
            </a:r>
          </a:p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Каждый это делать должен.</a:t>
            </a:r>
          </a:p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Дома, в школе, на работе,</a:t>
            </a:r>
          </a:p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Ферме, фабрике, заводе</a:t>
            </a:r>
          </a:p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Надо дружно приналечь</a:t>
            </a:r>
          </a:p>
          <a:p>
            <a:r>
              <a:rPr lang="ru-RU" sz="4800" b="1">
                <a:solidFill>
                  <a:srgbClr val="000066"/>
                </a:solidFill>
                <a:latin typeface="Times New Roman" pitchFamily="18" charset="0"/>
              </a:rPr>
              <a:t>И энергию сберечь.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447800" y="4800600"/>
            <a:ext cx="6858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800">
                <a:solidFill>
                  <a:srgbClr val="660033"/>
                </a:solidFill>
              </a:rPr>
              <a:t>Экономия нужна,</a:t>
            </a:r>
            <a:br>
              <a:rPr lang="ru-RU" sz="4800">
                <a:solidFill>
                  <a:srgbClr val="660033"/>
                </a:solidFill>
              </a:rPr>
            </a:br>
            <a:r>
              <a:rPr lang="ru-RU" sz="4800">
                <a:solidFill>
                  <a:srgbClr val="660033"/>
                </a:solidFill>
              </a:rPr>
              <a:t>Экономия важна!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381000"/>
            <a:ext cx="711041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 i="1">
                <a:solidFill>
                  <a:srgbClr val="000066"/>
                </a:solidFill>
              </a:rPr>
              <a:t>Существует правило</a:t>
            </a:r>
            <a:endParaRPr lang="ru-RU" sz="4000" b="1">
              <a:solidFill>
                <a:srgbClr val="000066"/>
              </a:solidFill>
            </a:endParaRPr>
          </a:p>
          <a:p>
            <a:r>
              <a:rPr lang="ru-RU" sz="4000" b="1" i="1">
                <a:solidFill>
                  <a:srgbClr val="000066"/>
                </a:solidFill>
              </a:rPr>
              <a:t>Совершенно правильное:</a:t>
            </a:r>
            <a:endParaRPr lang="ru-RU" sz="4000" b="1">
              <a:solidFill>
                <a:srgbClr val="000066"/>
              </a:solidFill>
            </a:endParaRPr>
          </a:p>
          <a:p>
            <a:r>
              <a:rPr lang="ru-RU" sz="4000" b="1" i="1">
                <a:solidFill>
                  <a:srgbClr val="000066"/>
                </a:solidFill>
              </a:rPr>
              <a:t>Только там народ богат,</a:t>
            </a:r>
            <a:endParaRPr lang="ru-RU" sz="4000" b="1">
              <a:solidFill>
                <a:srgbClr val="000066"/>
              </a:solidFill>
            </a:endParaRPr>
          </a:p>
          <a:p>
            <a:r>
              <a:rPr lang="ru-RU" sz="4000" b="1" i="1">
                <a:solidFill>
                  <a:srgbClr val="000066"/>
                </a:solidFill>
              </a:rPr>
              <a:t>Где энергию хранят,</a:t>
            </a:r>
            <a:endParaRPr lang="ru-RU" sz="4000" b="1">
              <a:solidFill>
                <a:srgbClr val="000066"/>
              </a:solidFill>
            </a:endParaRPr>
          </a:p>
          <a:p>
            <a:r>
              <a:rPr lang="ru-RU" sz="4000" b="1" i="1">
                <a:solidFill>
                  <a:srgbClr val="000066"/>
                </a:solidFill>
              </a:rPr>
              <a:t>Где во всем царит расчет</a:t>
            </a:r>
            <a:endParaRPr lang="ru-RU" sz="4000" b="1">
              <a:solidFill>
                <a:srgbClr val="000066"/>
              </a:solidFill>
            </a:endParaRPr>
          </a:p>
          <a:p>
            <a:r>
              <a:rPr lang="ru-RU" sz="4000" b="1" i="1">
                <a:solidFill>
                  <a:srgbClr val="000066"/>
                </a:solidFill>
              </a:rPr>
              <a:t>И всему известен счет.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4114800"/>
            <a:ext cx="386715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836613" y="457200"/>
            <a:ext cx="69421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 i="1">
                <a:solidFill>
                  <a:srgbClr val="000066"/>
                </a:solidFill>
              </a:rPr>
              <a:t>Для успеха много значит,</a:t>
            </a:r>
            <a:endParaRPr lang="ru-RU" sz="4000" b="1">
              <a:solidFill>
                <a:srgbClr val="000066"/>
              </a:solidFill>
            </a:endParaRPr>
          </a:p>
          <a:p>
            <a:pPr algn="ctr"/>
            <a:r>
              <a:rPr lang="ru-RU" sz="4000" b="1" i="1">
                <a:solidFill>
                  <a:srgbClr val="000066"/>
                </a:solidFill>
              </a:rPr>
              <a:t>Чтоб учет воды горячей,</a:t>
            </a:r>
            <a:endParaRPr lang="ru-RU" sz="4000" b="1">
              <a:solidFill>
                <a:srgbClr val="000066"/>
              </a:solidFill>
            </a:endParaRPr>
          </a:p>
          <a:p>
            <a:pPr algn="ctr"/>
            <a:r>
              <a:rPr lang="ru-RU" sz="4000" b="1" i="1">
                <a:solidFill>
                  <a:srgbClr val="000066"/>
                </a:solidFill>
              </a:rPr>
              <a:t>Электричества, тепла</a:t>
            </a:r>
            <a:endParaRPr lang="ru-RU" sz="4000" b="1">
              <a:solidFill>
                <a:srgbClr val="000066"/>
              </a:solidFill>
            </a:endParaRPr>
          </a:p>
          <a:p>
            <a:pPr algn="ctr"/>
            <a:r>
              <a:rPr lang="ru-RU" sz="4000" b="1" i="1">
                <a:solidFill>
                  <a:srgbClr val="000066"/>
                </a:solidFill>
              </a:rPr>
              <a:t>Каждая семья вела.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2971800"/>
            <a:ext cx="25241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28600" y="3352800"/>
            <a:ext cx="58277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000066"/>
                </a:solidFill>
              </a:rPr>
              <a:t>И вот стали мы </a:t>
            </a:r>
          </a:p>
          <a:p>
            <a:r>
              <a:rPr lang="ru-RU" sz="3600" b="1" i="1">
                <a:solidFill>
                  <a:srgbClr val="000066"/>
                </a:solidFill>
              </a:rPr>
              <a:t>                         считать, </a:t>
            </a:r>
          </a:p>
          <a:p>
            <a:r>
              <a:rPr lang="ru-RU" sz="3600" b="1" i="1">
                <a:solidFill>
                  <a:srgbClr val="000066"/>
                </a:solidFill>
              </a:rPr>
              <a:t>Умножать и отнимать.</a:t>
            </a:r>
          </a:p>
          <a:p>
            <a:r>
              <a:rPr lang="ru-RU" sz="3600" b="1" i="1">
                <a:solidFill>
                  <a:srgbClr val="000066"/>
                </a:solidFill>
              </a:rPr>
              <a:t>Экономим мы не зря.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145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4988" y="0"/>
            <a:ext cx="60690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427038"/>
            <a:ext cx="5300663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i="1">
                <a:solidFill>
                  <a:srgbClr val="000066"/>
                </a:solidFill>
              </a:rPr>
              <a:t>Чтоб холодная </a:t>
            </a:r>
          </a:p>
          <a:p>
            <a:r>
              <a:rPr lang="ru-RU" b="1" i="1">
                <a:solidFill>
                  <a:srgbClr val="000066"/>
                </a:solidFill>
              </a:rPr>
              <a:t>             зима </a:t>
            </a:r>
          </a:p>
          <a:p>
            <a:r>
              <a:rPr lang="ru-RU" b="1" i="1">
                <a:solidFill>
                  <a:srgbClr val="000066"/>
                </a:solidFill>
              </a:rPr>
              <a:t>Не прокралась </a:t>
            </a:r>
          </a:p>
          <a:p>
            <a:r>
              <a:rPr lang="ru-RU" b="1" i="1">
                <a:solidFill>
                  <a:srgbClr val="000066"/>
                </a:solidFill>
              </a:rPr>
              <a:t>        к нам в дома, </a:t>
            </a:r>
          </a:p>
          <a:p>
            <a:r>
              <a:rPr lang="ru-RU" b="1" i="1">
                <a:solidFill>
                  <a:srgbClr val="000066"/>
                </a:solidFill>
              </a:rPr>
              <a:t>Мы окошки </a:t>
            </a:r>
          </a:p>
          <a:p>
            <a:r>
              <a:rPr lang="ru-RU" b="1" i="1">
                <a:solidFill>
                  <a:srgbClr val="000066"/>
                </a:solidFill>
              </a:rPr>
              <a:t>       утепляем </a:t>
            </a:r>
          </a:p>
        </p:txBody>
      </p:sp>
      <p:pic>
        <p:nvPicPr>
          <p:cNvPr id="12294" name="Picture 6" descr="Копия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5000" r="17857" b="14285"/>
          <a:stretch>
            <a:fillRect/>
          </a:stretch>
        </p:blipFill>
        <p:spPr bwMode="auto">
          <a:xfrm>
            <a:off x="1524000" y="4800600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5549 C 0.03003 -0.10659 0.075 -0.13873 0.125 -0.13873 C 0.175 -0.13873 0.21996 -0.10659 0.25 -0.05549 C 0.21996 -0.00463 0.175 0.02774 0.125 0.02774 C 0.075 0.02774 0.03003 -0.00463 3.33333E-6 -0.05549 Z " pathEditMode="relative" rAng="0" ptsTypes="fffff">
                                      <p:cBhvr>
                                        <p:cTn id="4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shtori-na-ok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752600"/>
          </a:xfrm>
          <a:noFill/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000066"/>
                </a:solidFill>
              </a:rPr>
              <a:t>Батареи открываем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33400" y="1524000"/>
            <a:ext cx="3324225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800" b="1" i="1">
                <a:solidFill>
                  <a:srgbClr val="000066"/>
                </a:solidFill>
              </a:rPr>
              <a:t>Уходя, </a:t>
            </a:r>
          </a:p>
          <a:p>
            <a:pPr algn="ctr"/>
            <a:r>
              <a:rPr lang="ru-RU" sz="4800" b="1" i="1">
                <a:solidFill>
                  <a:srgbClr val="000066"/>
                </a:solidFill>
              </a:rPr>
              <a:t>мы гасим </a:t>
            </a:r>
          </a:p>
          <a:p>
            <a:pPr algn="ctr"/>
            <a:r>
              <a:rPr lang="ru-RU" sz="4800" b="1" i="1">
                <a:solidFill>
                  <a:srgbClr val="000066"/>
                </a:solidFill>
              </a:rPr>
              <a:t>свет</a:t>
            </a:r>
            <a:r>
              <a:rPr lang="ru-RU" sz="4800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9222" name="Picture 6" descr="27-1-2"/>
          <p:cNvPicPr>
            <a:picLocks noChangeAspect="1" noChangeArrowheads="1"/>
          </p:cNvPicPr>
          <p:nvPr/>
        </p:nvPicPr>
        <p:blipFill>
          <a:blip r:embed="rId2" cstate="print"/>
          <a:srcRect l="5000" t="1717" r="2499" b="3862"/>
          <a:stretch>
            <a:fillRect/>
          </a:stretch>
        </p:blipFill>
        <p:spPr bwMode="auto">
          <a:xfrm>
            <a:off x="4343400" y="228600"/>
            <a:ext cx="420211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25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25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28600" y="304800"/>
            <a:ext cx="79216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800" b="1" i="1">
                <a:solidFill>
                  <a:srgbClr val="000066"/>
                </a:solidFill>
              </a:rPr>
              <a:t>Выключаем мы приборы</a:t>
            </a:r>
          </a:p>
          <a:p>
            <a:r>
              <a:rPr lang="ru-RU" sz="4800" b="1" i="1">
                <a:solidFill>
                  <a:srgbClr val="000066"/>
                </a:solidFill>
              </a:rPr>
              <a:t>                    из сети</a:t>
            </a:r>
            <a:r>
              <a:rPr lang="ru-RU" sz="1800"/>
              <a:t> </a:t>
            </a:r>
          </a:p>
        </p:txBody>
      </p:sp>
      <p:pic>
        <p:nvPicPr>
          <p:cNvPr id="25606" name="Picture 6" descr="4"/>
          <p:cNvPicPr>
            <a:picLocks noChangeAspect="1" noChangeArrowheads="1"/>
          </p:cNvPicPr>
          <p:nvPr/>
        </p:nvPicPr>
        <p:blipFill>
          <a:blip r:embed="rId2" cstate="print"/>
          <a:srcRect l="17442" t="12402" r="8139" b="13179"/>
          <a:stretch>
            <a:fillRect/>
          </a:stretch>
        </p:blipFill>
        <p:spPr bwMode="auto">
          <a:xfrm>
            <a:off x="1600200" y="1981200"/>
            <a:ext cx="61722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6934200" cy="1143000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FFFF00"/>
                </a:solidFill>
              </a:rPr>
              <a:t>Используем энергосберегающие лампочки</a:t>
            </a:r>
          </a:p>
        </p:txBody>
      </p:sp>
      <p:pic>
        <p:nvPicPr>
          <p:cNvPr id="10247" name="Picture 7" descr="Фото-0012"/>
          <p:cNvPicPr>
            <a:picLocks noChangeAspect="1" noChangeArrowheads="1"/>
          </p:cNvPicPr>
          <p:nvPr/>
        </p:nvPicPr>
        <p:blipFill>
          <a:blip r:embed="rId3" cstate="print"/>
          <a:srcRect t="6154"/>
          <a:stretch>
            <a:fillRect/>
          </a:stretch>
        </p:blipFill>
        <p:spPr bwMode="auto">
          <a:xfrm>
            <a:off x="5486400" y="2514600"/>
            <a:ext cx="298926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энергозбережение в моём доме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энергозбережение в моём доме</Template>
  <TotalTime>0</TotalTime>
  <Words>175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энергозбережение в моём доме</vt:lpstr>
      <vt:lpstr>Слайд 1</vt:lpstr>
      <vt:lpstr>Слайд 2</vt:lpstr>
      <vt:lpstr>Слайд 3</vt:lpstr>
      <vt:lpstr>Слайд 4</vt:lpstr>
      <vt:lpstr>Слайд 5</vt:lpstr>
      <vt:lpstr>Батареи открываем</vt:lpstr>
      <vt:lpstr>Слайд 7</vt:lpstr>
      <vt:lpstr>Слайд 8</vt:lpstr>
      <vt:lpstr>Используем энергосберегающие лампочки</vt:lpstr>
      <vt:lpstr>Слайд 10</vt:lpstr>
      <vt:lpstr>Ставим  холодильник   подальше  от батарей</vt:lpstr>
      <vt:lpstr>Газ напрасно у нас не горит</vt:lpstr>
      <vt:lpstr>Размер пламени соответствует диаметру посуды</vt:lpstr>
      <vt:lpstr>Чайник  накипь  не имеет</vt:lpstr>
      <vt:lpstr>А вода-то дар от бога Не используем мы много. Даже капельку воды Не теряем без нужды.</vt:lpstr>
      <vt:lpstr>Закрываем  кран всегда</vt:lpstr>
      <vt:lpstr>Не моем мы посуду под струёй воды, а используем раковину</vt:lpstr>
      <vt:lpstr>Моемся  под душем, а  не принимаем  ванну</vt:lpstr>
      <vt:lpstr>Стираем в стиральной машине при полной загрузке и  правильно  выбираем  режим стирки 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dns1</dc:creator>
  <cp:lastModifiedBy>dns1</cp:lastModifiedBy>
  <cp:revision>1</cp:revision>
  <cp:lastPrinted>1601-01-01T00:00:00Z</cp:lastPrinted>
  <dcterms:created xsi:type="dcterms:W3CDTF">2017-10-16T18:49:33Z</dcterms:created>
  <dcterms:modified xsi:type="dcterms:W3CDTF">2017-10-16T18:50:01Z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