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61" r:id="rId3"/>
    <p:sldId id="273" r:id="rId4"/>
    <p:sldId id="274" r:id="rId5"/>
    <p:sldId id="275" r:id="rId6"/>
    <p:sldId id="269" r:id="rId7"/>
    <p:sldId id="262" r:id="rId8"/>
    <p:sldId id="276" r:id="rId9"/>
    <p:sldId id="277" r:id="rId10"/>
    <p:sldId id="272" r:id="rId11"/>
    <p:sldId id="278" r:id="rId12"/>
    <p:sldId id="271" r:id="rId13"/>
    <p:sldId id="265" r:id="rId14"/>
    <p:sldId id="266" r:id="rId15"/>
    <p:sldId id="267" r:id="rId16"/>
    <p:sldId id="264" r:id="rId17"/>
    <p:sldId id="259" r:id="rId18"/>
    <p:sldId id="260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OOL-MILA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105" d="100"/>
          <a:sy n="105" d="100"/>
        </p:scale>
        <p:origin x="11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F1656-CEDC-4F0F-9720-B2D4B8D6E9BC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336EC-FA59-494D-AACF-979CD148A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Последовательность введения ФГОС НОО ОВЗ и ФГОС с у</a:t>
            </a:r>
            <a:r>
              <a:rPr lang="en-US" dirty="0" smtClean="0"/>
              <a:t>/</a:t>
            </a:r>
            <a:r>
              <a:rPr lang="ru-RU" dirty="0" smtClean="0"/>
              <a:t>о:2016-2017уч.г.- 1 классы 2017-2018 </a:t>
            </a:r>
            <a:r>
              <a:rPr lang="ru-RU" dirty="0" err="1" smtClean="0"/>
              <a:t>уч.г</a:t>
            </a:r>
            <a:r>
              <a:rPr lang="ru-RU" dirty="0" smtClean="0"/>
              <a:t>. 1 и 2 классы 2018-2019 – 1.2. и 3 классы 2019-2020 </a:t>
            </a:r>
            <a:r>
              <a:rPr lang="ru-RU" dirty="0" err="1" smtClean="0"/>
              <a:t>уч</a:t>
            </a:r>
            <a:r>
              <a:rPr lang="ru-RU" dirty="0" smtClean="0"/>
              <a:t>. г- 1.2.3 и 4 классы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336EC-FA59-494D-AACF-979CD148A22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37809D-6485-4779-9738-62BFFE4EDFDF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065D4B-F1F3-443E-836F-3E805F332E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374441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Особенности организации адаптивных программ, направленных на коррекцию  нарушений детей с ОВЗ на всех ступенях обучения в рамках реализации ФГОС в ГБОУ ВЛГ №1389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97152"/>
            <a:ext cx="6558880" cy="1584176"/>
          </a:xfrm>
        </p:spPr>
        <p:txBody>
          <a:bodyPr/>
          <a:lstStyle/>
          <a:p>
            <a:r>
              <a:rPr lang="ru-RU" b="1" dirty="0" smtClean="0"/>
              <a:t>Учитель-логопед   </a:t>
            </a:r>
            <a:r>
              <a:rPr lang="ru-RU" b="1" dirty="0" err="1" smtClean="0"/>
              <a:t>Николашева</a:t>
            </a:r>
            <a:r>
              <a:rPr lang="ru-RU" b="1" dirty="0" smtClean="0"/>
              <a:t> Л.С.</a:t>
            </a:r>
          </a:p>
          <a:p>
            <a:r>
              <a:rPr lang="ru-RU" b="1" dirty="0" smtClean="0"/>
              <a:t>Учитель-логопед      Зиновьева М.В.</a:t>
            </a:r>
          </a:p>
          <a:p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0891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31224" cy="7200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Перечень примерных образовательных программ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79512" y="980727"/>
          <a:ext cx="8712968" cy="5852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80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Примерная  основная образовательная программа НОО для детей с ЗПР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Примерная  основная образовательная программа НОО для</a:t>
                      </a:r>
                      <a:r>
                        <a:rPr lang="ru-RU" sz="1600" b="1" baseline="0" dirty="0" smtClean="0"/>
                        <a:t> детей с нарушениями ОДА</a:t>
                      </a:r>
                      <a:endParaRPr lang="ru-RU" sz="1600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08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основная образовательная программа НОО для</a:t>
                      </a:r>
                      <a:r>
                        <a:rPr lang="ru-RU" b="1" baseline="0" dirty="0" smtClean="0"/>
                        <a:t> детей с РАС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42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основная образовательная программа НОО для</a:t>
                      </a:r>
                      <a:r>
                        <a:rPr lang="ru-RU" b="1" baseline="0" dirty="0" smtClean="0"/>
                        <a:t> детей с ТНР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89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основная образовательная программа НОО для</a:t>
                      </a:r>
                      <a:r>
                        <a:rPr lang="ru-RU" b="1" baseline="0" dirty="0" smtClean="0"/>
                        <a:t> детей слабовидящих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413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основная образовательная программа НОО для</a:t>
                      </a:r>
                      <a:r>
                        <a:rPr lang="ru-RU" b="1" baseline="0" dirty="0" smtClean="0"/>
                        <a:t> детей слабослышащих и позднооглохших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08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основная образовательная программа НОО для слепых</a:t>
                      </a:r>
                      <a:r>
                        <a:rPr lang="ru-RU" b="1" baseline="0" dirty="0" smtClean="0"/>
                        <a:t> детей 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413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основная образовательная программа НОО для</a:t>
                      </a:r>
                      <a:r>
                        <a:rPr lang="ru-RU" b="1" baseline="0" dirty="0" smtClean="0"/>
                        <a:t>  умственно отсталых детей 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413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Примерная  адаптированная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 основная</a:t>
                      </a:r>
                      <a:r>
                        <a:rPr lang="ru-RU" b="1" baseline="0" dirty="0" smtClean="0"/>
                        <a:t> образовательная программа  для дошкольников ТНР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987824" y="1628800"/>
            <a:ext cx="5256584" cy="165618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en-US" sz="4400" dirty="0" smtClean="0"/>
              <a:t>C</a:t>
            </a:r>
            <a:r>
              <a:rPr lang="ru-RU" sz="4400" dirty="0" err="1" smtClean="0"/>
              <a:t>айт</a:t>
            </a:r>
            <a:r>
              <a:rPr lang="ru-RU" sz="4400" dirty="0" smtClean="0"/>
              <a:t> :</a:t>
            </a:r>
            <a:r>
              <a:rPr lang="en-US" sz="4400" dirty="0" smtClean="0"/>
              <a:t>    www.</a:t>
            </a:r>
            <a:r>
              <a:rPr lang="ru-RU" sz="4400" dirty="0" smtClean="0"/>
              <a:t> </a:t>
            </a:r>
            <a:r>
              <a:rPr lang="en-US" sz="4400" dirty="0" smtClean="0"/>
              <a:t>fgosreestr.ru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692696"/>
            <a:ext cx="8352928" cy="57606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Последовательность введения ФГОС НОО ОВЗ и ФГОС с у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о:</a:t>
            </a: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2016-2017уч.г - 1 классы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2017-2018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уч.г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- 1 и 2 классы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2018-2019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уч.г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– 1,2 и 3 классы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2019-2020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уч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г – 1,2,3 и 4 классы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ВК №452 от 11 марта 2016г «О введении ФГОС ОВЗ»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908720"/>
            <a:ext cx="9144000" cy="49685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712968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1) Создание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рабочей группы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2)Анализ требований ФГОС , определение проблемных точек, объёма и характера изменений в информационно- методическом оснащении, потенциала образовательной организации.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3Разработка необходимой документации,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утверждение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документов в образовательной организации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4)Подготовка каждого педагога в коллективе к реализации ФГОС НОО ОВЗ и ФГОС О у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5)Разработка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учебно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- методического оснащения процесса, с учетом рекомендаций разработанный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рабочей группой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и соответствующих внутренних локальных актов учреждения.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6)Мониторинг готовности ОУ к функционированию ФГОС,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лицензия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на право осуществление образовательной деятельности.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7)Информирование родителей об особенностях и перспективах обучения детей с ОВЗ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8)Набор обучающихся с ОВЗ и инвалидностью (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заключение ЦПМПК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548680"/>
            <a:ext cx="8789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Основные ступени организационно содержательных мероприятий </a:t>
            </a:r>
            <a:endParaRPr lang="ru-RU" sz="24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323528" y="141277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23528" y="177281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23528" y="2636912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23528" y="321297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23528" y="3789040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23528" y="4725144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23528" y="537321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23528" y="5877272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19872" y="4725144"/>
            <a:ext cx="244827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7872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r>
              <a:rPr lang="ru-RU" dirty="0" smtClean="0">
                <a:latin typeface="+mn-lt"/>
              </a:rPr>
              <a:t>ЦПМПК         контакты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+mj-lt"/>
              </a:rPr>
              <a:t>Москва  ул. </a:t>
            </a:r>
            <a:r>
              <a:rPr lang="ru-RU" sz="3200" dirty="0" err="1" smtClean="0">
                <a:latin typeface="+mj-lt"/>
              </a:rPr>
              <a:t>Долгоруковская</a:t>
            </a:r>
            <a:r>
              <a:rPr lang="ru-RU" sz="3200" dirty="0" smtClean="0">
                <a:latin typeface="+mj-lt"/>
              </a:rPr>
              <a:t> , 5 </a:t>
            </a:r>
          </a:p>
          <a:p>
            <a:pPr algn="ctr">
              <a:buNone/>
            </a:pPr>
            <a:r>
              <a:rPr lang="ru-RU" sz="3200" dirty="0" smtClean="0">
                <a:latin typeface="+mj-lt"/>
              </a:rPr>
              <a:t>М. Маяковская (вход Фадеева 2)</a:t>
            </a:r>
          </a:p>
          <a:p>
            <a:pPr algn="ctr">
              <a:buNone/>
            </a:pPr>
            <a:r>
              <a:rPr lang="ru-RU" sz="3200" dirty="0" smtClean="0">
                <a:latin typeface="+mj-lt"/>
              </a:rPr>
              <a:t>Тел. 8 499 322 34 30</a:t>
            </a:r>
          </a:p>
          <a:p>
            <a:pPr algn="ctr">
              <a:buNone/>
            </a:pPr>
            <a:r>
              <a:rPr lang="ru-RU" sz="3200" dirty="0" smtClean="0">
                <a:latin typeface="+mj-lt"/>
              </a:rPr>
              <a:t>Регистрация для родителей на портале </a:t>
            </a:r>
            <a:r>
              <a:rPr lang="ru-RU" sz="3200" dirty="0" err="1" smtClean="0">
                <a:latin typeface="+mj-lt"/>
              </a:rPr>
              <a:t>гос.услуга</a:t>
            </a:r>
            <a:endParaRPr lang="ru-RU" sz="3200" dirty="0" smtClean="0">
              <a:latin typeface="+mj-lt"/>
            </a:endParaRPr>
          </a:p>
          <a:p>
            <a:pPr algn="ctr">
              <a:buNone/>
            </a:pPr>
            <a:r>
              <a:rPr lang="en-US" sz="3200" dirty="0" smtClean="0">
                <a:latin typeface="+mj-lt"/>
              </a:rPr>
              <a:t>MOS</a:t>
            </a:r>
            <a:r>
              <a:rPr lang="ru-RU" sz="3200" dirty="0" smtClean="0">
                <a:latin typeface="+mj-lt"/>
              </a:rPr>
              <a:t>.</a:t>
            </a:r>
            <a:r>
              <a:rPr lang="en-US" sz="3200" dirty="0" err="1" smtClean="0">
                <a:latin typeface="+mj-lt"/>
              </a:rPr>
              <a:t>ru</a:t>
            </a:r>
            <a:endParaRPr lang="en-US" sz="32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 октября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60648"/>
            <a:ext cx="6408712" cy="6336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Новая папка (2)\18 октября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576064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04088"/>
            <a:ext cx="7643192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>
                <a:latin typeface="+mn-lt"/>
              </a:rPr>
              <a:t>Спасибо за внимание!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CAM009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35163"/>
            <a:ext cx="4032448" cy="4590181"/>
          </a:xfrm>
        </p:spPr>
      </p:pic>
      <p:pic>
        <p:nvPicPr>
          <p:cNvPr id="5" name="Рисунок 4" descr="CAM01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988840"/>
            <a:ext cx="4176464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84976" cy="6370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C00000"/>
                </a:solidFill>
              </a:rPr>
              <a:t>С 1 сентября 2016 года </a:t>
            </a:r>
            <a:r>
              <a:rPr lang="ru-RU" sz="2400" dirty="0"/>
              <a:t>на территории Российской Федерации </a:t>
            </a:r>
            <a:r>
              <a:rPr lang="ru-RU" sz="2400" dirty="0" smtClean="0"/>
              <a:t>вступили </a:t>
            </a:r>
            <a:r>
              <a:rPr lang="ru-RU" sz="2400" dirty="0"/>
              <a:t>в силу ФГОС начального общего образования обучающихся с ограниченными здоровья и ФГОС </a:t>
            </a:r>
            <a:r>
              <a:rPr lang="ru-RU" sz="2400" dirty="0" err="1" smtClean="0"/>
              <a:t>обучаю-щихся</a:t>
            </a:r>
            <a:r>
              <a:rPr lang="ru-RU" sz="2400" dirty="0" smtClean="0"/>
              <a:t> </a:t>
            </a:r>
            <a:r>
              <a:rPr lang="ru-RU" sz="2400" dirty="0"/>
              <a:t>с умственной отсталостью (интеллектуальными </a:t>
            </a:r>
            <a:r>
              <a:rPr lang="ru-RU" sz="2400" dirty="0" err="1" smtClean="0"/>
              <a:t>нару-шениями</a:t>
            </a:r>
            <a:r>
              <a:rPr lang="ru-RU" sz="2400" dirty="0"/>
              <a:t>).</a:t>
            </a:r>
          </a:p>
          <a:p>
            <a:pPr lvl="1" fontAlgn="base"/>
            <a:r>
              <a:rPr lang="ru-RU" sz="2400" dirty="0"/>
              <a:t>Принятие данных нормативных документов позволяет предъявлять </a:t>
            </a:r>
            <a:r>
              <a:rPr lang="ru-RU" sz="2400" dirty="0">
                <a:solidFill>
                  <a:srgbClr val="C00000"/>
                </a:solidFill>
              </a:rPr>
              <a:t>единые требования </a:t>
            </a:r>
            <a:r>
              <a:rPr lang="ru-RU" sz="2400" dirty="0"/>
              <a:t>к реализации адаптированных основных общеобразовательных программ для разных категорий детей с ОВЗ/ инвалидностью.</a:t>
            </a:r>
          </a:p>
          <a:p>
            <a:pPr fontAlgn="base"/>
            <a:r>
              <a:rPr lang="ru-RU" sz="2400" dirty="0">
                <a:solidFill>
                  <a:srgbClr val="C00000"/>
                </a:solidFill>
              </a:rPr>
              <a:t>ФГОС обучающихся с ОВЗ</a:t>
            </a:r>
            <a:r>
              <a:rPr lang="ru-RU" sz="2400" dirty="0"/>
              <a:t>/ инвалидностью является той основой, которая позволяет выстраивать систему образования с учетом особенностей психофизического развития для каждого ребенка, учитывая его </a:t>
            </a:r>
            <a:r>
              <a:rPr lang="ru-RU" sz="2400" dirty="0" err="1" smtClean="0"/>
              <a:t>индивиду-альные</a:t>
            </a:r>
            <a:r>
              <a:rPr lang="ru-RU" sz="2400" dirty="0" smtClean="0"/>
              <a:t> </a:t>
            </a:r>
            <a:r>
              <a:rPr lang="ru-RU" sz="2400" dirty="0"/>
              <a:t>возможности и потребности, обеспечивая </a:t>
            </a:r>
            <a:r>
              <a:rPr lang="ru-RU" sz="2400" dirty="0" smtClean="0"/>
              <a:t>полноценную </a:t>
            </a:r>
            <a:r>
              <a:rPr lang="ru-RU" sz="2400" dirty="0"/>
              <a:t>коррекцию нарушений развития и социальную адаптацию.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51520" y="5733256"/>
            <a:ext cx="849694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797152"/>
            <a:ext cx="84969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789040"/>
            <a:ext cx="849694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708920"/>
            <a:ext cx="84969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772816"/>
            <a:ext cx="849694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6309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Документы, регламентирующие написание и реализацию</a:t>
            </a:r>
          </a:p>
          <a:p>
            <a:pPr algn="ctr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рабочей программы учебного курса</a:t>
            </a:r>
          </a:p>
          <a:p>
            <a:pPr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Нормативные федеральные документы:</a:t>
            </a:r>
          </a:p>
          <a:p>
            <a:pPr marL="457200" indent="-457200">
              <a:buNone/>
            </a:pPr>
            <a:r>
              <a:rPr lang="ru-RU" sz="1900" b="1" dirty="0" smtClean="0">
                <a:latin typeface="Arial" pitchFamily="34" charset="0"/>
                <a:cs typeface="Aharoni" pitchFamily="2" charset="-79"/>
              </a:rPr>
              <a:t>1)Закон РФ «Об образовании» ст. 32 п. 5 (в ред. ФЗ от 01.12.2007 №309 ФЗ);</a:t>
            </a:r>
          </a:p>
          <a:p>
            <a:pPr marL="457200" indent="-457200">
              <a:buAutoNum type="arabicParenR"/>
            </a:pPr>
            <a:endParaRPr lang="ru-RU" sz="1900" b="1" dirty="0" smtClean="0">
              <a:latin typeface="Arial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haroni" pitchFamily="2" charset="-79"/>
              </a:rPr>
              <a:t>2) Федеральный государственный образовательный стандарт начального общего образования, п. 19.5;</a:t>
            </a:r>
          </a:p>
          <a:p>
            <a:pPr>
              <a:buNone/>
            </a:pPr>
            <a:endParaRPr lang="ru-RU" sz="1900" b="1" dirty="0" smtClean="0">
              <a:latin typeface="Arial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1800" b="1" dirty="0" smtClean="0">
                <a:latin typeface="Arial" pitchFamily="34" charset="0"/>
                <a:cs typeface="Aharoni" pitchFamily="2" charset="-79"/>
              </a:rPr>
              <a:t>3) Базисный учебный план общеобразовательных учреждений РФ, утвержденный приказом </a:t>
            </a:r>
            <a:r>
              <a:rPr lang="ru-RU" sz="1800" b="1" dirty="0" err="1" smtClean="0">
                <a:latin typeface="Arial" pitchFamily="34" charset="0"/>
                <a:cs typeface="Aharoni" pitchFamily="2" charset="-79"/>
              </a:rPr>
              <a:t>Минобрнауки</a:t>
            </a:r>
            <a:r>
              <a:rPr lang="ru-RU" sz="1800" b="1" dirty="0" smtClean="0">
                <a:latin typeface="Arial" pitchFamily="34" charset="0"/>
                <a:cs typeface="Aharoni" pitchFamily="2" charset="-79"/>
              </a:rPr>
              <a:t> РФ, приказы об изменениях в базисном учебном плане;</a:t>
            </a:r>
          </a:p>
          <a:p>
            <a:pPr>
              <a:buNone/>
            </a:pPr>
            <a:endParaRPr lang="ru-RU" sz="1900" b="1" dirty="0" smtClean="0">
              <a:latin typeface="Arial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haroni" pitchFamily="2" charset="-79"/>
              </a:rPr>
              <a:t>4) Перечень учебников, рекомендованных и допущенных к использованию, утвержденный приказом </a:t>
            </a:r>
            <a:r>
              <a:rPr lang="ru-RU" sz="1900" b="1" dirty="0" err="1" smtClean="0">
                <a:latin typeface="Arial" pitchFamily="34" charset="0"/>
                <a:cs typeface="Aharoni" pitchFamily="2" charset="-79"/>
              </a:rPr>
              <a:t>Минобрнауки</a:t>
            </a:r>
            <a:r>
              <a:rPr lang="ru-RU" sz="1900" b="1" dirty="0" smtClean="0">
                <a:latin typeface="Arial" pitchFamily="34" charset="0"/>
                <a:cs typeface="Aharoni" pitchFamily="2" charset="-79"/>
              </a:rPr>
              <a:t> РФ;</a:t>
            </a:r>
          </a:p>
          <a:p>
            <a:pPr>
              <a:buNone/>
            </a:pPr>
            <a:endParaRPr lang="ru-RU" sz="1900" b="1" dirty="0" smtClean="0">
              <a:latin typeface="Arial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haroni" pitchFamily="2" charset="-79"/>
              </a:rPr>
              <a:t>5) Письмо </a:t>
            </a:r>
            <a:r>
              <a:rPr lang="ru-RU" sz="1900" b="1" dirty="0" err="1" smtClean="0">
                <a:latin typeface="Arial" pitchFamily="34" charset="0"/>
                <a:cs typeface="Aharoni" pitchFamily="2" charset="-79"/>
              </a:rPr>
              <a:t>Минобрнауки</a:t>
            </a:r>
            <a:r>
              <a:rPr lang="ru-RU" sz="1900" b="1" dirty="0" smtClean="0">
                <a:latin typeface="Arial" pitchFamily="34" charset="0"/>
                <a:cs typeface="Aharoni" pitchFamily="2" charset="-79"/>
              </a:rPr>
              <a:t> РФ от 07.07.2005 г. «О примерных программах по учебным предметам федерального учебного плана</a:t>
            </a:r>
            <a:r>
              <a:rPr lang="ru-RU" sz="2200" b="1" dirty="0" smtClean="0">
                <a:latin typeface="Arial" pitchFamily="34" charset="0"/>
                <a:cs typeface="Aharoni" pitchFamily="2" charset="-79"/>
              </a:rPr>
              <a:t>».</a:t>
            </a:r>
            <a:endParaRPr lang="ru-RU" sz="2200" b="1" dirty="0"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827584" y="4509120"/>
            <a:ext cx="784887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3429000"/>
            <a:ext cx="784887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84887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Локальные акты образовательного учреждения:</a:t>
            </a:r>
          </a:p>
          <a:p>
            <a:pPr algn="ctr">
              <a:buNone/>
            </a:pPr>
            <a:r>
              <a:rPr lang="ru-RU" b="1" dirty="0" smtClean="0"/>
              <a:t>Основная образовательная программа начального общего образования образовательного учреждения;</a:t>
            </a:r>
          </a:p>
          <a:p>
            <a:endParaRPr lang="ru-RU" dirty="0" smtClean="0"/>
          </a:p>
          <a:p>
            <a:pPr algn="ctr">
              <a:buNone/>
            </a:pPr>
            <a:r>
              <a:rPr lang="en-US" sz="2400" b="1" dirty="0" smtClean="0"/>
              <a:t>     </a:t>
            </a:r>
            <a:r>
              <a:rPr lang="ru-RU" sz="2400" b="1" dirty="0" smtClean="0"/>
              <a:t>Положение о рабочей программе учебного курса</a:t>
            </a:r>
            <a:r>
              <a:rPr lang="ru-RU" b="1" dirty="0" smtClean="0"/>
              <a:t>;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/>
              <a:t>Приказ руководителя образовательного учреждения об утверждении </a:t>
            </a:r>
            <a:r>
              <a:rPr lang="ru-RU" sz="2800" b="1" i="1" dirty="0" smtClean="0"/>
              <a:t>Рабочей программы учебного курса.</a:t>
            </a:r>
            <a:endParaRPr lang="ru-RU" sz="2800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499992" y="3284984"/>
            <a:ext cx="48463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499992" y="4221088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3"/>
            <a:ext cx="8568952" cy="54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нимо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9"/>
            <a:ext cx="7704856" cy="4983832"/>
          </a:xfrm>
        </p:spPr>
      </p:pic>
      <p:sp>
        <p:nvSpPr>
          <p:cNvPr id="6" name="TextBox 5"/>
          <p:cNvSpPr txBox="1"/>
          <p:nvPr/>
        </p:nvSpPr>
        <p:spPr>
          <a:xfrm>
            <a:off x="539552" y="54868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Алгоритм составления программы</a:t>
            </a:r>
          </a:p>
          <a:p>
            <a:pPr algn="ctr"/>
            <a:r>
              <a:rPr lang="ru-RU" sz="2000" b="1" dirty="0" smtClean="0"/>
              <a:t>Для учащихся с особыми образовательными потребностями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340767"/>
            <a:ext cx="8208912" cy="49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Примерная структура и содержание структурных</a:t>
            </a:r>
          </a:p>
          <a:p>
            <a:pPr algn="ctr"/>
            <a:r>
              <a:rPr lang="ru-RU" sz="2400" b="1" dirty="0" smtClean="0"/>
              <a:t>единиц рабочей программы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692696"/>
            <a:ext cx="8208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416</TotalTime>
  <Words>618</Words>
  <Application>Microsoft Office PowerPoint</Application>
  <PresentationFormat>Экран (4:3)</PresentationFormat>
  <Paragraphs>64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Aharoni</vt:lpstr>
      <vt:lpstr>Arial</vt:lpstr>
      <vt:lpstr>Calibri</vt:lpstr>
      <vt:lpstr>Constantia</vt:lpstr>
      <vt:lpstr>Wingdings 2</vt:lpstr>
      <vt:lpstr>Поток</vt:lpstr>
      <vt:lpstr>Особенности организации адаптивных программ, направленных на коррекцию  нарушений детей с ОВЗ на всех ступенях обучения в рамках реализации ФГОС в ГБОУ ВЛГ №1389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примерных образовательных программ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ЦПМПК         контакты</vt:lpstr>
      <vt:lpstr>Презентация PowerPoint</vt:lpstr>
      <vt:lpstr>Презентация PowerPoint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SCOOL-MILA</dc:creator>
  <cp:lastModifiedBy>slava</cp:lastModifiedBy>
  <cp:revision>51</cp:revision>
  <dcterms:created xsi:type="dcterms:W3CDTF">2017-02-20T07:13:33Z</dcterms:created>
  <dcterms:modified xsi:type="dcterms:W3CDTF">2017-02-22T15:17:54Z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