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6" r:id="rId1"/>
  </p:sldMasterIdLst>
  <p:notesMasterIdLst>
    <p:notesMasterId r:id="rId41"/>
  </p:notesMasterIdLst>
  <p:sldIdLst>
    <p:sldId id="256" r:id="rId2"/>
    <p:sldId id="288" r:id="rId3"/>
    <p:sldId id="289" r:id="rId4"/>
    <p:sldId id="290" r:id="rId5"/>
    <p:sldId id="291" r:id="rId6"/>
    <p:sldId id="293" r:id="rId7"/>
    <p:sldId id="292" r:id="rId8"/>
    <p:sldId id="297" r:id="rId9"/>
    <p:sldId id="294" r:id="rId10"/>
    <p:sldId id="295" r:id="rId11"/>
    <p:sldId id="298" r:id="rId12"/>
    <p:sldId id="300" r:id="rId13"/>
    <p:sldId id="299" r:id="rId14"/>
    <p:sldId id="296" r:id="rId15"/>
    <p:sldId id="301" r:id="rId16"/>
    <p:sldId id="302" r:id="rId17"/>
    <p:sldId id="257" r:id="rId18"/>
    <p:sldId id="258" r:id="rId19"/>
    <p:sldId id="270" r:id="rId20"/>
    <p:sldId id="259" r:id="rId21"/>
    <p:sldId id="260" r:id="rId22"/>
    <p:sldId id="261" r:id="rId23"/>
    <p:sldId id="262" r:id="rId24"/>
    <p:sldId id="263" r:id="rId25"/>
    <p:sldId id="268" r:id="rId26"/>
    <p:sldId id="269" r:id="rId27"/>
    <p:sldId id="277" r:id="rId28"/>
    <p:sldId id="276" r:id="rId29"/>
    <p:sldId id="284" r:id="rId30"/>
    <p:sldId id="287" r:id="rId31"/>
    <p:sldId id="264" r:id="rId32"/>
    <p:sldId id="303" r:id="rId33"/>
    <p:sldId id="266" r:id="rId34"/>
    <p:sldId id="279" r:id="rId35"/>
    <p:sldId id="280" r:id="rId36"/>
    <p:sldId id="281" r:id="rId37"/>
    <p:sldId id="267" r:id="rId38"/>
    <p:sldId id="285" r:id="rId39"/>
    <p:sldId id="286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65" autoAdjust="0"/>
    <p:restoredTop sz="65057" autoAdjust="0"/>
  </p:normalViewPr>
  <p:slideViewPr>
    <p:cSldViewPr>
      <p:cViewPr varScale="1">
        <p:scale>
          <a:sx n="42" d="100"/>
          <a:sy n="42" d="100"/>
        </p:scale>
        <p:origin x="-203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A4F950-B6DD-48D3-86D0-18AD39FEECE3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4F54C0-BEDC-4A3B-8C53-53FBA64B2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Проектно-исследовательская работа по изобразительному 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искусству ученика 4-В класса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Комолова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Никиты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4F54C0-BEDC-4A3B-8C53-53FBA64B272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4F54C0-BEDC-4A3B-8C53-53FBA64B2721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4F54C0-BEDC-4A3B-8C53-53FBA64B2721}" type="slidenum">
              <a:rPr lang="ru-RU" smtClean="0"/>
              <a:pPr/>
              <a:t>33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7" r:id="rId1"/>
    <p:sldLayoutId id="2147484118" r:id="rId2"/>
    <p:sldLayoutId id="2147484119" r:id="rId3"/>
    <p:sldLayoutId id="2147484120" r:id="rId4"/>
    <p:sldLayoutId id="2147484121" r:id="rId5"/>
    <p:sldLayoutId id="2147484122" r:id="rId6"/>
    <p:sldLayoutId id="2147484123" r:id="rId7"/>
    <p:sldLayoutId id="2147484124" r:id="rId8"/>
    <p:sldLayoutId id="2147484125" r:id="rId9"/>
    <p:sldLayoutId id="2147484126" r:id="rId10"/>
    <p:sldLayoutId id="214748412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www.art-drawing.ru/gallery/665-somov-konstantin-andreevich/detail/26853-somov-konstantin-andreevich-41" TargetMode="Externa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6.jpeg"/><Relationship Id="rId4" Type="http://schemas.openxmlformats.org/officeDocument/2006/relationships/image" Target="../media/image5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t-drawing.ru/terms-and-concepts/2360-drawing" TargetMode="External"/><Relationship Id="rId2" Type="http://schemas.openxmlformats.org/officeDocument/2006/relationships/hyperlink" Target="http://way-art.ru/istoriya-zhivopisi/istoriya-risunka" TargetMode="Externa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0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0034" y="1142984"/>
            <a:ext cx="2571768" cy="3714728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57150" dist="38100" dir="5400000" algn="ctr" rotWithShape="0">
              <a:schemeClr val="accent3">
                <a:shade val="9000"/>
                <a:satMod val="105000"/>
                <a:alpha val="48000"/>
              </a:scheme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sp>
        <p:nvSpPr>
          <p:cNvPr id="6" name="Овал 5"/>
          <p:cNvSpPr/>
          <p:nvPr/>
        </p:nvSpPr>
        <p:spPr>
          <a:xfrm>
            <a:off x="3643306" y="857232"/>
            <a:ext cx="4714908" cy="3500462"/>
          </a:xfrm>
          <a:prstGeom prst="ellipse">
            <a:avLst/>
          </a:prstGeom>
          <a:ln>
            <a:solidFill>
              <a:srgbClr val="FF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7150" dist="38100" dir="5400000" algn="ctr" rotWithShape="0">
              <a:schemeClr val="accent2">
                <a:shade val="9000"/>
                <a:satMod val="105000"/>
                <a:alpha val="48000"/>
              </a:scheme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«Чем и как можно    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рисовать?»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1857356" y="4929198"/>
            <a:ext cx="6858048" cy="1390462"/>
          </a:xfrm>
          <a:prstGeom prst="horizontalScroll">
            <a:avLst/>
          </a:prstGeom>
          <a:ln>
            <a:solidFill>
              <a:srgbClr val="FF0000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57150" dist="38100" dir="5400000" algn="ctr" rotWithShape="0">
              <a:schemeClr val="accent3">
                <a:shade val="9000"/>
                <a:satMod val="105000"/>
                <a:alpha val="48000"/>
              </a:scheme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Проектно-исследовательская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работа по изобразительному  искусству ученика  4 -В класса </a:t>
            </a:r>
          </a:p>
          <a:p>
            <a:pPr lvl="1"/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Комолова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Никиты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I:\Проект-Никита\Никита- работа\IMG_178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472" y="857232"/>
            <a:ext cx="2857520" cy="40005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0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:\Проект-Никита\Никита- работа\Новая папка\Все фото Наташи 2016г 09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928670"/>
            <a:ext cx="3857652" cy="55721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195" name="Picture 3" descr="F:\Проект-Никита\Никита- работа\Новая папка\Все фото Наташи 2016г 09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28" y="785794"/>
            <a:ext cx="3643338" cy="56436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I:\Проект-Никита\Никита- работа\Новая папка (2)\IMG_000002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000108"/>
            <a:ext cx="3357585" cy="53578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1203" name="Picture 3" descr="I:\Проект-Никита\Никита- работа\Новая папка (2)\IMG_0000023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1000108"/>
            <a:ext cx="3429024" cy="53578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Горизонтальный свиток 3"/>
          <p:cNvSpPr/>
          <p:nvPr/>
        </p:nvSpPr>
        <p:spPr>
          <a:xfrm>
            <a:off x="2857488" y="5429264"/>
            <a:ext cx="3571900" cy="103327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г. Владимир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D:\Блекбери\IMG_0000024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1" y="857232"/>
            <a:ext cx="3429023" cy="52149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3251" name="Picture 3" descr="D:\Блекбери\IMG_0000006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857232"/>
            <a:ext cx="3714776" cy="52864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I:\Проект-Никита\Никита- работа\Новая папка (2)\IMG_114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1071546"/>
            <a:ext cx="3429024" cy="50006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2227" name="Picture 3" descr="I:\Проект-Никита\Никита- работа\Новая папка (2)\IMG_141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7686" y="1785926"/>
            <a:ext cx="4357718" cy="35719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Горизонтальный свиток 3"/>
          <p:cNvSpPr/>
          <p:nvPr/>
        </p:nvSpPr>
        <p:spPr>
          <a:xfrm>
            <a:off x="2357422" y="4572008"/>
            <a:ext cx="3071834" cy="57150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г. </a:t>
            </a:r>
            <a:r>
              <a:rPr lang="ru-RU" dirty="0" err="1" smtClean="0"/>
              <a:t>Нижний-Новгород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F:\Проект-Никита\Никита- работа\Новая папка\айфон 05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6314" y="857232"/>
            <a:ext cx="3571900" cy="55007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Блок-схема: перфолента 3"/>
          <p:cNvSpPr/>
          <p:nvPr/>
        </p:nvSpPr>
        <p:spPr>
          <a:xfrm>
            <a:off x="857224" y="5786454"/>
            <a:ext cx="3143272" cy="642942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5000628" y="5500702"/>
            <a:ext cx="3286148" cy="71438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г. Суздаль</a:t>
            </a:r>
            <a:endParaRPr lang="ru-RU" dirty="0"/>
          </a:p>
        </p:txBody>
      </p:sp>
      <p:pic>
        <p:nvPicPr>
          <p:cNvPr id="7" name="Picture 3" descr="F:\Проект-Никита\Никита- работа\Новая папка\Все фото Наташи 2016г 118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28662" y="1000108"/>
            <a:ext cx="3071834" cy="54292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Блок-схема: перфолента 7"/>
          <p:cNvSpPr/>
          <p:nvPr/>
        </p:nvSpPr>
        <p:spPr>
          <a:xfrm>
            <a:off x="1214414" y="5572140"/>
            <a:ext cx="2857520" cy="642942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г. Суздаль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C:\Users\admin\Downloads\загрузка музыки\IMG_18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928670"/>
            <a:ext cx="7286676" cy="52149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0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C:\Users\admin\Downloads\загрузка музыки\IMG_18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08" y="857232"/>
            <a:ext cx="4500594" cy="56436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0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857224" y="1000108"/>
            <a:ext cx="7500990" cy="5500726"/>
          </a:xfrm>
          <a:prstGeom prst="horizontalScroll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1000100" y="714356"/>
            <a:ext cx="7500990" cy="5500726"/>
          </a:xfrm>
          <a:prstGeom prst="horizontalScroll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u="sng" dirty="0" smtClean="0">
                <a:solidFill>
                  <a:srgbClr val="FF0000"/>
                </a:solidFill>
              </a:rPr>
              <a:t>Цель</a:t>
            </a:r>
            <a:r>
              <a:rPr lang="ru-RU" sz="3200" u="sng" dirty="0" smtClean="0">
                <a:solidFill>
                  <a:srgbClr val="FF0000"/>
                </a:solidFill>
              </a:rPr>
              <a:t>:</a:t>
            </a:r>
            <a:r>
              <a:rPr lang="ru-RU" sz="3200" dirty="0" smtClean="0">
                <a:solidFill>
                  <a:srgbClr val="FF0000"/>
                </a:solidFill>
              </a:rPr>
              <a:t> найти различные способы выполнения рисунков.</a:t>
            </a:r>
          </a:p>
          <a:p>
            <a:endParaRPr lang="ru-RU" sz="2400" dirty="0" smtClean="0">
              <a:solidFill>
                <a:srgbClr val="FF0000"/>
              </a:solidFill>
            </a:endParaRPr>
          </a:p>
          <a:p>
            <a:endParaRPr lang="ru-RU" sz="2400" dirty="0" smtClean="0">
              <a:solidFill>
                <a:srgbClr val="FF0000"/>
              </a:solidFill>
            </a:endParaRPr>
          </a:p>
          <a:p>
            <a:r>
              <a:rPr lang="ru-RU" sz="2800" b="1" u="sng" dirty="0" smtClean="0">
                <a:solidFill>
                  <a:srgbClr val="FF0000"/>
                </a:solidFill>
              </a:rPr>
              <a:t>Гипотеза</a:t>
            </a:r>
            <a:r>
              <a:rPr lang="ru-RU" sz="2800" b="1" dirty="0" smtClean="0">
                <a:solidFill>
                  <a:srgbClr val="FF0000"/>
                </a:solidFill>
              </a:rPr>
              <a:t>:</a:t>
            </a:r>
            <a:r>
              <a:rPr lang="ru-RU" sz="2800" dirty="0" smtClean="0">
                <a:solidFill>
                  <a:srgbClr val="FF0000"/>
                </a:solidFill>
              </a:rPr>
              <a:t> для чего человеку нужны рисунки?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714348" y="857232"/>
            <a:ext cx="7858180" cy="5500726"/>
          </a:xfrm>
          <a:prstGeom prst="horizontalScroll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Задачи: </a:t>
            </a:r>
          </a:p>
          <a:p>
            <a:endParaRPr lang="ru-RU" sz="2400" dirty="0" smtClean="0">
              <a:solidFill>
                <a:srgbClr val="FF0000"/>
              </a:solidFill>
            </a:endParaRPr>
          </a:p>
          <a:p>
            <a:r>
              <a:rPr lang="ru-RU" sz="2400" b="1" dirty="0" smtClean="0">
                <a:solidFill>
                  <a:srgbClr val="FF0000"/>
                </a:solidFill>
              </a:rPr>
              <a:t>Изучить литературу по данной теме;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Познакомиться с историей рисунка;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Исследовать разные приемы и техники рисования;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Поделиться с одноклассниками своими открытиями;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Организовать выставку своих работ;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Воспитать эстетический вкус, любовь к творчеству.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 с литературой по данной теме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I:\Проект-Никита\Никита- работа\IMG_178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2000240"/>
            <a:ext cx="3214710" cy="45005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6" name="Picture 2" descr="F:\Проект-Никита\Никита- работа\IMG_18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7686" y="2071678"/>
            <a:ext cx="4214874" cy="44291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1071546"/>
            <a:ext cx="785818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FF0000"/>
                </a:solidFill>
                <a:latin typeface="Georgia" pitchFamily="18" charset="0"/>
                <a:ea typeface="Times New Roman" pitchFamily="18" charset="0"/>
                <a:cs typeface="Arial" pitchFamily="34" charset="0"/>
              </a:rPr>
              <a:t>К искусству нет готового пути.</a:t>
            </a:r>
            <a:endParaRPr lang="ru-RU" sz="2800" b="1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FF0000"/>
                </a:solidFill>
                <a:latin typeface="Georgia" pitchFamily="18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                                            Будь небосвод и море только сини,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b="1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FF0000"/>
                </a:solidFill>
                <a:latin typeface="Georgia" pitchFamily="18" charset="0"/>
                <a:ea typeface="Times New Roman" pitchFamily="18" charset="0"/>
                <a:cs typeface="Arial" pitchFamily="34" charset="0"/>
              </a:rPr>
              <a:t>Ты мог бы небо с морем в магазине,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b="1" i="1" dirty="0" smtClean="0">
              <a:solidFill>
                <a:srgbClr val="FF0000"/>
              </a:solidFill>
              <a:latin typeface="Georgia" pitchFamily="18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FF0000"/>
                </a:solidFill>
                <a:latin typeface="Georgia" pitchFamily="18" charset="0"/>
                <a:ea typeface="Times New Roman" pitchFamily="18" charset="0"/>
                <a:cs typeface="Arial" pitchFamily="34" charset="0"/>
              </a:rPr>
              <a:t>Где краски продают, приобрести.</a:t>
            </a:r>
            <a:br>
              <a:rPr lang="ru-RU" sz="2800" b="1" i="1" dirty="0" smtClean="0">
                <a:solidFill>
                  <a:srgbClr val="FF0000"/>
                </a:solidFill>
                <a:latin typeface="Georgia" pitchFamily="18" charset="0"/>
                <a:ea typeface="Times New Roman" pitchFamily="18" charset="0"/>
                <a:cs typeface="Arial" pitchFamily="34" charset="0"/>
              </a:rPr>
            </a:br>
            <a:endParaRPr lang="ru-RU" sz="2800" b="1" i="1" dirty="0" smtClean="0">
              <a:solidFill>
                <a:srgbClr val="FF0000"/>
              </a:solidFill>
              <a:latin typeface="Georgia" pitchFamily="18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solidFill>
                <a:srgbClr val="555555"/>
              </a:solidFill>
              <a:latin typeface="Georgia" pitchFamily="18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555555"/>
                </a:solidFill>
                <a:latin typeface="Georgia" pitchFamily="18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2800" b="1" dirty="0" smtClean="0">
                <a:solidFill>
                  <a:srgbClr val="555555"/>
                </a:solidFill>
                <a:latin typeface="Georgia" pitchFamily="18" charset="0"/>
                <a:ea typeface="Times New Roman" pitchFamily="18" charset="0"/>
                <a:cs typeface="Arial" pitchFamily="34" charset="0"/>
              </a:rPr>
            </a:br>
            <a:r>
              <a:rPr lang="ru-RU" sz="2800" b="1" dirty="0" smtClean="0">
                <a:solidFill>
                  <a:srgbClr val="555555"/>
                </a:solidFill>
                <a:latin typeface="Georgia" pitchFamily="18" charset="0"/>
                <a:ea typeface="Times New Roman" pitchFamily="18" charset="0"/>
                <a:cs typeface="Arial" pitchFamily="34" charset="0"/>
              </a:rPr>
              <a:t>                                            </a:t>
            </a:r>
            <a:r>
              <a:rPr lang="ru-RU" sz="2800" b="1" i="1" dirty="0" smtClean="0">
                <a:solidFill>
                  <a:srgbClr val="555555"/>
                </a:solidFill>
                <a:latin typeface="Georgia" pitchFamily="18" charset="0"/>
                <a:ea typeface="Times New Roman" pitchFamily="18" charset="0"/>
                <a:cs typeface="Arial" pitchFamily="34" charset="0"/>
              </a:rPr>
              <a:t>Самуил Маршак</a:t>
            </a:r>
            <a:endParaRPr lang="ru-RU" sz="28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4348" y="1000108"/>
            <a:ext cx="4040188" cy="47149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000109"/>
            <a:ext cx="4041775" cy="151449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70048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000108"/>
            <a:ext cx="4041775" cy="5214974"/>
          </a:xfrm>
          <a:effectLst>
            <a:glow rad="228600">
              <a:schemeClr val="accent1">
                <a:satMod val="175000"/>
                <a:alpha val="40000"/>
              </a:schemeClr>
            </a:glow>
            <a:outerShdw blurRad="57150" dist="38100" dir="5400000" algn="ctr" rotWithShape="0">
              <a:schemeClr val="accent2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2400" b="1" u="sng" dirty="0" smtClean="0">
                <a:solidFill>
                  <a:srgbClr val="FF0000"/>
                </a:solidFill>
              </a:rPr>
              <a:t> 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      Рисунок - какое-либо изображение на плоскости, выполняемое от руки с помощью графических средств – контурной  линии,  пятна, штриха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14480" y="3071810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3170" name="Picture 2" descr="К. А. Сомов: «Профиль» 1896. Русский музей.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1000108"/>
            <a:ext cx="4143404" cy="5214974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7150" dist="38100" dir="5400000" algn="ctr" rotWithShape="0">
              <a:schemeClr val="accent3">
                <a:shade val="9000"/>
                <a:satMod val="105000"/>
                <a:alpha val="48000"/>
              </a:scheme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/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/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/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/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/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/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 Материалы для выполнения рисунка </a:t>
            </a:r>
            <a:r>
              <a:rPr lang="ru-RU" sz="2000" b="1" dirty="0" smtClean="0">
                <a:solidFill>
                  <a:srgbClr val="FF0000"/>
                </a:solidFill>
              </a:rPr>
              <a:t/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 Все материалы делятся на графические и живописные.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u="sng" dirty="0" smtClean="0">
                <a:solidFill>
                  <a:srgbClr val="FF0000"/>
                </a:solidFill>
              </a:rPr>
              <a:t>Карандаши</a:t>
            </a:r>
            <a:endParaRPr lang="ru-RU" u="sng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u="sng" dirty="0" smtClean="0">
                <a:solidFill>
                  <a:srgbClr val="FF0000"/>
                </a:solidFill>
              </a:rPr>
              <a:t>Фломастеры</a:t>
            </a:r>
            <a:endParaRPr lang="ru-RU" u="sng" dirty="0">
              <a:solidFill>
                <a:srgbClr val="FF0000"/>
              </a:solidFill>
            </a:endParaRPr>
          </a:p>
        </p:txBody>
      </p:sp>
      <p:pic>
        <p:nvPicPr>
          <p:cNvPr id="1038" name="Picture 14" descr="C:\Users\admin\AppData\Local\Microsoft\Windows\Temporary Internet Files\Content.IE5\U89TMDEF\Colored_pencils_chevre[1]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2786058"/>
            <a:ext cx="4040188" cy="30230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41" name="Picture 17" descr="C:\Users\admin\AppData\Local\Microsoft\Windows\Temporary Internet Files\Content.IE5\311M2J0J\250px-Caran_d%27Ache_Filzstifte[1]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2066" y="2857496"/>
            <a:ext cx="3175000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301038" cy="1500198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Графические – это карандаши, разнообразные мелки, палочки обожжённого</a:t>
            </a:r>
            <a:br>
              <a:rPr lang="ru-RU" sz="1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1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древесного угля, фломастеры, различные ручки, а также традиционные в графике тушь и перо, вместо которого иногда применяют заострённую палочку или кисть</a:t>
            </a:r>
            <a:r>
              <a:rPr lang="ru-RU" sz="1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</a:t>
            </a:r>
            <a:endParaRPr lang="ru-RU" sz="1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050" name="Picture 2" descr="C:\Users\admin\AppData\Local\Microsoft\Windows\Temporary Internet Files\Content.IE5\311M2J0J\ug-3-5-d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2500306"/>
            <a:ext cx="4038600" cy="35004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0" name="Овал 9"/>
          <p:cNvSpPr/>
          <p:nvPr/>
        </p:nvSpPr>
        <p:spPr>
          <a:xfrm>
            <a:off x="642910" y="1857364"/>
            <a:ext cx="3357586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Уголь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286380" y="1785926"/>
            <a:ext cx="3357586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Пластик для 3Д ручки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3" name="Picture 2" descr="i?id=a12ea7909c3c77f6587e9da124367370&amp;n=33&amp;h=215&amp;w=258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2066" y="2571744"/>
            <a:ext cx="3643338" cy="342902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67590"/>
          </a:xfrm>
        </p:spPr>
        <p:txBody>
          <a:bodyPr>
            <a:noAutofit/>
          </a:bodyPr>
          <a:lstStyle/>
          <a:p>
            <a:pPr algn="ctr"/>
            <a:r>
              <a:rPr lang="ru-RU" sz="1600" dirty="0" smtClean="0"/>
              <a:t>  </a:t>
            </a: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Живописные материалы - это краски, состоящие из мелко размолотого</a:t>
            </a:r>
            <a:b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цветного порошка, смешанного с клеем или маслом. В зависимости от этого они называются масляными или клеевыми. Клеевые краски по составу клея и других веществ, которые в них добавляют, очень различны, но все они разводятся водой. 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Пастель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Масляные краски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4876" y="2928934"/>
            <a:ext cx="4041775" cy="370284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admin\AppData\Local\Microsoft\Windows\Temporary Internet Files\Content.IE5\TCQ3A2BY\300px-Commercial_pastels[1]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2714620"/>
            <a:ext cx="3810000" cy="35004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6" name="Picture 4" descr="i?id=cdbff64a1fc856c12b323923dc41c806&amp;n=33&amp;h=215&amp;w=34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2714620"/>
            <a:ext cx="4248181" cy="36433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Живописные материалы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Акварель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Гуашь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099" name="Picture 3" descr="i?id=c35240407cffddfaa456fc18c4545ed1-l&amp;n=1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57752" y="2500306"/>
            <a:ext cx="3929090" cy="38576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Picture 5" descr="C:\Users\admin\AppData\Local\Microsoft\Windows\Temporary Internet Files\Content.IE5\U89TMDEF\18025[1]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2500306"/>
            <a:ext cx="4038600" cy="378621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Урок в художественной школе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 descr="I:\Проект-Никита\Никита- работа\IMG_178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13792" y="1920875"/>
            <a:ext cx="3325416" cy="44338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51" name="Picture 3" descr="I:\Проект-Никита\Никита- работа\IMG_1791 (1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4792" y="1920875"/>
            <a:ext cx="3325416" cy="44338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Тушь и кисть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098" name="Picture 2" descr="I:\Проект-Никита\Никита- работа\IMG_179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13792" y="1920875"/>
            <a:ext cx="3325416" cy="44338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099" name="Picture 3" descr="I:\Проект-Никита\Никита- работа\IMG_179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4792" y="1920875"/>
            <a:ext cx="3325416" cy="44338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Советы педагога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I:\Проект-Никита\Никита- работа\IMG_18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13792" y="1920875"/>
            <a:ext cx="3325416" cy="44338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171" name="Picture 3" descr="I:\Проект-Никита\Никита- работа\IMG_18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4792" y="1920875"/>
            <a:ext cx="3325416" cy="44338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Вот, что получилось!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146" name="Picture 2" descr="I:\Проект-Никита\Никита- работа\IMG_179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13792" y="1920875"/>
            <a:ext cx="3325416" cy="44338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147" name="Picture 3" descr="I:\Проект-Никита\Никита- работа\IMG_179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4792" y="1920875"/>
            <a:ext cx="3325416" cy="44338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>
              <a:buNone/>
            </a:pPr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Традиционная техника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Нетрадиционная техника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989856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Техника рисунка - это совокупность приёмов и средств, применяемых   художником. Техники бывают традиционными и нетрадиционными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dmin\Downloads\загрузка музыки\IMG_177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2500306"/>
            <a:ext cx="4071966" cy="34290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1027" name="Picture 3" descr="C:\Users\admin\Downloads\загрузка музыки\IMG_177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2857496"/>
            <a:ext cx="3929090" cy="33575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Проект-Никита\Никита- работа\Новая папка\Поездка в Царицыно 09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714356"/>
            <a:ext cx="4214778" cy="5857892"/>
          </a:xfrm>
          <a:prstGeom prst="rect">
            <a:avLst/>
          </a:prstGeom>
          <a:noFill/>
        </p:spPr>
      </p:pic>
      <p:pic>
        <p:nvPicPr>
          <p:cNvPr id="2051" name="Picture 3" descr="F:\Проект-Никита\Никита- работа\Новая папка\Поездка в Царицыно 04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785794"/>
            <a:ext cx="4071966" cy="5786478"/>
          </a:xfrm>
          <a:prstGeom prst="rect">
            <a:avLst/>
          </a:prstGeom>
          <a:noFill/>
        </p:spPr>
      </p:pic>
      <p:sp>
        <p:nvSpPr>
          <p:cNvPr id="4" name="Блок-схема: перфолента 3"/>
          <p:cNvSpPr/>
          <p:nvPr/>
        </p:nvSpPr>
        <p:spPr>
          <a:xfrm>
            <a:off x="3000364" y="4857760"/>
            <a:ext cx="3714776" cy="121444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г.Царицыно</a:t>
            </a:r>
            <a:endParaRPr lang="ru-RU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Уголь служит материалом для рисования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39938" name="Picture 2" descr="C:\Users\Пользователь\Downloads\IMG_181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1857364"/>
            <a:ext cx="7715304" cy="45005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u="sng" dirty="0" smtClean="0">
                <a:solidFill>
                  <a:schemeClr val="accent1">
                    <a:lumMod val="75000"/>
                  </a:schemeClr>
                </a:solidFill>
              </a:rPr>
              <a:t>Мой эксперимент- это рисунок 3Д ручкой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3438" y="2143116"/>
            <a:ext cx="4041775" cy="407196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77152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Рисунок 1" descr="I:\Проект-Никита\Никита- работа\IMG_176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428736"/>
            <a:ext cx="4143404" cy="48577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42" name="Picture 2" descr="I:\Проект-Никита\Никита- работа\IMG_176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1428736"/>
            <a:ext cx="3929090" cy="48577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ownloads\загрузка музыки\IMG_177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3438" y="1357298"/>
            <a:ext cx="4143404" cy="48577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6322" name="Picture 2" descr="I:\Проект-Никита\Никита- работа\IMG_177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1357298"/>
            <a:ext cx="3929090" cy="48577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4000" b="1" dirty="0" smtClean="0"/>
              <a:t>Выставка в классе</a:t>
            </a:r>
            <a:endParaRPr lang="ru-RU" sz="4000" b="1" dirty="0"/>
          </a:p>
        </p:txBody>
      </p:sp>
      <p:pic>
        <p:nvPicPr>
          <p:cNvPr id="2050" name="Picture 2" descr="I:\Проект-Никита\Никита- работа\IMG_177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1928802"/>
            <a:ext cx="3214710" cy="407196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28992" y="1857364"/>
            <a:ext cx="2428892" cy="421484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3" name="Picture 5" descr="I:\Проект-Никита\Никита- работа\IMG_177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29322" y="2000240"/>
            <a:ext cx="2714644" cy="407196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Представление работ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9218" name="Picture 2" descr="I:\Проект-Никита\Никита- работа\IMG_180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2623344"/>
            <a:ext cx="4038600" cy="30289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219" name="Picture 3" descr="I:\Проект-Никита\Никита- работа\IMG_180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8200" y="2623344"/>
            <a:ext cx="4038600" cy="30289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Знакомство ребят с 3-Д  рисунком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I:\Проект-Никита\Никита- работа\IMG_180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13792" y="1920875"/>
            <a:ext cx="3325416" cy="44338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195" name="Picture 3" descr="I:\Проект-Никита\Никита- работа\IMG_180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8200" y="2623344"/>
            <a:ext cx="4038600" cy="30289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Знакомство ребят с техниками рисунка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I:\Проект-Никита\Никита- работа\IMG_180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2555508"/>
            <a:ext cx="4038600" cy="31646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1267" name="Picture 3" descr="I:\Проект-Никита\Никита- работа\IMG_180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8200" y="2623344"/>
            <a:ext cx="4038600" cy="30289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1928802"/>
            <a:ext cx="828680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Поставленные задачи выполнены и цель достигнута.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Я  познакомился с историей рисунка, исследовал и освоил разные приёмы и техники рисования, изучил литературу по данной теме. Поделился с одноклассниками своими новыми знаниями. Организовал выставку, которая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очень понравилась одноклассникам, а одного из них вдохновила на поступление в школу искусств.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Искусство творит чудеса!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500034" y="1071546"/>
            <a:ext cx="8072494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СПИСОК ИСПОЛЬЗУЕМОЙ  ЛИТЕРАТУРЫ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1.Т. Емельянова «Большая книга рисования»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Астрель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Полиграфиздат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Москва 2010г.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2.Е.И.Коротаева «Искусство и ты» Москва «Просвещение» 2004г.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3.Б.М.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Неменский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«Искусство вокруг нас» Москва «Просвещение» 2007г.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4.О.В. Островская «Уроки изобразительного искусства в начальной школе» Москва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Изобразительное искусство, 1986г.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6.Энциклопедия живописи. Редактор Кондратьев ISBN 978-5-273-00780-2; 2010 г.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http://amideo.ru/historyrisunok.html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 http://art.1september.ru/article.php?ID=200802303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http://way-art.ru/istoriya-zhivopisi/istoriya-risunka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http://www.art-drawing.ru/terms-and-concepts/2360-drawing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11. http://svoimi-rukami-club.ru/техники-рисования.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СПАСИБО ЗА ВНИМАНИЕ!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38915" name="Picture 3" descr="C:\Users\Пользователь\Desktop\IMG_087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1857364"/>
            <a:ext cx="3714776" cy="47148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8916" name="Picture 4" descr="C:\Users\Пользователь\Desktop\IMG_087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3504" y="1857364"/>
            <a:ext cx="3286148" cy="47149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Проект-Никита\Никита- работа\Новая папка\Поездка в Царицыно 0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382" y="928670"/>
            <a:ext cx="6929518" cy="55007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Проект-Никита\Никита- работа\Новая папка\Наташа айфон- 2016 15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071546"/>
            <a:ext cx="3929090" cy="54292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123" name="Picture 3" descr="F:\Проект-Никита\Никита- работа\Новая папка\Наташа айфон- 2016 15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1071546"/>
            <a:ext cx="3500462" cy="54292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Блок-схема: перфолента 3"/>
          <p:cNvSpPr/>
          <p:nvPr/>
        </p:nvSpPr>
        <p:spPr>
          <a:xfrm>
            <a:off x="2786050" y="5429264"/>
            <a:ext cx="3786214" cy="804672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г. Москва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Проект-Никита\Никита- работа\Новая папка\Наташа айфон- 2016 18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142984"/>
            <a:ext cx="3857652" cy="53578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147" name="Picture 3" descr="F:\Проект-Никита\Никита- работа\Новая папка\Наташа айфон- 2016 67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1142984"/>
            <a:ext cx="3714776" cy="52149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Блок-схема: перфолента 3"/>
          <p:cNvSpPr/>
          <p:nvPr/>
        </p:nvSpPr>
        <p:spPr>
          <a:xfrm>
            <a:off x="2143108" y="5143512"/>
            <a:ext cx="1857388" cy="114300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Третьяковская</a:t>
            </a:r>
          </a:p>
          <a:p>
            <a:pPr algn="ctr"/>
            <a:r>
              <a:rPr lang="ru-RU" dirty="0" smtClean="0"/>
              <a:t>галерея</a:t>
            </a:r>
            <a:endParaRPr lang="ru-RU" dirty="0"/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6072198" y="5357826"/>
            <a:ext cx="2143140" cy="1000132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Красная Площадь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Проект-Никита\Никита- работа\Новая папка\ФОТО-НАТАША-2016-ИЮЛЬ 0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928670"/>
            <a:ext cx="4071966" cy="55007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Блок-схема: перфолента 5"/>
          <p:cNvSpPr/>
          <p:nvPr/>
        </p:nvSpPr>
        <p:spPr>
          <a:xfrm>
            <a:off x="857224" y="5500702"/>
            <a:ext cx="3357586" cy="804672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г. Сергиев-Посад</a:t>
            </a:r>
            <a:endParaRPr lang="ru-RU" dirty="0"/>
          </a:p>
        </p:txBody>
      </p:sp>
      <p:pic>
        <p:nvPicPr>
          <p:cNvPr id="28673" name="Picture 1" descr="I:\Проект-Никита\Никита- работа\Новая папка (2)\IMG_20130510_13035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928670"/>
            <a:ext cx="3714776" cy="53578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Горизонтальный свиток 7"/>
          <p:cNvSpPr/>
          <p:nvPr/>
        </p:nvSpPr>
        <p:spPr>
          <a:xfrm>
            <a:off x="6500826" y="5500702"/>
            <a:ext cx="2214578" cy="71438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г. Коломна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mg-fotki.yandex.ru/get/59115/29308795.113/0_a00bb_4af50f76_X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1000108"/>
            <a:ext cx="3643338" cy="52864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Picture 2" descr="F:\Проект-Никита\Никита- работа\Новая папка\айфон 07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00562" y="1000108"/>
            <a:ext cx="3714776" cy="51435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Горизонтальный свиток 4"/>
          <p:cNvSpPr/>
          <p:nvPr/>
        </p:nvSpPr>
        <p:spPr>
          <a:xfrm>
            <a:off x="2643174" y="5286388"/>
            <a:ext cx="3286148" cy="103327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д. </a:t>
            </a:r>
            <a:r>
              <a:rPr lang="ru-RU" dirty="0" err="1" smtClean="0"/>
              <a:t>Бывалино</a:t>
            </a:r>
            <a:r>
              <a:rPr lang="ru-RU" dirty="0" smtClean="0"/>
              <a:t>  кузнечный фестиваль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Проект-Никита\Никита- работа\Новая папка\Все фото Наташи 2016г 08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071546"/>
            <a:ext cx="3786164" cy="55721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171" name="Picture 3" descr="F:\Проект-Никита\Никита- работа\Новая папка\Все фото Наташи 2016г 08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28" y="1071546"/>
            <a:ext cx="3500462" cy="55007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Блок-схема: перфолента 3"/>
          <p:cNvSpPr/>
          <p:nvPr/>
        </p:nvSpPr>
        <p:spPr>
          <a:xfrm>
            <a:off x="2357422" y="5500702"/>
            <a:ext cx="4357718" cy="804672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д. Большие Дворы- Княжий двор</a:t>
            </a:r>
            <a:endParaRPr lang="ru-RU" sz="2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624</TotalTime>
  <Words>438</Words>
  <Application>Microsoft Office PowerPoint</Application>
  <PresentationFormat>Экран (4:3)</PresentationFormat>
  <Paragraphs>90</Paragraphs>
  <Slides>39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Работа с литературой по данной теме</vt:lpstr>
      <vt:lpstr> </vt:lpstr>
      <vt:lpstr>       Материалы для выполнения рисунка   Все материалы делятся на графические и живописные. </vt:lpstr>
      <vt:lpstr>Графические – это карандаши, разнообразные мелки, палочки обожжённого древесного угля, фломастеры, различные ручки, а также традиционные в графике тушь и перо, вместо которого иногда применяют заострённую палочку или кисть.</vt:lpstr>
      <vt:lpstr>  Живописные материалы - это краски, состоящие из мелко размолотого цветного порошка, смешанного с клеем или маслом. В зависимости от этого они называются масляными или клеевыми. Клеевые краски по составу клея и других веществ, которые в них добавляют, очень различны, но все они разводятся водой.  </vt:lpstr>
      <vt:lpstr>Живописные материалы</vt:lpstr>
      <vt:lpstr>Урок в художественной школе</vt:lpstr>
      <vt:lpstr>Тушь и кисть</vt:lpstr>
      <vt:lpstr> Советы педагога</vt:lpstr>
      <vt:lpstr>Вот, что получилось!</vt:lpstr>
      <vt:lpstr>Техника рисунка - это совокупность приёмов и средств, применяемых   художником. Техники бывают традиционными и нетрадиционными</vt:lpstr>
      <vt:lpstr>Уголь служит материалом для рисования</vt:lpstr>
      <vt:lpstr>       Мой эксперимент- это рисунок 3Д ручкой </vt:lpstr>
      <vt:lpstr>Слайд 32</vt:lpstr>
      <vt:lpstr>Выставка в классе</vt:lpstr>
      <vt:lpstr>Представление работ</vt:lpstr>
      <vt:lpstr>Знакомство ребят с 3-Д  рисунком</vt:lpstr>
      <vt:lpstr>Знакомство ребят с техниками рисунка</vt:lpstr>
      <vt:lpstr>Заключение</vt:lpstr>
      <vt:lpstr>Слайд 38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Дмитрий</cp:lastModifiedBy>
  <cp:revision>86</cp:revision>
  <dcterms:created xsi:type="dcterms:W3CDTF">2017-03-04T15:08:11Z</dcterms:created>
  <dcterms:modified xsi:type="dcterms:W3CDTF">2017-10-16T13:31:06Z</dcterms:modified>
</cp:coreProperties>
</file>