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67" r:id="rId5"/>
    <p:sldId id="258" r:id="rId6"/>
    <p:sldId id="259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alphaModFix amt="57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ff\Desktop\&#1087;&#1088;&#1086;&#1077;&#1082;&#1090;\shaMan%20-%20&#1056;&#160;&#1056;&#1105;&#1057;&#8218;&#1056;&#1112;%20&#1056;&#1114;&#1056;&#181;&#1056;&#1169;&#1056;&#1030;&#1056;&#181;&#1056;&#1169;&#1057;&#1039;%20(mixpromo.net)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кемеро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23528" y="548680"/>
            <a:ext cx="2880320" cy="478133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47864" y="476672"/>
            <a:ext cx="5472607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66" charset="0"/>
              </a:rPr>
              <a:t>Коренные народы Сибири. </a:t>
            </a:r>
          </a:p>
          <a:p>
            <a:pPr algn="ctr"/>
            <a:endParaRPr lang="ru-RU" sz="8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66" charset="0"/>
            </a:endParaRPr>
          </a:p>
          <a:p>
            <a:pPr algn="ctr"/>
            <a:r>
              <a:rPr lang="ru-RU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66" charset="0"/>
              </a:rPr>
              <a:t>Шорцы</a:t>
            </a:r>
            <a:endParaRPr lang="ru-RU" sz="8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66" charset="0"/>
            </a:endParaRPr>
          </a:p>
        </p:txBody>
      </p:sp>
      <p:pic>
        <p:nvPicPr>
          <p:cNvPr id="9" name="Рисунок 8" descr="gCLPPVBIYDo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923928" y="3861048"/>
            <a:ext cx="4688287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shaMan - Р РёС‚Рј РњРµРґРІРµРґСЏ (mixpromo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screen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8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H2f2IHbHKo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499992" y="3717032"/>
            <a:ext cx="4271268" cy="27330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sh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39552" y="332656"/>
            <a:ext cx="8208912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79512" y="3429000"/>
            <a:ext cx="4032448" cy="3429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err="1" smtClean="0">
                <a:solidFill>
                  <a:srgbClr val="002060"/>
                </a:solidFill>
                <a:latin typeface="Segoe Script" pitchFamily="66" charset="0"/>
              </a:rPr>
              <a:t>Шо́рцы</a:t>
            </a:r>
            <a:r>
              <a:rPr lang="ru-RU" b="1" dirty="0" smtClean="0">
                <a:solidFill>
                  <a:srgbClr val="002060"/>
                </a:solidFill>
                <a:latin typeface="Segoe Script" pitchFamily="66" charset="0"/>
              </a:rPr>
              <a:t> (</a:t>
            </a:r>
            <a:r>
              <a:rPr lang="ru-RU" b="1" dirty="0" err="1" smtClean="0">
                <a:solidFill>
                  <a:srgbClr val="002060"/>
                </a:solidFill>
                <a:latin typeface="Segoe Script" pitchFamily="66" charset="0"/>
              </a:rPr>
              <a:t>шорс</a:t>
            </a:r>
            <a:r>
              <a:rPr lang="ru-RU" b="1" dirty="0" smtClean="0">
                <a:solidFill>
                  <a:srgbClr val="002060"/>
                </a:solidFill>
                <a:latin typeface="Segoe Script" pitchFamily="66" charset="0"/>
              </a:rPr>
              <a:t>. </a:t>
            </a:r>
            <a:r>
              <a:rPr lang="ru-RU" b="1" i="1" dirty="0" err="1" smtClean="0">
                <a:solidFill>
                  <a:srgbClr val="002060"/>
                </a:solidFill>
                <a:latin typeface="Segoe Script" pitchFamily="66" charset="0"/>
              </a:rPr>
              <a:t>шор-кижи</a:t>
            </a:r>
            <a:r>
              <a:rPr lang="ru-RU" b="1" i="1" dirty="0" smtClean="0">
                <a:solidFill>
                  <a:srgbClr val="002060"/>
                </a:solidFill>
                <a:latin typeface="Segoe Script" pitchFamily="66" charset="0"/>
              </a:rPr>
              <a:t>, </a:t>
            </a:r>
            <a:r>
              <a:rPr lang="ru-RU" b="1" i="1" dirty="0" err="1" smtClean="0">
                <a:solidFill>
                  <a:srgbClr val="002060"/>
                </a:solidFill>
                <a:latin typeface="Segoe Script" pitchFamily="66" charset="0"/>
              </a:rPr>
              <a:t>татар-кижи</a:t>
            </a:r>
            <a:r>
              <a:rPr lang="ru-RU" b="1" i="1" dirty="0" smtClean="0">
                <a:solidFill>
                  <a:srgbClr val="002060"/>
                </a:solidFill>
                <a:latin typeface="Segoe Script" pitchFamily="66" charset="0"/>
              </a:rPr>
              <a:t>, </a:t>
            </a:r>
            <a:r>
              <a:rPr lang="ru-RU" b="1" i="1" dirty="0" err="1" smtClean="0">
                <a:solidFill>
                  <a:srgbClr val="002060"/>
                </a:solidFill>
                <a:latin typeface="Segoe Script" pitchFamily="66" charset="0"/>
              </a:rPr>
              <a:t>тадар-кижи</a:t>
            </a:r>
            <a:r>
              <a:rPr lang="ru-RU" b="1" i="1" dirty="0" smtClean="0">
                <a:solidFill>
                  <a:srgbClr val="002060"/>
                </a:solidFill>
                <a:latin typeface="Segoe Script" pitchFamily="66" charset="0"/>
              </a:rPr>
              <a:t>, татар, </a:t>
            </a:r>
            <a:r>
              <a:rPr lang="ru-RU" b="1" i="1" dirty="0" err="1" smtClean="0">
                <a:solidFill>
                  <a:srgbClr val="002060"/>
                </a:solidFill>
                <a:latin typeface="Segoe Script" pitchFamily="66" charset="0"/>
              </a:rPr>
              <a:t>тадар</a:t>
            </a:r>
            <a:r>
              <a:rPr lang="ru-RU" b="1" dirty="0" smtClean="0">
                <a:solidFill>
                  <a:srgbClr val="002060"/>
                </a:solidFill>
                <a:latin typeface="Segoe Script" pitchFamily="66" charset="0"/>
              </a:rPr>
              <a:t>) —</a:t>
            </a:r>
            <a:r>
              <a:rPr lang="ru-RU" b="1" dirty="0" err="1" smtClean="0">
                <a:solidFill>
                  <a:srgbClr val="002060"/>
                </a:solidFill>
                <a:latin typeface="Segoe Script" pitchFamily="66" charset="0"/>
              </a:rPr>
              <a:t>тюркоязычный</a:t>
            </a:r>
            <a:r>
              <a:rPr lang="ru-RU" b="1" dirty="0" smtClean="0">
                <a:solidFill>
                  <a:srgbClr val="002060"/>
                </a:solidFill>
                <a:latin typeface="Segoe Script" pitchFamily="66" charset="0"/>
              </a:rPr>
              <a:t> народ, живущий в юго-восточной части Западной Сибири, главным образом на юге Кемеровской области (в </a:t>
            </a:r>
            <a:r>
              <a:rPr lang="ru-RU" b="1" dirty="0" err="1" smtClean="0">
                <a:solidFill>
                  <a:srgbClr val="002060"/>
                </a:solidFill>
                <a:latin typeface="Segoe Script" pitchFamily="66" charset="0"/>
              </a:rPr>
              <a:t>Таштагольском</a:t>
            </a:r>
            <a:r>
              <a:rPr lang="ru-RU" b="1" dirty="0" smtClean="0">
                <a:solidFill>
                  <a:srgbClr val="002060"/>
                </a:solidFill>
                <a:latin typeface="Segoe Script" pitchFamily="66" charset="0"/>
              </a:rPr>
              <a:t>, Новокузнецком, Междуреченском, </a:t>
            </a:r>
            <a:r>
              <a:rPr lang="ru-RU" b="1" dirty="0" err="1" smtClean="0">
                <a:solidFill>
                  <a:srgbClr val="002060"/>
                </a:solidFill>
                <a:latin typeface="Segoe Script" pitchFamily="66" charset="0"/>
              </a:rPr>
              <a:t>Осинниковском</a:t>
            </a:r>
            <a:r>
              <a:rPr lang="ru-RU" b="1" dirty="0" smtClean="0">
                <a:solidFill>
                  <a:srgbClr val="002060"/>
                </a:solidFill>
                <a:latin typeface="Segoe Script" pitchFamily="66" charset="0"/>
              </a:rPr>
              <a:t> районах)</a:t>
            </a:r>
            <a:endParaRPr lang="ru-RU" b="1" dirty="0">
              <a:solidFill>
                <a:srgbClr val="002060"/>
              </a:solidFill>
              <a:latin typeface="Segoe Scrip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i4vLi4vLi4vL2ltYWdlcy9zdG9yaWVzNy9wcml0b215ZTYuanBnJmFtcDt3PTI2NSZhbXA7aD0yNTUmYW1wO3E9OTAmYW1wO3pjPTE=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3528" y="4581128"/>
            <a:ext cx="2544283" cy="2276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414-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1520" y="476672"/>
            <a:ext cx="3459416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203848" y="5301208"/>
            <a:ext cx="576064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 smtClean="0">
                <a:solidFill>
                  <a:srgbClr val="002060"/>
                </a:solidFill>
                <a:latin typeface="Segoe Script" pitchFamily="66" charset="0"/>
              </a:rPr>
              <a:t>Зимой - </a:t>
            </a:r>
            <a:r>
              <a:rPr lang="ru-RU" sz="1400" b="1" dirty="0" err="1" smtClean="0">
                <a:solidFill>
                  <a:srgbClr val="002060"/>
                </a:solidFill>
                <a:latin typeface="Segoe Script" pitchFamily="66" charset="0"/>
              </a:rPr>
              <a:t>агыс</a:t>
            </a:r>
            <a:r>
              <a:rPr lang="ru-RU" sz="1400" b="1" dirty="0" smtClean="0">
                <a:solidFill>
                  <a:srgbClr val="002060"/>
                </a:solidFill>
                <a:latin typeface="Segoe Script" pitchFamily="66" charset="0"/>
              </a:rPr>
              <a:t>, каркасное жилище в форме усеченной пирамиды из бревен, досок, жердей, крытое ветвями или берестой, с очагом в центре. В настоящее время шорцы живут в срубных домах, сохраняются охотничьи жилища, юрты используются как летние кухни</a:t>
            </a:r>
            <a:r>
              <a:rPr lang="ru-RU" dirty="0" smtClean="0">
                <a:latin typeface="Segoe Script" pitchFamily="66" charset="0"/>
              </a:rPr>
              <a:t>.</a:t>
            </a:r>
            <a:endParaRPr lang="ru-RU" dirty="0">
              <a:latin typeface="Segoe Script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51920" y="548680"/>
            <a:ext cx="468052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Segoe Script" pitchFamily="66" charset="0"/>
              </a:rPr>
              <a:t>Поселения шорцев (улусы на севере и аилы на юге) были небольшими. Они состояли из нескольких низких четырехугольных срубных домов (юрт) с берестяной крышей. Они отапливались глинобитным очагом типа чувала. </a:t>
            </a:r>
            <a:endParaRPr lang="ru-RU" b="1" dirty="0">
              <a:solidFill>
                <a:srgbClr val="002060"/>
              </a:solidFill>
              <a:latin typeface="Segoe Script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188640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Segoe Script" pitchFamily="66" charset="0"/>
              </a:rPr>
              <a:t>Срубный дом – юрта «Сенек»</a:t>
            </a:r>
            <a:endParaRPr lang="ru-RU" b="1" dirty="0">
              <a:solidFill>
                <a:srgbClr val="FF0000"/>
              </a:solidFill>
              <a:latin typeface="Segoe Script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0" y="4005064"/>
            <a:ext cx="20551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Segoe Script" pitchFamily="66" charset="0"/>
              </a:rPr>
              <a:t>Улус «</a:t>
            </a:r>
            <a:r>
              <a:rPr lang="ru-RU" sz="2000" b="1" dirty="0" err="1" smtClean="0">
                <a:solidFill>
                  <a:srgbClr val="FF0000"/>
                </a:solidFill>
                <a:latin typeface="Segoe Script" pitchFamily="66" charset="0"/>
              </a:rPr>
              <a:t>Кезек</a:t>
            </a:r>
            <a:r>
              <a:rPr lang="ru-RU" sz="2000" b="1" dirty="0" smtClean="0">
                <a:solidFill>
                  <a:srgbClr val="FF0000"/>
                </a:solidFill>
                <a:latin typeface="Segoe Script" pitchFamily="66" charset="0"/>
              </a:rPr>
              <a:t>»</a:t>
            </a:r>
            <a:endParaRPr lang="ru-RU" sz="2000" b="1" dirty="0">
              <a:solidFill>
                <a:srgbClr val="FF0000"/>
              </a:solidFill>
              <a:latin typeface="Segoe Script" pitchFamily="66" charset="0"/>
            </a:endParaRPr>
          </a:p>
        </p:txBody>
      </p:sp>
      <p:pic>
        <p:nvPicPr>
          <p:cNvPr id="8" name="Рисунок 7" descr="kakstol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012160" y="2708920"/>
            <a:ext cx="2681064" cy="20577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179512" y="2492896"/>
            <a:ext cx="53285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  <a:latin typeface="Segoe Script" pitchFamily="66" charset="0"/>
              </a:rPr>
              <a:t>Временным жилищем служили: летом - </a:t>
            </a:r>
            <a:r>
              <a:rPr lang="ru-RU" b="1" dirty="0" err="1" smtClean="0">
                <a:solidFill>
                  <a:srgbClr val="002060"/>
                </a:solidFill>
                <a:latin typeface="Segoe Script" pitchFamily="66" charset="0"/>
              </a:rPr>
              <a:t>одаг</a:t>
            </a:r>
            <a:r>
              <a:rPr lang="ru-RU" b="1" dirty="0" smtClean="0">
                <a:solidFill>
                  <a:srgbClr val="002060"/>
                </a:solidFill>
                <a:latin typeface="Segoe Script" pitchFamily="66" charset="0"/>
              </a:rPr>
              <a:t>, коническая постройка из бревен, жердей или из молодых деревьев и веток, прислоненных к дереву, крытая берестой. </a:t>
            </a:r>
            <a:endParaRPr lang="ru-RU" b="1" dirty="0">
              <a:solidFill>
                <a:srgbClr val="002060"/>
              </a:solidFill>
              <a:latin typeface="Segoe Script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48264" y="2420888"/>
            <a:ext cx="8579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err="1" smtClean="0">
                <a:solidFill>
                  <a:srgbClr val="FF0000"/>
                </a:solidFill>
                <a:latin typeface="Segoe Script" pitchFamily="66" charset="0"/>
              </a:rPr>
              <a:t>Одаг</a:t>
            </a:r>
            <a:endParaRPr lang="ru-RU" sz="2000" b="1" dirty="0">
              <a:solidFill>
                <a:srgbClr val="FF0000"/>
              </a:solidFill>
              <a:latin typeface="Segoe Script" pitchFamily="66" charset="0"/>
            </a:endParaRPr>
          </a:p>
        </p:txBody>
      </p:sp>
      <p:pic>
        <p:nvPicPr>
          <p:cNvPr id="11" name="Рисунок 10" descr="724670399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059832" y="3861048"/>
            <a:ext cx="2376264" cy="14961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/>
          <p:cNvSpPr txBox="1"/>
          <p:nvPr/>
        </p:nvSpPr>
        <p:spPr>
          <a:xfrm>
            <a:off x="4067944" y="3717032"/>
            <a:ext cx="8723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err="1" smtClean="0">
                <a:solidFill>
                  <a:srgbClr val="FF0000"/>
                </a:solidFill>
                <a:latin typeface="Segoe Script" pitchFamily="66" charset="0"/>
              </a:rPr>
              <a:t>Агыс</a:t>
            </a:r>
            <a:endParaRPr lang="ru-RU" sz="2000" b="1" dirty="0">
              <a:solidFill>
                <a:srgbClr val="FF0000"/>
              </a:solidFill>
              <a:latin typeface="Segoe Scrip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_140823634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1520" y="404664"/>
            <a:ext cx="4565035" cy="3024336"/>
          </a:xfrm>
          <a:prstGeom prst="rect">
            <a:avLst/>
          </a:prstGeom>
        </p:spPr>
      </p:pic>
      <p:pic>
        <p:nvPicPr>
          <p:cNvPr id="5" name="Рисунок 4" descr="11068198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1520" y="3585218"/>
            <a:ext cx="8640960" cy="297033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00px-Nsfo0069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3528" y="260648"/>
            <a:ext cx="2857143" cy="21714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13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915816" y="2453117"/>
            <a:ext cx="3384376" cy="1944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43510-30-06-201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724127" y="4437112"/>
            <a:ext cx="3330841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3635896" y="548680"/>
            <a:ext cx="47525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err="1" smtClean="0">
                <a:solidFill>
                  <a:srgbClr val="FF0000"/>
                </a:solidFill>
                <a:latin typeface="Segoe Script" pitchFamily="66" charset="0"/>
              </a:rPr>
              <a:t>Шорский</a:t>
            </a:r>
            <a:r>
              <a:rPr lang="ru-RU" sz="3200" dirty="0" smtClean="0">
                <a:solidFill>
                  <a:srgbClr val="FF0000"/>
                </a:solidFill>
                <a:latin typeface="Segoe Script" pitchFamily="66" charset="0"/>
              </a:rPr>
              <a:t>          национальный </a:t>
            </a:r>
          </a:p>
          <a:p>
            <a:pPr algn="ctr"/>
            <a:r>
              <a:rPr lang="ru-RU" sz="3200" dirty="0" smtClean="0">
                <a:solidFill>
                  <a:srgbClr val="FF0000"/>
                </a:solidFill>
                <a:latin typeface="Segoe Script" pitchFamily="66" charset="0"/>
              </a:rPr>
              <a:t>костюм</a:t>
            </a:r>
            <a:endParaRPr lang="ru-RU" sz="3200" dirty="0">
              <a:solidFill>
                <a:srgbClr val="FF0000"/>
              </a:solidFill>
              <a:latin typeface="Segoe Script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4797152"/>
            <a:ext cx="49685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C00000"/>
                </a:solidFill>
                <a:latin typeface="Segoe Script" pitchFamily="66" charset="0"/>
              </a:rPr>
              <a:t>Характерной особенностью </a:t>
            </a:r>
            <a:r>
              <a:rPr lang="ru-RU" b="1" dirty="0" err="1" smtClean="0">
                <a:solidFill>
                  <a:srgbClr val="C00000"/>
                </a:solidFill>
                <a:latin typeface="Segoe Script" pitchFamily="66" charset="0"/>
              </a:rPr>
              <a:t>шорского</a:t>
            </a:r>
            <a:r>
              <a:rPr lang="ru-RU" b="1" dirty="0" smtClean="0">
                <a:solidFill>
                  <a:srgbClr val="C00000"/>
                </a:solidFill>
                <a:latin typeface="Segoe Script" pitchFamily="66" charset="0"/>
              </a:rPr>
              <a:t> женского платья было наличие аппликаций – двух полосок контрастной ткани, которые пришиваются поперёк платья в разных местах. </a:t>
            </a:r>
            <a:endParaRPr lang="ru-RU" b="1" dirty="0">
              <a:solidFill>
                <a:srgbClr val="C00000"/>
              </a:solidFill>
              <a:latin typeface="Segoe Script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300192" y="2348880"/>
            <a:ext cx="259228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 smtClean="0">
                <a:solidFill>
                  <a:srgbClr val="002060"/>
                </a:solidFill>
                <a:latin typeface="Segoe Script" pitchFamily="66" charset="0"/>
              </a:rPr>
              <a:t>Одежда шорцев Мужская и женская одежда почти одинакова, состояли из рубахи, штанов и халата с вышивкой у ворота, на обшлагах и подоле.</a:t>
            </a:r>
            <a:endParaRPr lang="ru-RU" sz="1400" b="1" dirty="0">
              <a:solidFill>
                <a:srgbClr val="002060"/>
              </a:solidFill>
              <a:latin typeface="Segoe Script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2492896"/>
            <a:ext cx="259228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 smtClean="0">
                <a:solidFill>
                  <a:srgbClr val="7030A0"/>
                </a:solidFill>
                <a:latin typeface="Segoe Script" pitchFamily="66" charset="0"/>
              </a:rPr>
              <a:t>Зимой надевали несколько халатов. Обувью служили кожаные сапоги с длинными голенищами. </a:t>
            </a:r>
            <a:r>
              <a:rPr lang="ru-RU" sz="1400" b="1" dirty="0" smtClean="0">
                <a:solidFill>
                  <a:srgbClr val="0070C0"/>
                </a:solidFill>
                <a:latin typeface="Segoe Script" pitchFamily="66" charset="0"/>
              </a:rPr>
              <a:t>Женщины носили платки, мужчины – шапки.</a:t>
            </a:r>
            <a:endParaRPr lang="ru-RU" sz="1400" b="1" dirty="0">
              <a:solidFill>
                <a:srgbClr val="0070C0"/>
              </a:solidFill>
              <a:latin typeface="Segoe Scrip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95936" y="18864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Segoe Script" pitchFamily="66" charset="0"/>
              </a:rPr>
              <a:t>Их женщины из шкур животных шили обувь, унты, готовили пищу на огне, садились вокруг огня, подгибая ноги и ели пищу.</a:t>
            </a:r>
            <a:endParaRPr lang="ru-RU" b="1" dirty="0">
              <a:solidFill>
                <a:srgbClr val="002060"/>
              </a:solidFill>
              <a:latin typeface="Segoe Script" pitchFamily="66" charset="0"/>
            </a:endParaRPr>
          </a:p>
        </p:txBody>
      </p:sp>
      <p:pic>
        <p:nvPicPr>
          <p:cNvPr id="4" name="Рисунок 3" descr="esh0069r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1520" y="3140968"/>
            <a:ext cx="3672408" cy="2381298"/>
          </a:xfrm>
          <a:prstGeom prst="rect">
            <a:avLst/>
          </a:prstGeom>
        </p:spPr>
      </p:pic>
      <p:pic>
        <p:nvPicPr>
          <p:cNvPr id="6" name="Рисунок 5" descr="p000159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292080" y="2132856"/>
            <a:ext cx="3600400" cy="2258433"/>
          </a:xfrm>
          <a:prstGeom prst="rect">
            <a:avLst/>
          </a:prstGeom>
        </p:spPr>
      </p:pic>
      <p:pic>
        <p:nvPicPr>
          <p:cNvPr id="8" name="Рисунок 7" descr="kamennyi-ochag-sibiryaka-shortsa-muzei-zapovednik-0006704699-preview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51520" y="188640"/>
            <a:ext cx="3312368" cy="221381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59632" y="2636912"/>
            <a:ext cx="20201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Segoe Script" pitchFamily="66" charset="0"/>
              </a:rPr>
              <a:t>земледелие</a:t>
            </a:r>
            <a:endParaRPr lang="ru-RU" sz="2400" b="1" dirty="0">
              <a:solidFill>
                <a:srgbClr val="FF0000"/>
              </a:solidFill>
              <a:latin typeface="Segoe Script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16216" y="1772816"/>
            <a:ext cx="12731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Segoe Script" pitchFamily="66" charset="0"/>
              </a:rPr>
              <a:t>охота</a:t>
            </a:r>
            <a:endParaRPr lang="ru-RU" sz="2400" b="1" dirty="0">
              <a:solidFill>
                <a:srgbClr val="FF0000"/>
              </a:solidFill>
              <a:latin typeface="Segoe Script" pitchFamily="66" charset="0"/>
            </a:endParaRPr>
          </a:p>
        </p:txBody>
      </p:sp>
      <p:pic>
        <p:nvPicPr>
          <p:cNvPr id="11" name="Рисунок 10" descr="41292707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067944" y="4989632"/>
            <a:ext cx="3384376" cy="186836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572000" y="4581128"/>
            <a:ext cx="24945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Segoe Script" pitchFamily="66" charset="0"/>
              </a:rPr>
              <a:t>скотоводство</a:t>
            </a:r>
            <a:endParaRPr lang="ru-RU" sz="2400" b="1" dirty="0">
              <a:solidFill>
                <a:srgbClr val="FF0000"/>
              </a:solidFill>
              <a:latin typeface="Segoe Scrip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5085184"/>
            <a:ext cx="79928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solidFill>
                  <a:srgbClr val="002060"/>
                </a:solidFill>
                <a:latin typeface="Segoe Script" pitchFamily="66" charset="0"/>
              </a:rPr>
              <a:t>Большое значение для этих народов имеет шаман – очень уважаемый человек в селении. Это был и врач, и советчик, и мудрец, и провидец, и бюро погоды, а также волшебник. Он мог и наказать, и похвалить. Шаманы делились на сильных и слабых. У слабых не было бубна. Обязательным атрибутом шамана был бубен, а так же такой музыкальный инструмент, как </a:t>
            </a:r>
            <a:r>
              <a:rPr lang="ru-RU" sz="1600" b="1" dirty="0" err="1" smtClean="0">
                <a:solidFill>
                  <a:srgbClr val="002060"/>
                </a:solidFill>
                <a:latin typeface="Segoe Script" pitchFamily="66" charset="0"/>
              </a:rPr>
              <a:t>комус</a:t>
            </a:r>
            <a:r>
              <a:rPr lang="ru-RU" sz="1600" b="1" dirty="0" smtClean="0">
                <a:solidFill>
                  <a:srgbClr val="002060"/>
                </a:solidFill>
                <a:latin typeface="Segoe Script" pitchFamily="66" charset="0"/>
              </a:rPr>
              <a:t>. </a:t>
            </a:r>
            <a:endParaRPr lang="ru-RU" sz="1600" b="1" dirty="0">
              <a:solidFill>
                <a:srgbClr val="002060"/>
              </a:solidFill>
              <a:latin typeface="Segoe Script" pitchFamily="66" charset="0"/>
            </a:endParaRPr>
          </a:p>
        </p:txBody>
      </p:sp>
      <p:pic>
        <p:nvPicPr>
          <p:cNvPr id="3" name="Рисунок 2" descr="289d85364cd2739640b9cd547a7049ec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39552" y="260648"/>
            <a:ext cx="8064896" cy="4464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uben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3528" y="332656"/>
            <a:ext cx="3840427" cy="2880320"/>
          </a:xfrm>
          <a:prstGeom prst="rect">
            <a:avLst/>
          </a:prstGeom>
        </p:spPr>
      </p:pic>
      <p:pic>
        <p:nvPicPr>
          <p:cNvPr id="3" name="Рисунок 2" descr="shamanskiy-buben-shorcev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660232" y="3717032"/>
            <a:ext cx="2009775" cy="24288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83968" y="620688"/>
            <a:ext cx="48600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  <a:latin typeface="Segoe Script" pitchFamily="66" charset="0"/>
              </a:rPr>
              <a:t>У сильного шамана была колотушка и бубен с 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Segoe Script" pitchFamily="66" charset="0"/>
              </a:rPr>
              <a:t>нанесенными символами трех миров и духов 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Segoe Script" pitchFamily="66" charset="0"/>
              </a:rPr>
              <a:t>Защитников шамана. За всю жизнь шаман мог иметь несколько бубнов, по ним судили о силе и возрасте.</a:t>
            </a:r>
            <a:endParaRPr lang="ru-RU" b="1" dirty="0">
              <a:solidFill>
                <a:srgbClr val="002060"/>
              </a:solidFill>
              <a:latin typeface="Segoe Script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3645024"/>
            <a:ext cx="619268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Segoe Script" pitchFamily="66" charset="0"/>
              </a:rPr>
              <a:t>«Легенда о 9 бубнах»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Segoe Script" pitchFamily="66" charset="0"/>
              </a:rPr>
              <a:t>В одном селе заболела девушка. Никакое лечение не помогало, и решили позвать шамана. Вначале позвали шамана, у которого 3 бубна. Но он ничем не помог девушке. Затем отправились к шаману, у которого было 6 бубнов. И он был бессилен перед болезнью девушки. И лишь шаман с 9 бубнами смог увидеть причину болезни, изгнать злых духов и исцелить девушку.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45510" y="2967335"/>
            <a:ext cx="7652993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  <a:scene3d>
              <a:camera prst="perspectiveContrastingRightFacing"/>
              <a:lightRig rig="threePt" dir="t"/>
            </a:scene3d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rgbClr val="C0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  <a:reflection blurRad="6350" stA="60000" endA="900" endPos="58000" dir="5400000" sy="-100000" algn="bl" rotWithShape="0"/>
                </a:effectLst>
              </a:rPr>
              <a:t>Спасибо за внимание</a:t>
            </a:r>
            <a:endParaRPr lang="ru-RU" sz="5400" b="1" cap="all" spc="0" dirty="0">
              <a:ln w="9000" cmpd="sng">
                <a:solidFill>
                  <a:srgbClr val="C00000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innerShdw blurRad="63500" dist="50800" dir="2700000">
                  <a:prstClr val="black">
                    <a:alpha val="50000"/>
                  </a:prstClr>
                </a:innerShdw>
                <a:reflection blurRad="6350" stA="60000" endA="900" endPos="58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</TotalTime>
  <Words>427</Words>
  <Application>Microsoft Office PowerPoint</Application>
  <PresentationFormat>Экран (4:3)</PresentationFormat>
  <Paragraphs>27</Paragraphs>
  <Slides>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ff</dc:creator>
  <cp:lastModifiedBy>ff</cp:lastModifiedBy>
  <cp:revision>35</cp:revision>
  <dcterms:created xsi:type="dcterms:W3CDTF">2017-04-14T08:53:22Z</dcterms:created>
  <dcterms:modified xsi:type="dcterms:W3CDTF">2017-10-16T03:31:15Z</dcterms:modified>
</cp:coreProperties>
</file>