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256" r:id="rId2"/>
    <p:sldId id="272" r:id="rId3"/>
    <p:sldId id="258" r:id="rId4"/>
    <p:sldId id="257" r:id="rId5"/>
    <p:sldId id="260" r:id="rId6"/>
    <p:sldId id="271" r:id="rId7"/>
    <p:sldId id="259" r:id="rId8"/>
    <p:sldId id="261" r:id="rId9"/>
    <p:sldId id="268" r:id="rId10"/>
    <p:sldId id="262" r:id="rId11"/>
    <p:sldId id="267" r:id="rId12"/>
    <p:sldId id="264" r:id="rId13"/>
    <p:sldId id="266" r:id="rId14"/>
    <p:sldId id="278" r:id="rId15"/>
    <p:sldId id="273" r:id="rId16"/>
    <p:sldId id="274" r:id="rId17"/>
    <p:sldId id="275" r:id="rId18"/>
    <p:sldId id="277" r:id="rId19"/>
    <p:sldId id="279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25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5736019-DA6D-4AE2-9CA0-731FD51AA7A7}" type="datetimeFigureOut">
              <a:rPr lang="ru-RU" smtClean="0"/>
              <a:pPr/>
              <a:t>25.09.2016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A2244B-D839-450A-863E-3568F9D2B68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A2244B-D839-450A-863E-3568F9D2B682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A2244B-D839-450A-863E-3568F9D2B682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25.09.2016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25.09.2016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25.09.2016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25.09.2016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25.09.2016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25.09.2016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25.09.2016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7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 descr="561444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692696"/>
            <a:ext cx="7772400" cy="3672408"/>
          </a:xfrm>
        </p:spPr>
        <p:txBody>
          <a:bodyPr>
            <a:normAutofit/>
          </a:bodyPr>
          <a:lstStyle/>
          <a:p>
            <a:r>
              <a:rPr lang="ru-RU" sz="5400" b="1" i="1" dirty="0" smtClean="0">
                <a:latin typeface="Times New Roman" pitchFamily="18" charset="0"/>
                <a:cs typeface="Times New Roman" pitchFamily="18" charset="0"/>
              </a:rPr>
              <a:t>Презентация познавательного проекта </a:t>
            </a:r>
            <a:br>
              <a:rPr lang="ru-RU" sz="54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6000" b="1" i="1" dirty="0" smtClean="0">
                <a:latin typeface="Times New Roman" pitchFamily="18" charset="0"/>
                <a:cs typeface="Times New Roman" pitchFamily="18" charset="0"/>
              </a:rPr>
              <a:t>«Зачем ежу иголки?»</a:t>
            </a:r>
            <a:endParaRPr lang="ru-RU" sz="60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427984" y="4437112"/>
            <a:ext cx="4176464" cy="1800200"/>
          </a:xfrm>
        </p:spPr>
        <p:txBody>
          <a:bodyPr/>
          <a:lstStyle/>
          <a:p>
            <a:pPr algn="r"/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Выполнил: воспитатель   </a:t>
            </a:r>
            <a:r>
              <a:rPr lang="ru-RU" b="1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Шакирьянова</a:t>
            </a:r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А.З</a:t>
            </a:r>
            <a:r>
              <a:rPr lang="ru-RU" b="1" i="1" dirty="0" smtClean="0">
                <a:solidFill>
                  <a:schemeClr val="tx1"/>
                </a:solidFill>
              </a:rPr>
              <a:t>.</a:t>
            </a:r>
            <a:endParaRPr lang="ru-RU" b="1" i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561444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04664"/>
            <a:ext cx="7772400" cy="1944216"/>
          </a:xfrm>
        </p:spPr>
        <p:txBody>
          <a:bodyPr>
            <a:normAutofit/>
          </a:bodyPr>
          <a:lstStyle/>
          <a:p>
            <a:r>
              <a:rPr lang="en-US" b="1" i="1" dirty="0" smtClean="0">
                <a:latin typeface="Times New Roman" pitchFamily="18" charset="0"/>
                <a:cs typeface="Times New Roman" pitchFamily="18" charset="0"/>
              </a:rPr>
              <a:t>I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Организационный :</a:t>
            </a:r>
            <a:br>
              <a:rPr lang="ru-RU" b="1" i="1" dirty="0" smtClean="0">
                <a:latin typeface="Times New Roman" pitchFamily="18" charset="0"/>
                <a:cs typeface="Times New Roman" pitchFamily="18" charset="0"/>
              </a:rPr>
            </a:b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552" y="1340768"/>
            <a:ext cx="8280920" cy="3600400"/>
          </a:xfrm>
        </p:spPr>
        <p:txBody>
          <a:bodyPr>
            <a:normAutofit fontScale="92500" lnSpcReduction="10000"/>
          </a:bodyPr>
          <a:lstStyle/>
          <a:p>
            <a:pPr algn="l"/>
            <a:endParaRPr lang="ru-RU" sz="3600" b="1" i="1" u="sng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>
              <a:buFont typeface="Arial" charset="0"/>
              <a:buChar char="•"/>
            </a:pPr>
            <a:r>
              <a:rPr lang="ru-RU" sz="40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определение темы проекта</a:t>
            </a:r>
          </a:p>
          <a:p>
            <a:pPr algn="l">
              <a:buFont typeface="Arial" charset="0"/>
              <a:buChar char="•"/>
            </a:pPr>
            <a:r>
              <a:rPr lang="ru-RU" sz="40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формулировка гипотезы </a:t>
            </a:r>
          </a:p>
          <a:p>
            <a:pPr algn="l">
              <a:buFont typeface="Arial" charset="0"/>
              <a:buChar char="•"/>
            </a:pPr>
            <a:r>
              <a:rPr lang="ru-RU" sz="40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постановка цели и задач проекта</a:t>
            </a:r>
          </a:p>
          <a:p>
            <a:pPr algn="l">
              <a:buFont typeface="Arial" charset="0"/>
              <a:buChar char="•"/>
            </a:pPr>
            <a:r>
              <a:rPr lang="ru-RU" sz="40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составление плана работы по проекту</a:t>
            </a:r>
            <a:endParaRPr lang="ru-RU" sz="4000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561444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60649"/>
            <a:ext cx="7772400" cy="1512167"/>
          </a:xfrm>
        </p:spPr>
        <p:txBody>
          <a:bodyPr/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Работа с родителями: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552" y="1700808"/>
            <a:ext cx="8064896" cy="4320480"/>
          </a:xfrm>
        </p:spPr>
        <p:txBody>
          <a:bodyPr/>
          <a:lstStyle/>
          <a:p>
            <a:pPr algn="l">
              <a:buFont typeface="Arial" charset="0"/>
              <a:buChar char="•"/>
            </a:pPr>
            <a:r>
              <a:rPr lang="ru-RU" sz="36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информирование родителей о целях и задачах познавательно – речевого развития детей</a:t>
            </a:r>
          </a:p>
          <a:p>
            <a:pPr algn="l">
              <a:buFont typeface="Arial" charset="0"/>
              <a:buChar char="•"/>
            </a:pPr>
            <a:r>
              <a:rPr lang="ru-RU" sz="36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вовлечение родителей к подбору материала по теме проекта</a:t>
            </a:r>
            <a:endParaRPr lang="ru-RU" sz="3600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561444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60649"/>
            <a:ext cx="7772400" cy="1512167"/>
          </a:xfrm>
        </p:spPr>
        <p:txBody>
          <a:bodyPr/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План работы по проекту: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552" y="1628800"/>
            <a:ext cx="8280920" cy="4392488"/>
          </a:xfrm>
        </p:spPr>
        <p:txBody>
          <a:bodyPr/>
          <a:lstStyle/>
          <a:p>
            <a:pPr algn="l">
              <a:buFont typeface="Arial" charset="0"/>
              <a:buChar char="•"/>
            </a:pPr>
            <a:r>
              <a:rPr lang="en-US" sz="36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подбор познавательной литературы, наглядного материала из жизни ежей</a:t>
            </a:r>
          </a:p>
          <a:p>
            <a:pPr algn="l">
              <a:buFont typeface="Arial" charset="0"/>
              <a:buChar char="•"/>
            </a:pPr>
            <a:r>
              <a:rPr lang="ru-RU" sz="36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подбор речевого материала, художественной литературы по теме</a:t>
            </a:r>
          </a:p>
          <a:p>
            <a:pPr algn="l">
              <a:buFont typeface="Arial" charset="0"/>
              <a:buChar char="•"/>
            </a:pPr>
            <a:r>
              <a:rPr lang="ru-RU" sz="36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составление презентации к проекту «Зачем ежу иголки?»</a:t>
            </a:r>
            <a:endParaRPr lang="ru-RU" sz="3600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561444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"/>
            <a:ext cx="7772400" cy="1628799"/>
          </a:xfrm>
        </p:spPr>
        <p:txBody>
          <a:bodyPr>
            <a:noAutofit/>
          </a:bodyPr>
          <a:lstStyle/>
          <a:p>
            <a:r>
              <a:rPr lang="en-US" b="1" i="1" dirty="0" smtClean="0">
                <a:latin typeface="Times New Roman" pitchFamily="18" charset="0"/>
                <a:cs typeface="Times New Roman" pitchFamily="18" charset="0"/>
              </a:rPr>
              <a:t>II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Практическая работа                  по плану реализации проекта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9512" y="1484784"/>
            <a:ext cx="8496944" cy="5184576"/>
          </a:xfrm>
        </p:spPr>
        <p:txBody>
          <a:bodyPr>
            <a:normAutofit/>
          </a:bodyPr>
          <a:lstStyle/>
          <a:p>
            <a:pPr marL="742950" indent="-742950" algn="l"/>
            <a:r>
              <a:rPr lang="ru-RU" b="1" i="1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1. Познавательно – речевое развитие:</a:t>
            </a:r>
          </a:p>
          <a:p>
            <a:pPr marL="742950" indent="-742950" algn="l"/>
            <a:r>
              <a:rPr lang="ru-RU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*  рассматривание картин, иллюстраций</a:t>
            </a:r>
          </a:p>
          <a:p>
            <a:pPr marL="742950" indent="-742950" algn="l"/>
            <a:r>
              <a:rPr lang="ru-RU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* дидактическая игра «Какие ежи»</a:t>
            </a:r>
            <a:endParaRPr lang="en-US" i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742950" indent="-742950" algn="l"/>
            <a:r>
              <a:rPr lang="en-US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* </a:t>
            </a:r>
            <a:r>
              <a:rPr lang="ru-RU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игры на развитие мелкой моторики </a:t>
            </a:r>
          </a:p>
          <a:p>
            <a:pPr marL="742950" indent="-742950" algn="l"/>
            <a:endParaRPr lang="ru-RU" i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0OkVNlMZ4L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7543" y="4005064"/>
            <a:ext cx="2976331" cy="22322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ElWAllMTe3w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660232" y="2636912"/>
            <a:ext cx="2075723" cy="15567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 descr="kUbQM7ETQPM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427984" y="4365104"/>
            <a:ext cx="2952328" cy="221424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561444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60649"/>
            <a:ext cx="7772400" cy="1512167"/>
          </a:xfrm>
        </p:spPr>
        <p:txBody>
          <a:bodyPr/>
          <a:lstStyle/>
          <a:p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43608" y="1700808"/>
            <a:ext cx="7560840" cy="4320480"/>
          </a:xfrm>
        </p:spPr>
        <p:txBody>
          <a:bodyPr>
            <a:normAutofit/>
          </a:bodyPr>
          <a:lstStyle/>
          <a:p>
            <a:pPr algn="l"/>
            <a:endParaRPr lang="ru-RU" sz="4400" i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en-US" sz="44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4400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0005-005-ZHilische-ezha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1520" y="3789040"/>
            <a:ext cx="3744416" cy="28083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img3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788024" y="188640"/>
            <a:ext cx="4128459" cy="30963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slide_3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932040" y="3861048"/>
            <a:ext cx="3995936" cy="29969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 descr="7A0iITWYmic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188640"/>
            <a:ext cx="4800534" cy="3600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 descr="img8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3275856" y="2780928"/>
            <a:ext cx="2931843" cy="219415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561444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60649"/>
            <a:ext cx="7772400" cy="1512167"/>
          </a:xfrm>
        </p:spPr>
        <p:txBody>
          <a:bodyPr>
            <a:normAutofit/>
          </a:bodyPr>
          <a:lstStyle/>
          <a:p>
            <a:r>
              <a:rPr lang="ru-RU" sz="3200" b="1" i="1" u="sng" dirty="0" smtClean="0">
                <a:latin typeface="Times New Roman" pitchFamily="18" charset="0"/>
                <a:cs typeface="Times New Roman" pitchFamily="18" charset="0"/>
              </a:rPr>
              <a:t>2 Художественно-эстетическое развитие:</a:t>
            </a:r>
            <a:endParaRPr lang="ru-RU" sz="3200" b="1" i="1" u="sng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43608" y="1700808"/>
            <a:ext cx="7560840" cy="4320480"/>
          </a:xfrm>
        </p:spPr>
        <p:txBody>
          <a:bodyPr>
            <a:normAutofit/>
          </a:bodyPr>
          <a:lstStyle/>
          <a:p>
            <a:pPr algn="l"/>
            <a:endParaRPr lang="ru-RU" sz="4400" i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en-US" sz="44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4400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95536" y="1772816"/>
            <a:ext cx="7776864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indent="-742950"/>
            <a:r>
              <a:rPr lang="ru-RU" sz="3600" i="1" dirty="0" smtClean="0">
                <a:latin typeface="Times New Roman" pitchFamily="18" charset="0"/>
                <a:cs typeface="Times New Roman" pitchFamily="18" charset="0"/>
              </a:rPr>
              <a:t>* </a:t>
            </a:r>
            <a:r>
              <a:rPr lang="ru-RU" sz="3200" i="1" dirty="0" smtClean="0">
                <a:latin typeface="Times New Roman" pitchFamily="18" charset="0"/>
                <a:cs typeface="Times New Roman" pitchFamily="18" charset="0"/>
              </a:rPr>
              <a:t>рисование техникой печатанья ладошкой «Веселый еж»</a:t>
            </a:r>
          </a:p>
          <a:p>
            <a:pPr marL="742950" indent="-742950"/>
            <a:r>
              <a:rPr lang="ru-RU" sz="3200" i="1" dirty="0" smtClean="0">
                <a:latin typeface="Times New Roman" pitchFamily="18" charset="0"/>
                <a:cs typeface="Times New Roman" pitchFamily="18" charset="0"/>
              </a:rPr>
              <a:t>* лепка «Колючая голова»</a:t>
            </a:r>
          </a:p>
          <a:p>
            <a:pPr marL="742950" indent="-742950"/>
            <a:r>
              <a:rPr lang="ru-RU" sz="3200" i="1" dirty="0" smtClean="0">
                <a:latin typeface="Times New Roman" pitchFamily="18" charset="0"/>
                <a:cs typeface="Times New Roman" pitchFamily="18" charset="0"/>
              </a:rPr>
              <a:t>* слушание песенки о ежике </a:t>
            </a:r>
          </a:p>
        </p:txBody>
      </p:sp>
      <p:pic>
        <p:nvPicPr>
          <p:cNvPr id="6" name="Рисунок 5" descr="732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7544" y="4149080"/>
            <a:ext cx="2736304" cy="205099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928796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940152" y="2492896"/>
            <a:ext cx="3054086" cy="22905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 descr="Jil_v_lesu_kolyuchij_elik_Bodrachenko01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635896" y="4005064"/>
            <a:ext cx="1872208" cy="265091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561444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"/>
            <a:ext cx="7772400" cy="1484784"/>
          </a:xfrm>
        </p:spPr>
        <p:txBody>
          <a:bodyPr>
            <a:normAutofit/>
          </a:bodyPr>
          <a:lstStyle/>
          <a:p>
            <a:r>
              <a:rPr lang="en-US" sz="3200" b="1" i="1" u="sng" dirty="0" smtClean="0">
                <a:latin typeface="Times New Roman" pitchFamily="18" charset="0"/>
                <a:cs typeface="Times New Roman" pitchFamily="18" charset="0"/>
              </a:rPr>
              <a:t>3 </a:t>
            </a:r>
            <a:r>
              <a:rPr lang="ru-RU" sz="3200" b="1" i="1" u="sng" dirty="0" smtClean="0">
                <a:latin typeface="Times New Roman" pitchFamily="18" charset="0"/>
                <a:cs typeface="Times New Roman" pitchFamily="18" charset="0"/>
              </a:rPr>
              <a:t>Чтение художественной литературы</a:t>
            </a:r>
            <a:endParaRPr lang="ru-RU" sz="3200" b="1" i="1" u="sng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1268760"/>
            <a:ext cx="8136904" cy="4752528"/>
          </a:xfrm>
        </p:spPr>
        <p:txBody>
          <a:bodyPr>
            <a:normAutofit/>
          </a:bodyPr>
          <a:lstStyle/>
          <a:p>
            <a:pPr algn="l">
              <a:buFont typeface="Arial" charset="0"/>
              <a:buChar char="•"/>
            </a:pPr>
            <a:r>
              <a:rPr lang="ru-RU" sz="28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М. Пришвин «Еж»</a:t>
            </a:r>
          </a:p>
          <a:p>
            <a:pPr algn="l">
              <a:buFont typeface="Arial" charset="0"/>
              <a:buChar char="•"/>
            </a:pPr>
            <a:r>
              <a:rPr lang="ru-RU" sz="28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В.Сутеев</a:t>
            </a:r>
            <a:r>
              <a:rPr lang="ru-RU" sz="28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«Четыре колеса», «Мешок яблок»</a:t>
            </a:r>
          </a:p>
          <a:p>
            <a:pPr algn="l">
              <a:buFont typeface="Arial" charset="0"/>
              <a:buChar char="•"/>
            </a:pPr>
            <a:r>
              <a:rPr lang="ru-RU" sz="28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заучивание считалок, </a:t>
            </a:r>
            <a:r>
              <a:rPr lang="ru-RU" sz="2800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чистоговорок</a:t>
            </a:r>
            <a:r>
              <a:rPr lang="ru-RU" sz="28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«Под кустом свернулся ежик»</a:t>
            </a:r>
          </a:p>
          <a:p>
            <a:pPr algn="l">
              <a:buFont typeface="Arial" charset="0"/>
              <a:buChar char="•"/>
            </a:pPr>
            <a:r>
              <a:rPr lang="ru-RU" sz="28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стихи и загадки о еже</a:t>
            </a:r>
          </a:p>
        </p:txBody>
      </p:sp>
      <p:pic>
        <p:nvPicPr>
          <p:cNvPr id="5" name="Рисунок 4" descr="5RKpgSCRZFI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499992" y="3284984"/>
            <a:ext cx="4128459" cy="30963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WWnsfHowNJE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827584" y="4077072"/>
            <a:ext cx="3035829" cy="22768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561444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"/>
            <a:ext cx="7772400" cy="1268759"/>
          </a:xfrm>
        </p:spPr>
        <p:txBody>
          <a:bodyPr>
            <a:normAutofit/>
          </a:bodyPr>
          <a:lstStyle/>
          <a:p>
            <a:r>
              <a:rPr lang="ru-RU" sz="3200" b="1" i="1" u="sng" dirty="0" smtClean="0">
                <a:latin typeface="Times New Roman" pitchFamily="18" charset="0"/>
                <a:cs typeface="Times New Roman" pitchFamily="18" charset="0"/>
              </a:rPr>
              <a:t>4 Физическое развитие</a:t>
            </a:r>
            <a:endParaRPr lang="ru-RU" sz="3200" b="1" i="1" u="sng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11560" y="1124744"/>
            <a:ext cx="7992888" cy="4896544"/>
          </a:xfrm>
        </p:spPr>
        <p:txBody>
          <a:bodyPr>
            <a:normAutofit/>
          </a:bodyPr>
          <a:lstStyle/>
          <a:p>
            <a:pPr algn="l">
              <a:buFont typeface="Arial" charset="0"/>
              <a:buChar char="•"/>
            </a:pPr>
            <a:r>
              <a:rPr lang="ru-RU" sz="28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Разминка «Колючий еж»</a:t>
            </a:r>
          </a:p>
          <a:p>
            <a:pPr algn="l">
              <a:buFont typeface="Arial" charset="0"/>
              <a:buChar char="•"/>
            </a:pPr>
            <a:r>
              <a:rPr lang="ru-RU" sz="28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Подвижная игра «Еж и мыши»</a:t>
            </a:r>
          </a:p>
          <a:p>
            <a:pPr algn="l">
              <a:buFont typeface="Arial" charset="0"/>
              <a:buChar char="•"/>
            </a:pPr>
            <a:r>
              <a:rPr lang="ru-RU" sz="28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Пальчиковые игры с массажными мячами</a:t>
            </a:r>
          </a:p>
        </p:txBody>
      </p:sp>
      <p:pic>
        <p:nvPicPr>
          <p:cNvPr id="5" name="Рисунок 4" descr="Pk95kLbwI2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067944" y="4725144"/>
            <a:ext cx="2472275" cy="185420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Yi7EiTpkGQo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51520" y="2636912"/>
            <a:ext cx="3552395" cy="26642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jTNIFQ-cZh4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228184" y="2708920"/>
            <a:ext cx="2555776" cy="19168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561444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60649"/>
            <a:ext cx="7772400" cy="1080119"/>
          </a:xfrm>
        </p:spPr>
        <p:txBody>
          <a:bodyPr/>
          <a:lstStyle/>
          <a:p>
            <a:r>
              <a:rPr lang="en-US" b="1" i="1" dirty="0" smtClean="0">
                <a:latin typeface="Times New Roman" pitchFamily="18" charset="0"/>
                <a:cs typeface="Times New Roman" pitchFamily="18" charset="0"/>
              </a:rPr>
              <a:t>III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Заключительный: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332656"/>
            <a:ext cx="8496944" cy="5688632"/>
          </a:xfrm>
        </p:spPr>
        <p:txBody>
          <a:bodyPr>
            <a:normAutofit lnSpcReduction="10000"/>
          </a:bodyPr>
          <a:lstStyle/>
          <a:p>
            <a:pPr algn="l"/>
            <a:endParaRPr lang="ru-RU" sz="4400" i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4700" b="1" i="1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Организация презентации детских работ для родителей</a:t>
            </a:r>
          </a:p>
          <a:p>
            <a:pPr algn="l"/>
            <a:r>
              <a:rPr lang="ru-RU" sz="39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* дети показывали свои работы родителям;                                                         * рассказывали о том, как их выполняли;                                               * закрепляли под руководством воспитателя новые знания о ежах.</a:t>
            </a:r>
          </a:p>
          <a:p>
            <a:pPr algn="l"/>
            <a:endParaRPr lang="ru-RU" sz="4400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561444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"/>
            <a:ext cx="7772400" cy="1340768"/>
          </a:xfrm>
        </p:spPr>
        <p:txBody>
          <a:bodyPr/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Результаты 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27584" y="764704"/>
            <a:ext cx="7776864" cy="5256584"/>
          </a:xfrm>
        </p:spPr>
        <p:txBody>
          <a:bodyPr>
            <a:normAutofit fontScale="70000" lnSpcReduction="20000"/>
          </a:bodyPr>
          <a:lstStyle/>
          <a:p>
            <a:pPr algn="l"/>
            <a:endParaRPr lang="ru-RU" sz="4400" i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en-US" sz="44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sz="45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результате реализации данного проекта у детей данной возрастной группы повысился уровень экологических знаний, познавательной и речевой активности. Дети приобрели новый опыт поисково-исследовательской деятельности. В процессе работы дошкольники рассматривали ежа, познакомились с особенностями его внешнего вида. И смогли ответить на вопрос: «для чего ежу иголки?».</a:t>
            </a:r>
          </a:p>
          <a:p>
            <a:pPr algn="l"/>
            <a:endParaRPr lang="ru-RU" sz="4400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561444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32656"/>
            <a:ext cx="7772400" cy="1224136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Вот так чудо!</a:t>
            </a:r>
            <a:br>
              <a:rPr lang="ru-RU" b="1" i="1" dirty="0" smtClean="0">
                <a:latin typeface="Times New Roman" pitchFamily="18" charset="0"/>
                <a:cs typeface="Times New Roman" pitchFamily="18" charset="0"/>
              </a:rPr>
            </a:b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908720"/>
            <a:ext cx="8352928" cy="3816424"/>
          </a:xfrm>
        </p:spPr>
        <p:txBody>
          <a:bodyPr>
            <a:normAutofit fontScale="55000" lnSpcReduction="20000"/>
          </a:bodyPr>
          <a:lstStyle/>
          <a:p>
            <a:pPr algn="l"/>
            <a:r>
              <a:rPr lang="ru-RU" sz="36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Довелось понаблюдать нам за </a:t>
            </a:r>
            <a:r>
              <a:rPr lang="ru-RU" sz="3600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ежиным</a:t>
            </a:r>
            <a:r>
              <a:rPr lang="ru-RU" sz="36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семейством, которое обосновалось недалеко от нашего участка. Сколько удивления, восторга, радости вызвало оно у детей! Каждый хотел потрогать острые иголки и посмотреть, чем же будут заниматься колючие клубочки. Наблюдать за ними было интересно не только детям, но и мне. Я решила поинтересоваться у детей, знают ли они, для чего ежу иголки? Дети, перебивая друг друга, начали отвечать: «защищаться от врагов», «собирать на колючки еду», «пугать волка и лису»… После прогулки, я решила еще раз задать этот вопрос детям. Вооружившись детской энциклопедией, вместе с детьми узнали о ежах: чем питаются, где обитают. Рассмотрели иллюстрации с изображением ежей, вспомнили стихи и загадки о них. Но мы решили не останавливаться и продолжить наши исследования и наблюдения.</a:t>
            </a:r>
          </a:p>
          <a:p>
            <a:pPr algn="l"/>
            <a:endParaRPr lang="ru-RU" sz="3600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O-l0F3pEyJg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059832" y="4437112"/>
            <a:ext cx="2843809" cy="21328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toHLFE0P9_k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084168" y="4077072"/>
            <a:ext cx="2808312" cy="21062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 descr="worgK4EcWwY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179512" y="4221088"/>
            <a:ext cx="2675789" cy="200684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561444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60649"/>
            <a:ext cx="7772400" cy="3240359"/>
          </a:xfrm>
        </p:spPr>
        <p:txBody>
          <a:bodyPr>
            <a:normAutofit fontScale="90000"/>
          </a:bodyPr>
          <a:lstStyle/>
          <a:p>
            <a:pPr algn="l"/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Вид проекта: </a:t>
            </a:r>
            <a:br>
              <a:rPr lang="ru-RU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исследовательский</a:t>
            </a:r>
            <a:br>
              <a:rPr lang="ru-RU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Длительность проекта: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краткосрочный (1 неделя)</a:t>
            </a:r>
            <a:br>
              <a:rPr lang="ru-RU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11560" y="3284984"/>
            <a:ext cx="7160840" cy="2736304"/>
          </a:xfrm>
        </p:spPr>
        <p:txBody>
          <a:bodyPr>
            <a:noAutofit/>
          </a:bodyPr>
          <a:lstStyle/>
          <a:p>
            <a:pPr algn="l"/>
            <a:r>
              <a:rPr lang="ru-RU" sz="40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Участники проекта: </a:t>
            </a:r>
            <a:r>
              <a:rPr lang="ru-RU" sz="40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дети подготовительной группы, воспитатель, родители</a:t>
            </a:r>
            <a:endParaRPr lang="ru-RU" sz="4000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561444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76673"/>
            <a:ext cx="7772400" cy="1008111"/>
          </a:xfrm>
        </p:spPr>
        <p:txBody>
          <a:bodyPr>
            <a:normAutofit/>
          </a:bodyPr>
          <a:lstStyle/>
          <a:p>
            <a:r>
              <a:rPr lang="ru-RU" sz="6000" b="1" i="1" dirty="0" smtClean="0">
                <a:latin typeface="Times New Roman" pitchFamily="18" charset="0"/>
                <a:cs typeface="Times New Roman" pitchFamily="18" charset="0"/>
              </a:rPr>
              <a:t>Цель проекта:</a:t>
            </a:r>
            <a:endParaRPr lang="ru-RU" sz="60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552" y="1772816"/>
            <a:ext cx="8136904" cy="5085184"/>
          </a:xfrm>
        </p:spPr>
        <p:txBody>
          <a:bodyPr>
            <a:noAutofit/>
          </a:bodyPr>
          <a:lstStyle/>
          <a:p>
            <a:pPr algn="l">
              <a:buFontTx/>
              <a:buChar char="-"/>
            </a:pPr>
            <a:r>
              <a:rPr lang="ru-RU" sz="44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стимулировать познавательный интерес к ежу,</a:t>
            </a:r>
          </a:p>
          <a:p>
            <a:pPr algn="l">
              <a:buFontTx/>
              <a:buChar char="-"/>
            </a:pPr>
            <a:r>
              <a:rPr lang="ru-RU" sz="44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желание беречь окружающий мир.</a:t>
            </a:r>
          </a:p>
          <a:p>
            <a:pPr algn="l"/>
            <a:endParaRPr lang="ru-RU" sz="4400" b="1" i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561444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88641"/>
            <a:ext cx="7990656" cy="2232248"/>
          </a:xfrm>
        </p:spPr>
        <p:txBody>
          <a:bodyPr/>
          <a:lstStyle/>
          <a:p>
            <a:pPr algn="l"/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Проблема: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для чего ежу нужны иголки?</a:t>
            </a:r>
            <a:endParaRPr lang="ru-RU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27584" y="2348880"/>
            <a:ext cx="7848872" cy="3289920"/>
          </a:xfrm>
        </p:spPr>
        <p:txBody>
          <a:bodyPr>
            <a:noAutofit/>
          </a:bodyPr>
          <a:lstStyle/>
          <a:p>
            <a:pPr algn="l"/>
            <a:r>
              <a:rPr lang="ru-RU" sz="4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Гипотеза:                                                  </a:t>
            </a:r>
            <a:r>
              <a:rPr lang="ru-RU" sz="44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 всех животных тело покрыто шерстью, а у ежа иголками. Иголки ему нужны только для защиты?</a:t>
            </a:r>
            <a:endParaRPr lang="ru-RU" sz="4400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561444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88641"/>
            <a:ext cx="7990656" cy="1296143"/>
          </a:xfrm>
        </p:spPr>
        <p:txBody>
          <a:bodyPr/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Ожидаемый результат</a:t>
            </a:r>
            <a:endParaRPr lang="ru-RU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11560" y="1412776"/>
            <a:ext cx="8208912" cy="4226024"/>
          </a:xfrm>
        </p:spPr>
        <p:txBody>
          <a:bodyPr>
            <a:noAutofit/>
          </a:bodyPr>
          <a:lstStyle/>
          <a:p>
            <a:pPr algn="l"/>
            <a:r>
              <a:rPr lang="ru-RU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* Дети проявляют интерес к лесному жителю – ежу                                                                   * Отвечают на вопрос «Зачем ежу иголки?»                                                                     * Могут по просьбе воспитателя рассказать об изображенном на картине                                                                           * Отгадывают описательные загадки о еже                                * Владеют основными движениями при выполнении разминки, двигательных упражнений                                                                      * Принимают участие в подвижных играх</a:t>
            </a:r>
            <a:endParaRPr lang="ru-RU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561444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32657"/>
            <a:ext cx="7772400" cy="1152127"/>
          </a:xfrm>
        </p:spPr>
        <p:txBody>
          <a:bodyPr/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Актуальность 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1484784"/>
            <a:ext cx="8640960" cy="4968552"/>
          </a:xfrm>
        </p:spPr>
        <p:txBody>
          <a:bodyPr>
            <a:normAutofit fontScale="85000" lnSpcReduction="20000"/>
          </a:bodyPr>
          <a:lstStyle/>
          <a:p>
            <a:pPr algn="l"/>
            <a:r>
              <a:rPr lang="ru-RU" dirty="0" smtClean="0"/>
              <a:t>        </a:t>
            </a:r>
            <a:r>
              <a:rPr lang="ru-RU" sz="38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Живая природа – это удивительный и многогранный мир. От людей зависит многообразие и численность животного мира. Первые представления о животных организмах человек получает в детстве. Общение с природой положительно влияет на ребенка, делает его добрее, будит в нём лучшие чувства. Особенно велика роль природы в воспитании детей. Дошкольный возраст характеризуется более устойчивым вниманием, наблюдательностью, самооценке, а также стремлением к совместной деятельности.</a:t>
            </a:r>
            <a:endParaRPr lang="ru-RU" sz="3800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561444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"/>
            <a:ext cx="7772400" cy="1124743"/>
          </a:xfrm>
        </p:spPr>
        <p:txBody>
          <a:bodyPr/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Задачи проекта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1124744"/>
            <a:ext cx="8568952" cy="5328592"/>
          </a:xfrm>
        </p:spPr>
        <p:txBody>
          <a:bodyPr>
            <a:normAutofit fontScale="70000" lnSpcReduction="20000"/>
          </a:bodyPr>
          <a:lstStyle/>
          <a:p>
            <a:pPr marL="180975" algn="l">
              <a:lnSpc>
                <a:spcPct val="120000"/>
              </a:lnSpc>
              <a:defRPr/>
            </a:pPr>
            <a:r>
              <a:rPr lang="ru-RU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Образовательные:                                                                                             </a:t>
            </a:r>
            <a:r>
              <a:rPr lang="ru-RU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* активизировать у дошкольников желание искать проблемные ситуации для формирования начальных предпосылок исследовательской деятельности;                                                          * пополнять и активизировать словарь детей;                                            * активизировать процессы мышления, внимания, памяти.</a:t>
            </a:r>
          </a:p>
          <a:p>
            <a:pPr marL="180975" algn="l">
              <a:lnSpc>
                <a:spcPct val="120000"/>
              </a:lnSpc>
              <a:defRPr/>
            </a:pPr>
            <a:r>
              <a:rPr lang="ru-RU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Развивающие:</a:t>
            </a:r>
            <a:r>
              <a:rPr lang="ru-RU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           * развивать любознательность,                                                                                                            * речевые и творческие способности детей;                                           * совершенствовать умение составлять рассказ описание.</a:t>
            </a:r>
          </a:p>
          <a:p>
            <a:pPr marL="180975" algn="l">
              <a:lnSpc>
                <a:spcPct val="120000"/>
              </a:lnSpc>
              <a:defRPr/>
            </a:pPr>
            <a:r>
              <a:rPr lang="ru-RU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Воспитательные:                                                                                                         </a:t>
            </a:r>
            <a:r>
              <a:rPr lang="ru-RU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* воспитывать бережное отношение к природе;                                              * формировать у детей бережное отношение к миру животных;                        * мотивировать семью ребёнка к совместной продуктивной деятельности.</a:t>
            </a:r>
          </a:p>
          <a:p>
            <a:pPr algn="l">
              <a:buFont typeface="Arial" charset="0"/>
              <a:buChar char="•"/>
            </a:pPr>
            <a:endParaRPr lang="ru-RU" i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charset="0"/>
              <a:buChar char="•"/>
            </a:pPr>
            <a:endParaRPr lang="ru-RU" i="1" dirty="0" smtClean="0"/>
          </a:p>
          <a:p>
            <a:pPr>
              <a:buFont typeface="Arial" charset="0"/>
              <a:buChar char="•"/>
            </a:pP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561444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60649"/>
            <a:ext cx="7772400" cy="1512167"/>
          </a:xfrm>
        </p:spPr>
        <p:txBody>
          <a:bodyPr/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Этапы работы: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43608" y="1700808"/>
            <a:ext cx="7560840" cy="4320480"/>
          </a:xfrm>
        </p:spPr>
        <p:txBody>
          <a:bodyPr>
            <a:normAutofit/>
          </a:bodyPr>
          <a:lstStyle/>
          <a:p>
            <a:pPr algn="l"/>
            <a:r>
              <a:rPr lang="en-US" sz="44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I </a:t>
            </a:r>
            <a:r>
              <a:rPr lang="ru-RU" sz="44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организационный</a:t>
            </a:r>
          </a:p>
          <a:p>
            <a:pPr algn="l"/>
            <a:r>
              <a:rPr lang="en-US" sz="44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II </a:t>
            </a:r>
            <a:r>
              <a:rPr lang="ru-RU" sz="44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практический </a:t>
            </a:r>
          </a:p>
          <a:p>
            <a:pPr algn="l"/>
            <a:r>
              <a:rPr lang="en-US" sz="44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III </a:t>
            </a:r>
            <a:r>
              <a:rPr lang="ru-RU" sz="44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заключительный</a:t>
            </a:r>
            <a:endParaRPr lang="ru-RU" sz="4400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369</TotalTime>
  <Words>644</Words>
  <Application>Microsoft Office PowerPoint</Application>
  <PresentationFormat>Экран (4:3)</PresentationFormat>
  <Paragraphs>68</Paragraphs>
  <Slides>19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Презентация познавательного проекта  «Зачем ежу иголки?»</vt:lpstr>
      <vt:lpstr>Вот так чудо! </vt:lpstr>
      <vt:lpstr>   Вид проекта:  исследовательский Длительность проекта: краткосрочный (1 неделя)    </vt:lpstr>
      <vt:lpstr>Цель проекта:</vt:lpstr>
      <vt:lpstr>Проблема: для чего ежу нужны иголки?</vt:lpstr>
      <vt:lpstr>Ожидаемый результат</vt:lpstr>
      <vt:lpstr>Актуальность </vt:lpstr>
      <vt:lpstr>Задачи проекта</vt:lpstr>
      <vt:lpstr>Этапы работы:</vt:lpstr>
      <vt:lpstr>I  Организационный : </vt:lpstr>
      <vt:lpstr>Работа с родителями:</vt:lpstr>
      <vt:lpstr>План работы по проекту:</vt:lpstr>
      <vt:lpstr>II Практическая работа                  по плану реализации проекта</vt:lpstr>
      <vt:lpstr>Слайд 14</vt:lpstr>
      <vt:lpstr>2 Художественно-эстетическое развитие:</vt:lpstr>
      <vt:lpstr>3 Чтение художественной литературы</vt:lpstr>
      <vt:lpstr>4 Физическое развитие</vt:lpstr>
      <vt:lpstr>III Заключительный:</vt:lpstr>
      <vt:lpstr>Результаты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Алина</dc:creator>
  <cp:lastModifiedBy>Алина</cp:lastModifiedBy>
  <cp:revision>41</cp:revision>
  <dcterms:created xsi:type="dcterms:W3CDTF">2016-09-19T14:48:04Z</dcterms:created>
  <dcterms:modified xsi:type="dcterms:W3CDTF">2016-09-25T12:09:49Z</dcterms:modified>
</cp:coreProperties>
</file>