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Мой УФП</c:v>
                </c:pt>
                <c:pt idx="1">
                  <c:v>8В класс</c:v>
                </c:pt>
                <c:pt idx="2">
                  <c:v>8Б класс</c:v>
                </c:pt>
                <c:pt idx="3">
                  <c:v>8А класс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-0.21829999999999999</c:v>
                </c:pt>
                <c:pt idx="1">
                  <c:v>-0.113</c:v>
                </c:pt>
                <c:pt idx="2">
                  <c:v>-0.156</c:v>
                </c:pt>
                <c:pt idx="3">
                  <c:v>-0.23100000000000001</c:v>
                </c:pt>
              </c:numCache>
            </c:numRef>
          </c:val>
        </c:ser>
        <c:axId val="62052224"/>
        <c:axId val="62053760"/>
      </c:barChart>
      <c:catAx>
        <c:axId val="62052224"/>
        <c:scaling>
          <c:orientation val="minMax"/>
        </c:scaling>
        <c:axPos val="b"/>
        <c:tickLblPos val="nextTo"/>
        <c:crossAx val="62053760"/>
        <c:crosses val="autoZero"/>
        <c:auto val="1"/>
        <c:lblAlgn val="ctr"/>
        <c:lblOffset val="100"/>
      </c:catAx>
      <c:valAx>
        <c:axId val="62053760"/>
        <c:scaling>
          <c:orientation val="minMax"/>
        </c:scaling>
        <c:axPos val="l"/>
        <c:majorGridlines/>
        <c:numFmt formatCode="General" sourceLinked="1"/>
        <c:tickLblPos val="nextTo"/>
        <c:crossAx val="620522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300BEE-A6DB-4BCB-8F2C-E82B03409C32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7097F-53CC-463A-B5DD-919AE042213E}" type="slidenum">
              <a:rPr lang="ru-RU"/>
              <a:pPr/>
              <a:t>11</a:t>
            </a:fld>
            <a:endParaRPr lang="ru-RU" dirty="0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61EAF1-DCF6-4DE2-B7AC-4B01167CF438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AEF21-4C78-442E-BA53-3A4A3F3F57F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250B6-D854-4A67-A707-183CAC4117A7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98595-5EDE-41AE-BAA9-EAA092FC89F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1D0D15-D77F-4E00-BB32-13CF618A32F1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BD6DB-DCA0-4730-9D04-7AD401D0E15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D40AC-FF5C-4FF1-B55D-C5ACBEC786A4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31FC6-002B-404F-8237-D837EFADF06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7F329E-F9BF-496E-8831-AAC955036010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BAAD4-66AA-4A46-96DD-846AD6E6A5C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EC31B9-0EA6-4544-AD0B-D4B6C57A8D62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D91E8-955F-4001-B512-469E1493BC6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A536F1-0B8E-4EC3-B5FA-F9C1383A4719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31CFF-0E25-4F7D-A7A3-DC57B29DC9A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1FD26C-5508-4BFE-AC27-6500BA4E4B48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50E27-6343-499E-8948-55319F0431D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568F6-DDB8-4B83-B315-99061680C693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92798-A72E-47C4-B7C9-543C8FA4E61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944069-FAE9-469B-9D26-1E3F85F7CFE0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168F5-FA25-4116-82D6-EE96BA91F17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08EC18-A69F-493C-82AC-AC4F51C30B90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93932-4A11-4B1D-913B-87545F7A1F4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D5DB901-FC31-48D5-9F77-1A83848398A6}" type="datetime1">
              <a:rPr lang="ru-RU"/>
              <a:pPr/>
              <a:t>11.05.2012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3414CF-C68E-4EDD-A172-6AC61D211C84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00042"/>
            <a:ext cx="906511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Мой уровень</a:t>
            </a:r>
          </a:p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физического развития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4" name="Picture 6" descr="E:\школа\Папкадля проекта\Рисунок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143380"/>
            <a:ext cx="2594483" cy="241935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868" y="4500570"/>
            <a:ext cx="5281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подготовила: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Ученица 8 «А» класса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Жаркова Анна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258204" cy="4614882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Мой уровень физического развития меньше, чем общий уровень физического развития девочек 8х классов. Следовательно, мне нужно заниматься активнее физической культурой, чтобы повысить мой УФП.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0"/>
            <a:ext cx="41434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Вывод: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u="sng" dirty="0" smtClean="0"/>
              <a:t>Упражнения для повышения моего УФП</a:t>
            </a:r>
            <a:endParaRPr lang="ru-RU" b="1" u="sng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229600" cy="4714908"/>
          </a:xfrm>
        </p:spPr>
        <p:txBody>
          <a:bodyPr/>
          <a:lstStyle/>
          <a:p>
            <a:r>
              <a:rPr lang="ru-RU" sz="2800" dirty="0" smtClean="0">
                <a:solidFill>
                  <a:srgbClr val="003366"/>
                </a:solidFill>
              </a:rPr>
              <a:t>1)Выпрыгивание с полного приседа (15 раз) или приседания на скорость (20 раз)</a:t>
            </a:r>
          </a:p>
          <a:p>
            <a:r>
              <a:rPr lang="ru-RU" sz="2800" dirty="0" smtClean="0">
                <a:solidFill>
                  <a:srgbClr val="003366"/>
                </a:solidFill>
              </a:rPr>
              <a:t>2)Наклоны вперед стоя или сидя в различных положениях (20 раз)</a:t>
            </a:r>
          </a:p>
          <a:p>
            <a:r>
              <a:rPr lang="ru-RU" sz="2800" dirty="0" smtClean="0">
                <a:solidFill>
                  <a:srgbClr val="003366"/>
                </a:solidFill>
              </a:rPr>
              <a:t>3)Сгибание-разгибание рук в упоре лежа(на коленях) 5-10 раз</a:t>
            </a:r>
          </a:p>
          <a:p>
            <a:r>
              <a:rPr lang="ru-RU" sz="2800" dirty="0" smtClean="0">
                <a:solidFill>
                  <a:srgbClr val="003366"/>
                </a:solidFill>
              </a:rPr>
              <a:t>4)Поднимание туловища из положения лежа, </a:t>
            </a:r>
            <a:r>
              <a:rPr lang="ru-RU" sz="2800" dirty="0" err="1" smtClean="0">
                <a:solidFill>
                  <a:srgbClr val="003366"/>
                </a:solidFill>
              </a:rPr>
              <a:t>всед</a:t>
            </a:r>
            <a:r>
              <a:rPr lang="ru-RU" sz="2800" dirty="0" smtClean="0">
                <a:solidFill>
                  <a:srgbClr val="003366"/>
                </a:solidFill>
              </a:rPr>
              <a:t>, руки за головой, согнув ноги,(20раз)</a:t>
            </a:r>
          </a:p>
          <a:p>
            <a:pPr>
              <a:buNone/>
            </a:pPr>
            <a:r>
              <a:rPr lang="ru-RU" sz="2800" dirty="0" smtClean="0">
                <a:solidFill>
                  <a:srgbClr val="003366"/>
                </a:solidFill>
              </a:rPr>
              <a:t>   Выполнять упражнения по 3-5 подхода,3 раза в неделю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357298"/>
            <a:ext cx="80224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 я физически 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развита?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9" name="Picture 7" descr="E:\школа\Папкадля проекта\картинки на школьныю тему\картинки на школьныю тему\Рисунок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429000"/>
            <a:ext cx="2808171" cy="3429000"/>
          </a:xfrm>
          <a:prstGeom prst="rect">
            <a:avLst/>
          </a:prstGeom>
          <a:noFill/>
        </p:spPr>
      </p:pic>
      <p:pic>
        <p:nvPicPr>
          <p:cNvPr id="3080" name="Picture 8" descr="E:\школа\Папкадля проекта\картинки на школьныю тему\картинки на школьныю тему\Рисунок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2245426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75427" y="1285860"/>
            <a:ext cx="7552196" cy="52629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проекта: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ысчитать и сравнить </a:t>
            </a:r>
          </a:p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ичный уровень </a:t>
            </a:r>
          </a:p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изического развития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 средним</a:t>
            </a:r>
          </a:p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ровнем развития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девочек 8 класса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Ход проекта: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57298"/>
            <a:ext cx="8329642" cy="4786346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 smtClean="0">
                <a:solidFill>
                  <a:srgbClr val="003366"/>
                </a:solidFill>
              </a:rPr>
              <a:t>Выполнить контрольные упражнения: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3366"/>
                </a:solidFill>
              </a:rPr>
              <a:t>     А)сгибание и разгибание рук.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3366"/>
                </a:solidFill>
              </a:rPr>
              <a:t> </a:t>
            </a:r>
            <a:r>
              <a:rPr lang="ru-RU" dirty="0" smtClean="0">
                <a:solidFill>
                  <a:srgbClr val="003366"/>
                </a:solidFill>
              </a:rPr>
              <a:t>    Б)подъем туловища за 30 секунд.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3366"/>
                </a:solidFill>
              </a:rPr>
              <a:t> </a:t>
            </a:r>
            <a:r>
              <a:rPr lang="ru-RU" dirty="0" smtClean="0">
                <a:solidFill>
                  <a:srgbClr val="003366"/>
                </a:solidFill>
              </a:rPr>
              <a:t>    В)наклон вперед сидя ноги врозь.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3366"/>
                </a:solidFill>
              </a:rPr>
              <a:t> </a:t>
            </a:r>
            <a:r>
              <a:rPr lang="ru-RU" dirty="0" smtClean="0">
                <a:solidFill>
                  <a:srgbClr val="003366"/>
                </a:solidFill>
              </a:rPr>
              <a:t>    Г)прыжок в длину с места.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3366"/>
                </a:solidFill>
              </a:rPr>
              <a:t>(контрольные тестовые упражнения основаны на упражнениях президентских тестов)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5124" name="Picture 4" descr="E:\школа\Папкадля проекта\картинки на школьныю тему\картинки на школьныю тему\Рисунок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572008"/>
            <a:ext cx="2786050" cy="2520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Ход проекта: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500174"/>
            <a:ext cx="8158162" cy="4714908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2) Высчитать уровень развития:</a:t>
            </a:r>
          </a:p>
          <a:p>
            <a:pPr>
              <a:buNone/>
            </a:pPr>
            <a:r>
              <a:rPr lang="ru-RU" dirty="0" smtClean="0">
                <a:solidFill>
                  <a:srgbClr val="003366"/>
                </a:solidFill>
              </a:rPr>
              <a:t>       А)личный</a:t>
            </a:r>
          </a:p>
          <a:p>
            <a:pPr>
              <a:buNone/>
            </a:pPr>
            <a:r>
              <a:rPr lang="ru-RU" dirty="0">
                <a:solidFill>
                  <a:srgbClr val="003366"/>
                </a:solidFill>
              </a:rPr>
              <a:t> </a:t>
            </a:r>
            <a:r>
              <a:rPr lang="ru-RU" dirty="0" smtClean="0">
                <a:solidFill>
                  <a:srgbClr val="003366"/>
                </a:solidFill>
              </a:rPr>
              <a:t>      Б)девочек 8х классов</a:t>
            </a:r>
            <a:endParaRPr lang="en-US" dirty="0" smtClean="0">
              <a:solidFill>
                <a:srgbClr val="003366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3366"/>
                </a:solidFill>
              </a:rPr>
              <a:t>    3)</a:t>
            </a:r>
            <a:r>
              <a:rPr lang="ru-RU" dirty="0" smtClean="0">
                <a:solidFill>
                  <a:srgbClr val="003366"/>
                </a:solidFill>
              </a:rPr>
              <a:t> Сравнить уровни развития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6148" name="Picture 4" descr="E:\школа\Папкадля проекта\Рисунок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419590"/>
            <a:ext cx="3000397" cy="3438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57430"/>
            <a:ext cx="8801072" cy="4997450"/>
          </a:xfrm>
        </p:spPr>
        <p:txBody>
          <a:bodyPr/>
          <a:lstStyle/>
          <a:p>
            <a:r>
              <a:rPr lang="ru-RU" sz="2400" dirty="0" smtClean="0"/>
              <a:t>Отжимания в упоре лежа     </a:t>
            </a:r>
            <a:r>
              <a:rPr lang="ru-RU" sz="2400" b="1" dirty="0" smtClean="0"/>
              <a:t>О = (Р - НВП) : НВП</a:t>
            </a:r>
            <a:endParaRPr lang="ru-RU" sz="2400" dirty="0" smtClean="0"/>
          </a:p>
          <a:p>
            <a:r>
              <a:rPr lang="ru-RU" sz="2400" dirty="0" smtClean="0"/>
              <a:t>Прыжки в длину с места     </a:t>
            </a:r>
            <a:r>
              <a:rPr lang="ru-RU" sz="2400" b="1" dirty="0" smtClean="0"/>
              <a:t>П - (Р - НВП): НВП</a:t>
            </a:r>
            <a:endParaRPr lang="ru-RU" sz="2400" dirty="0" smtClean="0"/>
          </a:p>
          <a:p>
            <a:r>
              <a:rPr lang="ru-RU" sz="2400" dirty="0" smtClean="0"/>
              <a:t>Поднимание туловища        </a:t>
            </a:r>
            <a:r>
              <a:rPr lang="ru-RU" sz="2400" b="1" dirty="0" smtClean="0"/>
              <a:t>С </a:t>
            </a:r>
            <a:r>
              <a:rPr lang="ru-RU" sz="2400" dirty="0" smtClean="0"/>
              <a:t>= </a:t>
            </a:r>
            <a:r>
              <a:rPr lang="ru-RU" sz="2400" b="1" dirty="0" smtClean="0"/>
              <a:t>(Р - НВП): НВП</a:t>
            </a:r>
            <a:endParaRPr lang="ru-RU" sz="2400" dirty="0" smtClean="0"/>
          </a:p>
          <a:p>
            <a:r>
              <a:rPr lang="ru-RU" sz="2400" dirty="0" smtClean="0"/>
              <a:t>Наклоны туловища вперед  </a:t>
            </a:r>
            <a:r>
              <a:rPr lang="ru-RU" sz="2400" b="1" dirty="0" smtClean="0"/>
              <a:t>Н = (Р-НВП):НВП</a:t>
            </a:r>
            <a:endParaRPr lang="ru-RU" sz="2400" dirty="0" smtClean="0"/>
          </a:p>
          <a:p>
            <a:r>
              <a:rPr lang="ru-RU" sz="2400" dirty="0" smtClean="0"/>
              <a:t>где Р — результат в соответствующих тестах</a:t>
            </a:r>
          </a:p>
          <a:p>
            <a:r>
              <a:rPr lang="ru-RU" sz="2400" dirty="0" smtClean="0"/>
              <a:t>НВП - норматив из таблицы (приложение 1), соответствующий данному тесту возрасту и полу.</a:t>
            </a:r>
          </a:p>
          <a:p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-214338"/>
            <a:ext cx="7715304" cy="33855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</a:rPr>
              <a:t>Оценку индивидуального уровня физической подготовленности вычисляю по следующим формулам:</a:t>
            </a:r>
          </a:p>
          <a:p>
            <a:pPr algn="ctr"/>
            <a:endParaRPr lang="ru-RU" sz="5400" b="1" u="sng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Мои результаты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174"/>
            <a:ext cx="8686800" cy="4643470"/>
          </a:xfrm>
        </p:spPr>
        <p:txBody>
          <a:bodyPr/>
          <a:lstStyle/>
          <a:p>
            <a:r>
              <a:rPr lang="ru-RU" sz="2800" dirty="0" smtClean="0"/>
              <a:t>Отжимания в упоре лежа </a:t>
            </a:r>
            <a:r>
              <a:rPr lang="ru-RU" sz="2800" b="1" dirty="0" smtClean="0"/>
              <a:t>0 раз(УФП -1)</a:t>
            </a:r>
            <a:endParaRPr lang="ru-RU" sz="2800" dirty="0" smtClean="0"/>
          </a:p>
          <a:p>
            <a:r>
              <a:rPr lang="ru-RU" sz="2800" dirty="0" smtClean="0"/>
              <a:t>Прыжки в длину с места  </a:t>
            </a:r>
            <a:r>
              <a:rPr lang="ru-RU" sz="2800" b="1" dirty="0" smtClean="0"/>
              <a:t>165см(УФП -0,012)</a:t>
            </a:r>
            <a:endParaRPr lang="ru-RU" sz="2800" dirty="0" smtClean="0"/>
          </a:p>
          <a:p>
            <a:r>
              <a:rPr lang="ru-RU" sz="2800" dirty="0" smtClean="0"/>
              <a:t>Поднимание туловища    </a:t>
            </a:r>
            <a:r>
              <a:rPr lang="ru-RU" sz="2800" b="1" dirty="0" smtClean="0"/>
              <a:t>19 раз(УФП 0,05556)</a:t>
            </a:r>
            <a:r>
              <a:rPr lang="ru-RU" sz="2800" dirty="0" smtClean="0"/>
              <a:t> 	</a:t>
            </a:r>
          </a:p>
          <a:p>
            <a:r>
              <a:rPr lang="ru-RU" sz="2800" dirty="0" smtClean="0"/>
              <a:t>Наклоны туловища вперед </a:t>
            </a:r>
            <a:r>
              <a:rPr lang="ru-RU" sz="2800" b="1" dirty="0" smtClean="0"/>
              <a:t>13см(УФП 0,08333)</a:t>
            </a:r>
          </a:p>
          <a:p>
            <a:pPr>
              <a:buNone/>
            </a:pPr>
            <a:r>
              <a:rPr lang="ru-RU" sz="3600" dirty="0" smtClean="0">
                <a:solidFill>
                  <a:srgbClr val="003366"/>
                </a:solidFill>
              </a:rPr>
              <a:t>    </a:t>
            </a:r>
            <a:r>
              <a:rPr lang="ru-RU" sz="3600" b="1" u="sng" dirty="0" smtClean="0">
                <a:solidFill>
                  <a:srgbClr val="003366"/>
                </a:solidFill>
              </a:rPr>
              <a:t>ОУФП -0,2183(уд)</a:t>
            </a:r>
            <a:endParaRPr lang="ru-RU" sz="36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108266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Результаты девочек 8х классов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43444"/>
          </a:xfrm>
        </p:spPr>
        <p:txBody>
          <a:bodyPr/>
          <a:lstStyle/>
          <a:p>
            <a:r>
              <a:rPr lang="ru-RU" sz="3600" dirty="0" smtClean="0">
                <a:solidFill>
                  <a:srgbClr val="003366"/>
                </a:solidFill>
              </a:rPr>
              <a:t>8Б (ОУФП -0,156)</a:t>
            </a:r>
          </a:p>
          <a:p>
            <a:r>
              <a:rPr lang="ru-RU" sz="3600" dirty="0" smtClean="0">
                <a:solidFill>
                  <a:srgbClr val="003366"/>
                </a:solidFill>
              </a:rPr>
              <a:t>8В (ОУФП -0,113)</a:t>
            </a:r>
            <a:endParaRPr lang="ru-RU" dirty="0" smtClean="0">
              <a:solidFill>
                <a:srgbClr val="003366"/>
              </a:solidFill>
            </a:endParaRPr>
          </a:p>
          <a:p>
            <a:r>
              <a:rPr lang="en-US" dirty="0" smtClean="0">
                <a:solidFill>
                  <a:srgbClr val="003366"/>
                </a:solidFill>
              </a:rPr>
              <a:t>8</a:t>
            </a:r>
            <a:r>
              <a:rPr lang="ru-RU" dirty="0" smtClean="0">
                <a:solidFill>
                  <a:srgbClr val="003366"/>
                </a:solidFill>
              </a:rPr>
              <a:t>А (</a:t>
            </a:r>
            <a:r>
              <a:rPr lang="ru-RU" dirty="0" smtClean="0">
                <a:solidFill>
                  <a:srgbClr val="003366"/>
                </a:solidFill>
              </a:rPr>
              <a:t>ОУФП</a:t>
            </a:r>
            <a:r>
              <a:rPr lang="en-US" dirty="0" smtClean="0">
                <a:solidFill>
                  <a:srgbClr val="003366"/>
                </a:solidFill>
              </a:rPr>
              <a:t> -0</a:t>
            </a:r>
            <a:r>
              <a:rPr lang="ru-RU" dirty="0" smtClean="0">
                <a:solidFill>
                  <a:srgbClr val="003366"/>
                </a:solidFill>
              </a:rPr>
              <a:t>,231)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1026" name="Picture 2" descr="E:\школа\Рисунки\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857364"/>
            <a:ext cx="2392375" cy="1947719"/>
          </a:xfrm>
          <a:prstGeom prst="rect">
            <a:avLst/>
          </a:prstGeom>
          <a:noFill/>
        </p:spPr>
      </p:pic>
      <p:pic>
        <p:nvPicPr>
          <p:cNvPr id="1027" name="Picture 3" descr="E:\школа\Рисунки\6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429000"/>
            <a:ext cx="2933712" cy="2933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/>
          <a:lstStyle/>
          <a:p>
            <a:r>
              <a:rPr lang="ru-RU" u="sng" dirty="0" smtClean="0">
                <a:solidFill>
                  <a:srgbClr val="FFFF00"/>
                </a:solidFill>
              </a:rPr>
              <a:t>Сравниваю уровни развития</a:t>
            </a:r>
            <a:endParaRPr lang="ru-RU" u="sng" dirty="0">
              <a:solidFill>
                <a:srgbClr val="FFFF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ниверсал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Универсал</Template>
  <TotalTime>137</TotalTime>
  <Words>335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Универсал</vt:lpstr>
      <vt:lpstr>Слайд 1</vt:lpstr>
      <vt:lpstr>Слайд 2</vt:lpstr>
      <vt:lpstr>Слайд 3</vt:lpstr>
      <vt:lpstr>Ход проекта:</vt:lpstr>
      <vt:lpstr>Ход проекта:</vt:lpstr>
      <vt:lpstr>Слайд 6</vt:lpstr>
      <vt:lpstr>Мои результаты</vt:lpstr>
      <vt:lpstr>Результаты девочек 8х классов</vt:lpstr>
      <vt:lpstr>Сравниваю уровни развития</vt:lpstr>
      <vt:lpstr>Слайд 10</vt:lpstr>
      <vt:lpstr>Упражнения для повышения моего УФП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18</cp:revision>
  <dcterms:created xsi:type="dcterms:W3CDTF">2012-03-03T11:01:21Z</dcterms:created>
  <dcterms:modified xsi:type="dcterms:W3CDTF">2012-05-11T17:07:02Z</dcterms:modified>
</cp:coreProperties>
</file>