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080625" cy="567055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212" y="-336"/>
      </p:cViewPr>
      <p:guideLst>
        <p:guide orient="horz" pos="1786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810000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1620000" y="3085560"/>
            <a:ext cx="810000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770440" y="308556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1620000" y="308556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26078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58520" y="1368000"/>
            <a:ext cx="26078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7097400" y="1368000"/>
            <a:ext cx="26078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7097400" y="3085560"/>
            <a:ext cx="26078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58520" y="3085560"/>
            <a:ext cx="26078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1620000" y="3085560"/>
            <a:ext cx="26078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1620000" y="1368000"/>
            <a:ext cx="810000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810000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1620000" y="216000"/>
            <a:ext cx="8100000" cy="4340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1620000" y="308556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770440" y="308556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endParaRPr lang="de-DE" sz="3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770440" y="1368000"/>
            <a:ext cx="39524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1620000" y="3085560"/>
            <a:ext cx="810000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14" cstate="email"/>
          <a:stretch/>
        </p:blipFill>
        <p:spPr>
          <a:xfrm>
            <a:off x="0" y="0"/>
            <a:ext cx="10085760" cy="5670000"/>
          </a:xfrm>
          <a:prstGeom prst="rect">
            <a:avLst/>
          </a:prstGeom>
          <a:ln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algn="ctr"/>
            <a:r>
              <a:rPr lang="de-DE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Для правки текста заголовка щёлкните мышью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810000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06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Aft>
                <a:spcPts val="848"/>
              </a:spcAft>
              <a:buClr>
                <a:srgbClr val="0066FF"/>
              </a:buClr>
              <a:buSzPct val="40000"/>
              <a:buFont typeface="Symbol" charset="2"/>
              <a:buChar char=""/>
            </a:pPr>
            <a:r>
              <a:rPr lang="de-DE" sz="2090" b="0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spcAft>
                <a:spcPts val="632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spcAft>
                <a:spcPts val="422"/>
              </a:spcAft>
              <a:buClr>
                <a:srgbClr val="0066FF"/>
              </a:buClr>
              <a:buSzPct val="40000"/>
              <a:buFont typeface="Symbol" charset="2"/>
              <a:buChar char=""/>
            </a:pPr>
            <a:r>
              <a:rPr lang="de-DE" sz="1500" b="0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Aft>
                <a:spcPts val="21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lang="de-DE" sz="1500" b="0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spcAft>
                <a:spcPts val="21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lang="de-DE" sz="1500" b="0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spcAft>
                <a:spcPts val="210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lang="de-DE" sz="1500" b="0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1584000" y="5164920"/>
            <a:ext cx="2348280" cy="3906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&lt;дата/время&gt;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987000" y="516492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&lt;нижний колонтитул&gt;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7227000" y="5164920"/>
            <a:ext cx="2348280" cy="3906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53823B13-BBF5-48C7-9814-130BD4F8BD8E}" type="slidenum"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r"/>
              <a:t>‹#›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1692000" y="626040"/>
            <a:ext cx="8100000" cy="4197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de-DE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Муниципальное</a:t>
            </a:r>
            <a:r>
              <a:rPr lang="de-DE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бюджетное</a:t>
            </a:r>
            <a:r>
              <a:rPr lang="de-DE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общеобразовательное</a:t>
            </a:r>
            <a:r>
              <a:rPr lang="de-DE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18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учреждение</a:t>
            </a:r>
            <a:endParaRPr lang="ru-RU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  <a:ea typeface="Times New Roman"/>
            </a:endParaRPr>
          </a:p>
          <a:p>
            <a:pPr algn="ctr">
              <a:lnSpc>
                <a:spcPct val="150000"/>
              </a:lnSpc>
            </a:pPr>
            <a:r>
              <a:rPr lang="de-DE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«</a:t>
            </a:r>
            <a:r>
              <a:rPr lang="de-DE" sz="18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Высокогорская</a:t>
            </a:r>
            <a:r>
              <a:rPr lang="de-DE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СОШ №3» </a:t>
            </a:r>
            <a:r>
              <a:rPr lang="de-DE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Высокогорского</a:t>
            </a:r>
            <a:r>
              <a:rPr lang="de-DE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района</a:t>
            </a:r>
            <a:r>
              <a:rPr lang="de-DE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РТ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Проектная</a:t>
            </a:r>
            <a:r>
              <a:rPr lang="de-DE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работа</a:t>
            </a:r>
            <a:r>
              <a:rPr lang="de-DE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по</a:t>
            </a:r>
            <a:r>
              <a:rPr lang="de-DE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окружающему</a:t>
            </a:r>
            <a:r>
              <a:rPr lang="de-DE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миру</a:t>
            </a:r>
            <a:r>
              <a:rPr dirty="0"/>
              <a:t/>
            </a:r>
            <a:br>
              <a:rPr dirty="0"/>
            </a:br>
            <a:r>
              <a:rPr lang="de-DE" sz="36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«ЭКОЛОГИЯ РАЙОНА»</a:t>
            </a:r>
            <a:endParaRPr lang="de-DE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2268000" y="408960"/>
            <a:ext cx="6742800" cy="1684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4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Спасибо за внимание!</a:t>
            </a:r>
            <a:endParaRPr lang="de-DE" sz="4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70" name="Рисунок 69"/>
          <p:cNvPicPr/>
          <p:nvPr/>
        </p:nvPicPr>
        <p:blipFill>
          <a:blip r:embed="rId2" cstate="email"/>
          <a:stretch/>
        </p:blipFill>
        <p:spPr>
          <a:xfrm>
            <a:off x="6876000" y="2150640"/>
            <a:ext cx="2714040" cy="259884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  <p:pic>
        <p:nvPicPr>
          <p:cNvPr id="71" name="Рисунок 70"/>
          <p:cNvPicPr/>
          <p:nvPr/>
        </p:nvPicPr>
        <p:blipFill>
          <a:blip r:embed="rId3" cstate="email"/>
          <a:stretch/>
        </p:blipFill>
        <p:spPr>
          <a:xfrm>
            <a:off x="1764000" y="2079720"/>
            <a:ext cx="1944000" cy="267228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  <p:pic>
        <p:nvPicPr>
          <p:cNvPr id="72" name="Рисунок 71"/>
          <p:cNvPicPr/>
          <p:nvPr/>
        </p:nvPicPr>
        <p:blipFill>
          <a:blip r:embed="rId4" cstate="email"/>
          <a:stretch/>
        </p:blipFill>
        <p:spPr>
          <a:xfrm>
            <a:off x="3924000" y="2109960"/>
            <a:ext cx="2642040" cy="264204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1620000" y="536400"/>
            <a:ext cx="8100000" cy="123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 fontScale="92500" lnSpcReduction="20000"/>
          </a:bodyPr>
          <a:lstStyle/>
          <a:p>
            <a:pPr algn="ctr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Целью является улучшить экологическое образование и воспитание, особенно молодого поколения.</a:t>
            </a:r>
            <a:r>
              <a:t/>
            </a:r>
            <a:br/>
            <a:r>
              <a:rPr lang="de-DE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Мы должны осознать, что лучше жить в ЧИСТОМ селе.</a:t>
            </a:r>
            <a:endParaRPr lang="de-DE" sz="2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4" name="Рисунок 43"/>
          <p:cNvPicPr/>
          <p:nvPr/>
        </p:nvPicPr>
        <p:blipFill>
          <a:blip r:embed="rId2" cstate="email"/>
          <a:stretch/>
        </p:blipFill>
        <p:spPr>
          <a:xfrm>
            <a:off x="1800000" y="2008440"/>
            <a:ext cx="7593120" cy="299556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1620000" y="612000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85000" lnSpcReduction="10000"/>
          </a:bodyPr>
          <a:lstStyle/>
          <a:p>
            <a:pPr marL="216000" indent="-216000"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1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Что такое экология?</a:t>
            </a:r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1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 чего начинается экология села?</a:t>
            </a:r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1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Загрязнение территории промышленными и бытовыми отходами</a:t>
            </a:r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1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Состояние здоровья населения</a:t>
            </a:r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1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Источники загрязнения воздуха в Высокой Горе</a:t>
            </a:r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1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Сортировка мусора</a:t>
            </a:r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6" name="Рисунок 45"/>
          <p:cNvPicPr/>
          <p:nvPr/>
        </p:nvPicPr>
        <p:blipFill>
          <a:blip r:embed="rId2" cstate="email"/>
          <a:stretch/>
        </p:blipFill>
        <p:spPr>
          <a:xfrm>
            <a:off x="7776000" y="3492000"/>
            <a:ext cx="2249280" cy="217404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Что же такое экология? </a:t>
            </a:r>
            <a:endParaRPr lang="de-DE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8" name="TextShape 2"/>
          <p:cNvSpPr txBox="1"/>
          <p:nvPr/>
        </p:nvSpPr>
        <p:spPr>
          <a:xfrm>
            <a:off x="1620000" y="1179091"/>
            <a:ext cx="810000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Экология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smtClean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–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это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наука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о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взаимоотношении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организма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с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окружающей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средой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</a:t>
            </a:r>
            <a:endParaRPr lang="de-DE" sz="2000" b="0" strike="noStrike" spc="-1" dirty="0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Предмет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экологии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–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совокупность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связей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между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организмом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и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средой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Экология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–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наука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изучающая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взаимодействия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организмов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с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окружающей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средой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и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друг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с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другом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Сюда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относятся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и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все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условия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существования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,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как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неорганические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условия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–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климат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,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неорганическая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пища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,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состав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воды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,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почвы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и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т.д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.,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так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и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органические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–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общие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отношения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организмов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ко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всем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остальным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организмам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</a:t>
            </a:r>
            <a:endParaRPr lang="de-DE" sz="2000" b="0" strike="noStrike" spc="-1" dirty="0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oicos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–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гр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дом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,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жилище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,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среда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обитания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;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logos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–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гр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учение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, </a:t>
            </a:r>
            <a:r>
              <a:rPr lang="de-DE" sz="2000" b="0" strike="noStrike" spc="-1" dirty="0" err="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слово</a:t>
            </a:r>
            <a:r>
              <a:rPr lang="de-DE" sz="2000" b="0" strike="noStrike" spc="-1" dirty="0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</a:t>
            </a:r>
            <a:endParaRPr lang="de-DE" sz="2000" b="0" strike="noStrike" spc="-1" dirty="0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endParaRPr lang="de-DE" sz="2000" b="0" strike="noStrike" spc="-1" dirty="0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endParaRPr lang="de-DE" sz="2000" b="0" strike="noStrike" spc="-1" dirty="0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2016000" y="1080000"/>
            <a:ext cx="7308000" cy="97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62500" lnSpcReduction="20000"/>
          </a:bodyPr>
          <a:lstStyle/>
          <a:p>
            <a:pPr algn="just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2400" b="0" i="1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"Всякий пусть метёт перед своей дверью. Если каждый будет делать так, вся улица будет чиста." </a:t>
            </a:r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2400" b="0" i="1" strike="noStrike" spc="-1">
                <a:solidFill>
                  <a:srgbClr val="05050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Л.Н. Толстой</a:t>
            </a:r>
            <a:endParaRPr lang="de-DE" sz="2400" b="0" strike="noStrike" spc="-1">
              <a:solidFill>
                <a:srgbClr val="050505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TextShape 2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 чего начинается экология села</a:t>
            </a:r>
            <a:endParaRPr lang="de-DE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1" name="TextShape 3"/>
          <p:cNvSpPr txBox="1"/>
          <p:nvPr/>
        </p:nvSpPr>
        <p:spPr>
          <a:xfrm>
            <a:off x="2052000" y="2412000"/>
            <a:ext cx="7776000" cy="172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/>
            <a:r>
              <a:rPr lang="de-DE" sz="36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Чистый город начинается с тебя,</a:t>
            </a:r>
            <a:endParaRPr lang="de-DE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/>
            <a:r>
              <a:rPr lang="de-DE" sz="36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 каждого из нас!</a:t>
            </a:r>
            <a:endParaRPr lang="de-DE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2" name="Рисунок 51"/>
          <p:cNvPicPr/>
          <p:nvPr/>
        </p:nvPicPr>
        <p:blipFill>
          <a:blip r:embed="rId2" cstate="email"/>
          <a:stretch/>
        </p:blipFill>
        <p:spPr>
          <a:xfrm>
            <a:off x="6336000" y="3276000"/>
            <a:ext cx="2745360" cy="207144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2304000" y="35640"/>
            <a:ext cx="8100000" cy="1513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Загрязнение территории промышленными и бытовыми</a:t>
            </a:r>
            <a:r>
              <a:t/>
            </a:r>
            <a:br/>
            <a:r>
              <a:rPr lang="de-D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отходами </a:t>
            </a:r>
            <a:endParaRPr lang="de-DE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4" name="Рисунок 53"/>
          <p:cNvPicPr/>
          <p:nvPr/>
        </p:nvPicPr>
        <p:blipFill>
          <a:blip r:embed="rId2" cstate="email"/>
          <a:stretch/>
        </p:blipFill>
        <p:spPr>
          <a:xfrm>
            <a:off x="6624000" y="1390320"/>
            <a:ext cx="3089880" cy="192168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  <p:pic>
        <p:nvPicPr>
          <p:cNvPr id="55" name="Рисунок 54"/>
          <p:cNvPicPr/>
          <p:nvPr/>
        </p:nvPicPr>
        <p:blipFill>
          <a:blip r:embed="rId3" cstate="email"/>
          <a:stretch/>
        </p:blipFill>
        <p:spPr>
          <a:xfrm>
            <a:off x="7920000" y="3020400"/>
            <a:ext cx="2016000" cy="144360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  <p:pic>
        <p:nvPicPr>
          <p:cNvPr id="56" name="Рисунок 55"/>
          <p:cNvPicPr/>
          <p:nvPr/>
        </p:nvPicPr>
        <p:blipFill>
          <a:blip r:embed="rId4" cstate="email"/>
          <a:stretch/>
        </p:blipFill>
        <p:spPr>
          <a:xfrm>
            <a:off x="5904000" y="3528000"/>
            <a:ext cx="2337120" cy="157680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  <p:sp>
        <p:nvSpPr>
          <p:cNvPr id="57" name="TextShape 2"/>
          <p:cNvSpPr txBox="1"/>
          <p:nvPr/>
        </p:nvSpPr>
        <p:spPr>
          <a:xfrm>
            <a:off x="1512000" y="1672560"/>
            <a:ext cx="4248000" cy="3632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Основным и наиболее мощным источником загрязнения города являются выбросы в атмосферу от автотранспорта. Они составляют более 1 кг на метр территории в год.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de-DE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     Отходы —это материалы, продукты, изделия и вещества, которые образуются в результате или процессе деятельности человека и оказывают плохое воздейст-вие на природную среду.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de-DE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Еще одним источником загрязнения являются   нефтебазы, промышленные предприятия, свалки и автозаправочные станции.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Рисунок 57"/>
          <p:cNvPicPr/>
          <p:nvPr/>
        </p:nvPicPr>
        <p:blipFill>
          <a:blip r:embed="rId2" cstate="email"/>
          <a:stretch/>
        </p:blipFill>
        <p:spPr>
          <a:xfrm>
            <a:off x="3600000" y="1108080"/>
            <a:ext cx="3960000" cy="228168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  <p:sp>
        <p:nvSpPr>
          <p:cNvPr id="59" name="TextShape 1"/>
          <p:cNvSpPr txBox="1"/>
          <p:nvPr/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Состояние здоровья населения</a:t>
            </a:r>
            <a:endParaRPr lang="de-DE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0" name="TextShape 2"/>
          <p:cNvSpPr txBox="1"/>
          <p:nvPr/>
        </p:nvSpPr>
        <p:spPr>
          <a:xfrm>
            <a:off x="1980000" y="3528000"/>
            <a:ext cx="7776000" cy="1656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/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      </a:t>
            </a:r>
            <a:r>
              <a:rPr lang="ru-RU" sz="2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     </a:t>
            </a:r>
            <a:r>
              <a:rPr lang="de-DE" sz="2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болезней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людей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возникло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в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результате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экологически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неблагополучного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состояния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природы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и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не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удовлет-ворительными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условиями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жизни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в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городах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Проблемы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экологии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человека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нуждаются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в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значительно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большем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внимании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в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настоящее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de-DE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время</a:t>
            </a:r>
            <a:r>
              <a:rPr lang="de-DE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.</a:t>
            </a:r>
            <a:endParaRPr lang="de-DE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TextShape 3"/>
          <p:cNvSpPr txBox="1"/>
          <p:nvPr/>
        </p:nvSpPr>
        <p:spPr>
          <a:xfrm>
            <a:off x="1367904" y="3051299"/>
            <a:ext cx="2682720" cy="2696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/>
            <a:r>
              <a:rPr lang="de-DE" sz="6000" b="1" strike="noStrike" spc="-1" dirty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80%</a:t>
            </a:r>
            <a:endParaRPr lang="de-DE" sz="6000" b="0" strike="noStrike" spc="-1" dirty="0">
              <a:solidFill>
                <a:srgbClr val="00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1620000" y="359640"/>
            <a:ext cx="8100000" cy="1009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 lnSpcReduction="10000"/>
          </a:bodyPr>
          <a:lstStyle/>
          <a:p>
            <a:pPr algn="ctr">
              <a:lnSpc>
                <a:spcPct val="10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Источники загрязнения воздуха</a:t>
            </a:r>
            <a:r>
              <a:t/>
            </a:r>
            <a:br/>
            <a:r>
              <a:rPr lang="de-D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в Высокой Горе</a:t>
            </a:r>
            <a:endParaRPr lang="de-DE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63" name="Рисунок 62"/>
          <p:cNvPicPr/>
          <p:nvPr/>
        </p:nvPicPr>
        <p:blipFill>
          <a:blip r:embed="rId2" cstate="email"/>
          <a:stretch/>
        </p:blipFill>
        <p:spPr>
          <a:xfrm>
            <a:off x="6037920" y="1508400"/>
            <a:ext cx="3682080" cy="273960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  <p:sp>
        <p:nvSpPr>
          <p:cNvPr id="64" name="TextShape 2"/>
          <p:cNvSpPr txBox="1"/>
          <p:nvPr/>
        </p:nvSpPr>
        <p:spPr>
          <a:xfrm>
            <a:off x="1584000" y="1512000"/>
            <a:ext cx="4464000" cy="324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buClr>
                <a:srgbClr val="000000"/>
              </a:buClr>
              <a:buSzPct val="45000"/>
            </a:pPr>
            <a:r>
              <a:rPr lang="de-DE" sz="2600" b="1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Загрязняют</a:t>
            </a:r>
            <a:r>
              <a:rPr lang="de-DE" sz="26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de-DE" sz="2600" b="1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воздушный</a:t>
            </a:r>
            <a:r>
              <a:rPr lang="de-DE" sz="26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de-DE" sz="2600" b="1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бассейн</a:t>
            </a:r>
            <a:r>
              <a:rPr lang="de-DE" sz="26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:</a:t>
            </a:r>
            <a:endParaRPr lang="de-DE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Транспорт</a:t>
            </a:r>
            <a:endParaRPr lang="de-DE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Жилищно-коммунальное</a:t>
            </a:r>
            <a:r>
              <a:rPr lang="de-DE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хозяйство</a:t>
            </a:r>
            <a:endParaRPr lang="de-DE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Строительный</a:t>
            </a:r>
            <a:r>
              <a:rPr lang="de-DE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комплекс</a:t>
            </a:r>
            <a:endParaRPr lang="de-DE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Электроэнергетика</a:t>
            </a:r>
            <a:endParaRPr lang="de-DE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de-DE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Аэропорт</a:t>
            </a:r>
            <a:endParaRPr lang="de-DE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1404000" y="-108000"/>
            <a:ext cx="8100000" cy="93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>
              <a:lnSpc>
                <a:spcPct val="150000"/>
              </a:lnSpc>
              <a:spcBef>
                <a:spcPts val="150"/>
              </a:spcBef>
              <a:spcAft>
                <a:spcPts val="150"/>
              </a:spcAft>
            </a:pPr>
            <a:r>
              <a:rPr lang="de-D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Сортировка мусора</a:t>
            </a:r>
            <a:endParaRPr lang="de-DE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66" name="Рисунок 65"/>
          <p:cNvPicPr/>
          <p:nvPr/>
        </p:nvPicPr>
        <p:blipFill>
          <a:blip r:embed="rId2" cstate="email"/>
          <a:stretch/>
        </p:blipFill>
        <p:spPr>
          <a:xfrm>
            <a:off x="2513520" y="759600"/>
            <a:ext cx="5838480" cy="255240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  <p:pic>
        <p:nvPicPr>
          <p:cNvPr id="67" name="Рисунок 66"/>
          <p:cNvPicPr/>
          <p:nvPr/>
        </p:nvPicPr>
        <p:blipFill>
          <a:blip r:embed="rId3" cstate="email"/>
          <a:stretch/>
        </p:blipFill>
        <p:spPr>
          <a:xfrm>
            <a:off x="5796000" y="3583800"/>
            <a:ext cx="2160000" cy="188820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  <p:pic>
        <p:nvPicPr>
          <p:cNvPr id="68" name="Рисунок 67"/>
          <p:cNvPicPr/>
          <p:nvPr/>
        </p:nvPicPr>
        <p:blipFill>
          <a:blip r:embed="rId4" cstate="email"/>
          <a:stretch/>
        </p:blipFill>
        <p:spPr>
          <a:xfrm>
            <a:off x="2988000" y="3584880"/>
            <a:ext cx="2516040" cy="1887120"/>
          </a:xfrm>
          <a:prstGeom prst="rect">
            <a:avLst/>
          </a:prstGeom>
          <a:ln>
            <a:noFill/>
          </a:ln>
          <a:effectLst>
            <a:outerShdw dist="101823" dir="2700000">
              <a:srgbClr val="999999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313</Words>
  <Application>Microsoft Office PowerPoint</Application>
  <PresentationFormat>Произвольный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subject/>
  <dc:creator/>
  <dc:description/>
  <cp:lastModifiedBy>User</cp:lastModifiedBy>
  <cp:revision>4</cp:revision>
  <dcterms:created xsi:type="dcterms:W3CDTF">2017-05-10T21:22:34Z</dcterms:created>
  <dcterms:modified xsi:type="dcterms:W3CDTF">2017-10-16T17:28:03Z</dcterms:modified>
  <dc:language>ru-RU</dc:language>
</cp:coreProperties>
</file>