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2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10/3/2017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10/3/2017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10/3/2017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10/3/2017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10/3/2017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10/3/2017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10/3/2017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10/3/2017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10/3/2017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10/3/2017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10/3/2017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10/3/2017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10/3/2017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10/3/2017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10/3/2017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10/3/2017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10/3/2017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10/3/2017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F42066-F32D-4ADA-9316-19399AF8B6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1420000">
            <a:off x="307621" y="268726"/>
            <a:ext cx="10357405" cy="3364349"/>
          </a:xfrm>
        </p:spPr>
        <p:txBody>
          <a:bodyPr>
            <a:normAutofit fontScale="90000"/>
          </a:bodyPr>
          <a:lstStyle/>
          <a:p>
            <a:r>
              <a:rPr lang="ru-RU" dirty="0"/>
              <a:t>Прямое и косвенное влияние человека на природу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92A22E1-9F2D-4DDE-B0D6-2B18C196FB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Богданов Ярослав 7а</a:t>
            </a:r>
          </a:p>
        </p:txBody>
      </p:sp>
    </p:spTree>
    <p:extLst>
      <p:ext uri="{BB962C8B-B14F-4D97-AF65-F5344CB8AC3E}">
        <p14:creationId xmlns:p14="http://schemas.microsoft.com/office/powerpoint/2010/main" val="88943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3B4FA06E-48D2-4B97-8B83-EBF8C400AE6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0241" y="457200"/>
            <a:ext cx="4101089" cy="4686138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http://www.animalgalleries.org/albums/Ocean%20Mammals/Bottlenose%20Dolphin/Bottlenose%20Dolphin%20Inauguration-Planete-529%20Tursiops%20Delphinidae%20delfin.jpg">
            <a:extLst>
              <a:ext uri="{FF2B5EF4-FFF2-40B4-BE49-F238E27FC236}">
                <a16:creationId xmlns:a16="http://schemas.microsoft.com/office/drawing/2014/main" id="{7B933B63-AFC3-45D7-AE68-83406D13D2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8" r="38932" b="1"/>
          <a:stretch/>
        </p:blipFill>
        <p:spPr bwMode="auto">
          <a:xfrm>
            <a:off x="750708" y="689358"/>
            <a:ext cx="3611277" cy="4219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05110A-A01D-48E0-A402-67AF6D029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469" y="685800"/>
            <a:ext cx="5987214" cy="1151965"/>
          </a:xfrm>
        </p:spPr>
        <p:txBody>
          <a:bodyPr>
            <a:normAutofit/>
          </a:bodyPr>
          <a:lstStyle/>
          <a:p>
            <a:r>
              <a:rPr lang="ru-RU" sz="3800"/>
              <a:t>Косвенное влияние человека на природу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78DA60-605B-40DD-8743-18811E954B4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089193" y="2071048"/>
            <a:ext cx="5993489" cy="283794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ru-RU" sz="1600"/>
              <a:t>Косвенное воздействие человека на живую природу заключается в загрязнении среды обитания живых организмов, ее изменении или даже разрушении. </a:t>
            </a:r>
          </a:p>
          <a:p>
            <a:pPr>
              <a:lnSpc>
                <a:spcPct val="110000"/>
              </a:lnSpc>
            </a:pPr>
            <a:r>
              <a:rPr lang="ru-RU" sz="1600"/>
              <a:t>Так, популяциям водных растений и животных очень вредит загрязнение воды. Например, численность черноморской популяции дельфинов не восстанавливается, так как в результате поступления в морские воды огромного количества ядовитых веществ высока смертность особей. </a:t>
            </a:r>
            <a:br>
              <a:rPr lang="ru-RU" sz="1600"/>
            </a:br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3372822306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66E488-EC8C-443D-9CCD-83A1DC480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Прямое воздействие человека на природу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18D4E5-69BF-49F8-94CA-EFB9C66CCF3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Прямое воздействие человека заключается в непосредственном уничтожении видов. Это вырубка лесов, вытаптывание травостоя в местах так называемых "пикников", стремление обязательно поймать и засушить яркую или необычную бабочку, желание собрать огромный букет красивых луговых цветов, чрезмерный отстрел животных на охоте.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6082556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Rectangle 206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bg1">
                  <a:shade val="48000"/>
                  <a:satMod val="110000"/>
                  <a:lumMod val="40000"/>
                </a:schemeClr>
                <a:schemeClr val="bg1">
                  <a:tint val="90000"/>
                  <a:lumMod val="106000"/>
                </a:schemeClr>
              </a:duotone>
            </a:blip>
            <a:stretch/>
          </a:blipFill>
          <a:ln>
            <a:noFill/>
          </a:ln>
          <a:effectLst/>
        </p:spPr>
      </p:sp>
      <p:pic>
        <p:nvPicPr>
          <p:cNvPr id="2067" name="Picture 145">
            <a:extLst>
              <a:ext uri="{FF2B5EF4-FFF2-40B4-BE49-F238E27FC236}">
                <a16:creationId xmlns:a16="http://schemas.microsoft.com/office/drawing/2014/main" id="{0BE67D62-3E62-470C-98D6-3BA21088C43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2068" name="Freeform 11">
            <a:extLst>
              <a:ext uri="{FF2B5EF4-FFF2-40B4-BE49-F238E27FC236}">
                <a16:creationId xmlns:a16="http://schemas.microsoft.com/office/drawing/2014/main" id="{9060346B-3FED-4DD4-B8C1-DC55FABE76D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69" name="Freeform 13">
            <a:extLst>
              <a:ext uri="{FF2B5EF4-FFF2-40B4-BE49-F238E27FC236}">
                <a16:creationId xmlns:a16="http://schemas.microsoft.com/office/drawing/2014/main" id="{B553EB7A-0120-4C88-A02C-26C1D1F4CD3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70" name="Freeform 25">
            <a:extLst>
              <a:ext uri="{FF2B5EF4-FFF2-40B4-BE49-F238E27FC236}">
                <a16:creationId xmlns:a16="http://schemas.microsoft.com/office/drawing/2014/main" id="{D4327787-BC11-4A2F-BB05-F74869A7FE5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71" name="Freeform 14">
            <a:extLst>
              <a:ext uri="{FF2B5EF4-FFF2-40B4-BE49-F238E27FC236}">
                <a16:creationId xmlns:a16="http://schemas.microsoft.com/office/drawing/2014/main" id="{7C3D022D-958E-4B8D-B601-804671385E5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072" name="5-Point Star 24">
            <a:extLst>
              <a:ext uri="{FF2B5EF4-FFF2-40B4-BE49-F238E27FC236}">
                <a16:creationId xmlns:a16="http://schemas.microsoft.com/office/drawing/2014/main" id="{0BF0E6E8-886A-4302-8457-1BF7C47C4FD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073" name="Picture 157" descr="Изображение выглядит как здание, кирпич, стена, строительный материал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D187ADFF-DAAC-4757-9491-875EBEE8482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2074" name="Rectangle 159">
            <a:extLst>
              <a:ext uri="{FF2B5EF4-FFF2-40B4-BE49-F238E27FC236}">
                <a16:creationId xmlns:a16="http://schemas.microsoft.com/office/drawing/2014/main" id="{8810EDEC-A3A4-4D35-87E0-89013638D4B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56974"/>
            <a:ext cx="12188952" cy="2601025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5" name="5-Point Star 8">
            <a:extLst>
              <a:ext uri="{FF2B5EF4-FFF2-40B4-BE49-F238E27FC236}">
                <a16:creationId xmlns:a16="http://schemas.microsoft.com/office/drawing/2014/main" id="{23C1315D-C915-4BB9-917F-F80BCCDE1D3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03408" y="6388943"/>
            <a:ext cx="373049" cy="373049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BD180C9B-D2FE-4CB3-8D1C-913AD8411B4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954" y="457201"/>
            <a:ext cx="11261749" cy="3343894"/>
          </a:xfrm>
          <a:prstGeom prst="rect">
            <a:avLst/>
          </a:prstGeom>
          <a:solidFill>
            <a:schemeClr val="bg1"/>
          </a:solidFill>
          <a:ln w="57150" cmpd="thinThick">
            <a:noFill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B93CF554-54B4-469A-9EF7-62675485599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12134" y="4491323"/>
            <a:ext cx="12201086" cy="0"/>
          </a:xfrm>
          <a:prstGeom prst="line">
            <a:avLst/>
          </a:pr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4" name="Picture 6" descr="https://www.eradetstva.ru/products_pictures/big/Abingdonskaya_slonovaya_cherepaha-67654-00.jpg">
            <a:extLst>
              <a:ext uri="{FF2B5EF4-FFF2-40B4-BE49-F238E27FC236}">
                <a16:creationId xmlns:a16="http://schemas.microsoft.com/office/drawing/2014/main" id="{A9A5F6DD-B3EA-4349-8448-5A6E464159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8" r="8411" b="-3"/>
          <a:stretch/>
        </p:blipFill>
        <p:spPr bwMode="auto">
          <a:xfrm rot="21600000">
            <a:off x="685913" y="691545"/>
            <a:ext cx="3516782" cy="2874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im0-tub-ru.yandex.net/i?id=cfba09b70645ac622c0577eb4b1627f0&amp;n=13">
            <a:extLst>
              <a:ext uri="{FF2B5EF4-FFF2-40B4-BE49-F238E27FC236}">
                <a16:creationId xmlns:a16="http://schemas.microsoft.com/office/drawing/2014/main" id="{0902F51E-1859-4545-8E91-8093E0D2A3C8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0" r="4143" b="1"/>
          <a:stretch/>
        </p:blipFill>
        <p:spPr bwMode="auto">
          <a:xfrm rot="21600000">
            <a:off x="4333232" y="691545"/>
            <a:ext cx="3516782" cy="2874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irchudes.net/uploads/posts/2016-05/1462350982_oryx-dammah.jpg">
            <a:extLst>
              <a:ext uri="{FF2B5EF4-FFF2-40B4-BE49-F238E27FC236}">
                <a16:creationId xmlns:a16="http://schemas.microsoft.com/office/drawing/2014/main" id="{BBB87F9D-93C2-4531-B496-3A09265167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9" r="447" b="1"/>
          <a:stretch/>
        </p:blipFill>
        <p:spPr bwMode="auto">
          <a:xfrm rot="21600000">
            <a:off x="7980551" y="691546"/>
            <a:ext cx="3516782" cy="2874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350EB1-D5A3-45F2-8EEE-E218F56A5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912" y="4714814"/>
            <a:ext cx="10818199" cy="107521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200" dirty="0" err="1"/>
              <a:t>Виды</a:t>
            </a:r>
            <a:r>
              <a:rPr lang="en-US" sz="3200" dirty="0"/>
              <a:t>, </a:t>
            </a:r>
            <a:r>
              <a:rPr lang="en-US" sz="3200" dirty="0" err="1"/>
              <a:t>полностью</a:t>
            </a:r>
            <a:r>
              <a:rPr lang="en-US" sz="3200" dirty="0"/>
              <a:t> </a:t>
            </a:r>
            <a:r>
              <a:rPr lang="en-US" sz="3200" dirty="0" err="1"/>
              <a:t>исчезнувшие</a:t>
            </a:r>
            <a:r>
              <a:rPr lang="en-US" sz="3200" dirty="0"/>
              <a:t> в </a:t>
            </a:r>
            <a:r>
              <a:rPr lang="en-US" sz="3200" dirty="0" err="1"/>
              <a:t>природе</a:t>
            </a:r>
            <a:r>
              <a:rPr lang="en-US" sz="3200" dirty="0"/>
              <a:t> </a:t>
            </a:r>
            <a:r>
              <a:rPr lang="en-US" sz="3200" dirty="0" err="1"/>
              <a:t>из-за</a:t>
            </a:r>
            <a:r>
              <a:rPr lang="en-US" sz="3200" dirty="0"/>
              <a:t> </a:t>
            </a:r>
            <a:r>
              <a:rPr lang="en-US" sz="3200" dirty="0" err="1"/>
              <a:t>прямого</a:t>
            </a:r>
            <a:r>
              <a:rPr lang="en-US" sz="3200" dirty="0"/>
              <a:t> </a:t>
            </a:r>
            <a:r>
              <a:rPr lang="en-US" sz="3200" dirty="0" err="1"/>
              <a:t>воздействия</a:t>
            </a:r>
            <a:r>
              <a:rPr lang="en-US" sz="3200" dirty="0"/>
              <a:t> </a:t>
            </a:r>
            <a:r>
              <a:rPr lang="en-US" sz="3200" dirty="0" err="1"/>
              <a:t>человека</a:t>
            </a:r>
            <a:endParaRPr lang="en-US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1A1DE9-68AB-44E2-B187-D0F69A1524A6}"/>
              </a:ext>
            </a:extLst>
          </p:cNvPr>
          <p:cNvSpPr txBox="1"/>
          <p:nvPr/>
        </p:nvSpPr>
        <p:spPr>
          <a:xfrm>
            <a:off x="472968" y="3789432"/>
            <a:ext cx="3729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 Черепаха слоновая </a:t>
            </a:r>
            <a:r>
              <a:rPr lang="ru-RU" dirty="0" err="1">
                <a:solidFill>
                  <a:schemeClr val="bg1"/>
                </a:solidFill>
              </a:rPr>
              <a:t>абингдонская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DF5455-62ED-4255-9332-91BB96548A08}"/>
              </a:ext>
            </a:extLst>
          </p:cNvPr>
          <p:cNvSpPr txBox="1"/>
          <p:nvPr/>
        </p:nvSpPr>
        <p:spPr>
          <a:xfrm>
            <a:off x="4333231" y="3775117"/>
            <a:ext cx="3293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                             Ара голубой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49F4D-35F7-414C-AB5A-87E97B4E61FD}"/>
              </a:ext>
            </a:extLst>
          </p:cNvPr>
          <p:cNvSpPr txBox="1"/>
          <p:nvPr/>
        </p:nvSpPr>
        <p:spPr>
          <a:xfrm>
            <a:off x="7961768" y="3745218"/>
            <a:ext cx="3367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                                    </a:t>
            </a:r>
            <a:r>
              <a:rPr lang="ru-RU" dirty="0" err="1">
                <a:solidFill>
                  <a:schemeClr val="bg1"/>
                </a:solidFill>
              </a:rPr>
              <a:t>Орикс</a:t>
            </a:r>
            <a:r>
              <a:rPr lang="ru-RU" dirty="0">
                <a:solidFill>
                  <a:schemeClr val="bg1"/>
                </a:solidFill>
              </a:rPr>
              <a:t> сахарский</a:t>
            </a:r>
          </a:p>
        </p:txBody>
      </p:sp>
    </p:spTree>
    <p:extLst>
      <p:ext uri="{BB962C8B-B14F-4D97-AF65-F5344CB8AC3E}">
        <p14:creationId xmlns:p14="http://schemas.microsoft.com/office/powerpoint/2010/main" val="135199650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Picture 136" descr="Изображение выглядит как здание, кирпич, стена, строительный материал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91AB8A88-A60F-421C-9564-D5A7639EA58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39" name="Rectangle 138">
            <a:extLst>
              <a:ext uri="{FF2B5EF4-FFF2-40B4-BE49-F238E27FC236}">
                <a16:creationId xmlns:a16="http://schemas.microsoft.com/office/drawing/2014/main" id="{832D3A04-3120-4CF3-8F9E-6DCF218BAC5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3076" name="Picture 4" descr="https://ds04.infourok.ru/uploads/ex/0646/000647d5-ae95bb0f/hello_html_m1e5fa016.png">
            <a:extLst>
              <a:ext uri="{FF2B5EF4-FFF2-40B4-BE49-F238E27FC236}">
                <a16:creationId xmlns:a16="http://schemas.microsoft.com/office/drawing/2014/main" id="{35AB09A4-5041-4BDD-AEB6-B85CB7A06D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61" b="93792" l="8212" r="91788">
                        <a14:foregroundMark x1="21168" y1="58537" x2="21168" y2="58537"/>
                        <a14:foregroundMark x1="51277" y1="6652" x2="51277" y2="6652"/>
                        <a14:foregroundMark x1="8394" y1="50111" x2="8394" y2="50111"/>
                        <a14:foregroundMark x1="58942" y1="94013" x2="58942" y2="94013"/>
                        <a14:foregroundMark x1="90146" y1="34146" x2="90146" y2="34146"/>
                        <a14:foregroundMark x1="50365" y1="2661" x2="50365" y2="2661"/>
                        <a14:foregroundMark x1="91788" y1="15299" x2="91788" y2="1529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62455" y="1274324"/>
            <a:ext cx="4677405" cy="3847165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41" name="Freeform 9">
            <a:extLst>
              <a:ext uri="{FF2B5EF4-FFF2-40B4-BE49-F238E27FC236}">
                <a16:creationId xmlns:a16="http://schemas.microsoft.com/office/drawing/2014/main" id="{98D68143-E11F-49D9-A842-E52CB436451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397" y="0"/>
            <a:ext cx="11773291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70D81F57-CC57-46AD-86A2-54F697BD590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6094412" cy="6380796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A3DF3E-395D-45DF-8954-AAFD4CE72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9" y="690479"/>
            <a:ext cx="4957275" cy="1146825"/>
          </a:xfrm>
        </p:spPr>
        <p:txBody>
          <a:bodyPr>
            <a:normAutofit/>
          </a:bodyPr>
          <a:lstStyle/>
          <a:p>
            <a:r>
              <a:rPr lang="ru-RU" sz="4400">
                <a:solidFill>
                  <a:schemeClr val="bg1"/>
                </a:solidFill>
              </a:rPr>
              <a:t>Красная книга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DFA1E9-D8AD-4586-9311-786DA618647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0" y="2063395"/>
            <a:ext cx="4957273" cy="3446103"/>
          </a:xfrm>
        </p:spPr>
        <p:txBody>
          <a:bodyPr>
            <a:normAutofit/>
          </a:bodyPr>
          <a:lstStyle/>
          <a:p>
            <a:r>
              <a:rPr lang="ru-RU" sz="1800">
                <a:solidFill>
                  <a:schemeClr val="bg1"/>
                </a:solidFill>
              </a:rPr>
              <a:t>В Красной книге содержатся сведения о редких видах – их  распространении, численности, причинах бедственного положения и мерах по сохранению. Эти сведения регулярно пополняются.</a:t>
            </a:r>
          </a:p>
        </p:txBody>
      </p:sp>
    </p:spTree>
    <p:extLst>
      <p:ext uri="{BB962C8B-B14F-4D97-AF65-F5344CB8AC3E}">
        <p14:creationId xmlns:p14="http://schemas.microsoft.com/office/powerpoint/2010/main" val="53907519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7A37A05B-5EE5-46EF-B1F8-182A3F3C17C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ECE753A3-CB2D-4B90-A1D6-68B9618BB0D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23000" y="135467"/>
            <a:ext cx="5334001" cy="6104466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25">
            <a:extLst>
              <a:ext uri="{FF2B5EF4-FFF2-40B4-BE49-F238E27FC236}">
                <a16:creationId xmlns:a16="http://schemas.microsoft.com/office/drawing/2014/main" id="{EF9B69EB-1232-4524-836D-824F991F89C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397" y="0"/>
            <a:ext cx="11773291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B4EA443A-62A7-44FA-AC12-5E09BE08CF5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6094412" cy="6380796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103" name="Picture 2" descr="http://aikido-mariel.ru/misc/i/gallery/11175/4513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66399" y="231418"/>
            <a:ext cx="4651564" cy="2895599"/>
          </a:xfrm>
          <a:prstGeom prst="rect">
            <a:avLst/>
          </a:prstGeom>
          <a:ln>
            <a:noFill/>
          </a:ln>
        </p:spPr>
      </p:pic>
      <p:pic>
        <p:nvPicPr>
          <p:cNvPr id="4100" name="Picture 4" descr="Самые большие заповедники России">
            <a:extLst>
              <a:ext uri="{FF2B5EF4-FFF2-40B4-BE49-F238E27FC236}">
                <a16:creationId xmlns:a16="http://schemas.microsoft.com/office/drawing/2014/main" id="{236EABD0-C55E-4A6C-A770-79E66C0C2C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974" y="3250087"/>
            <a:ext cx="5088415" cy="288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0CDE6B-9418-4D53-9EA6-893593D09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2" y="685800"/>
            <a:ext cx="4949172" cy="1151965"/>
          </a:xfrm>
        </p:spPr>
        <p:txBody>
          <a:bodyPr>
            <a:normAutofit/>
          </a:bodyPr>
          <a:lstStyle/>
          <a:p>
            <a:r>
              <a:rPr lang="ru-RU">
                <a:solidFill>
                  <a:schemeClr val="bg1"/>
                </a:solidFill>
              </a:rPr>
              <a:t>Заповедники</a:t>
            </a:r>
          </a:p>
        </p:txBody>
      </p:sp>
      <p:sp>
        <p:nvSpPr>
          <p:cNvPr id="4105" name="Content Placeholder 4104"/>
          <p:cNvSpPr>
            <a:spLocks noGrp="1"/>
          </p:cNvSpPr>
          <p:nvPr>
            <p:ph sz="quarter" idx="13"/>
          </p:nvPr>
        </p:nvSpPr>
        <p:spPr>
          <a:xfrm>
            <a:off x="685802" y="2063396"/>
            <a:ext cx="4949172" cy="3680910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>
                <a:solidFill>
                  <a:schemeClr val="bg1"/>
                </a:solidFill>
              </a:rPr>
              <a:t>Запове́дник</a:t>
            </a:r>
            <a:r>
              <a:rPr lang="ru-RU" dirty="0">
                <a:solidFill>
                  <a:schemeClr val="bg1"/>
                </a:solidFill>
              </a:rPr>
              <a:t> — участок территории (акватории), на котором сохраняется в естественном состоянии весь его природный комплекс, а охота запрещена. Кроме того, на территории заповедника запрещена любая хозяйственная деятельность человека, а земли навечно изъяты из любых форм пользования.</a:t>
            </a:r>
          </a:p>
          <a:p>
            <a:r>
              <a:rPr lang="ru-RU" dirty="0">
                <a:solidFill>
                  <a:schemeClr val="bg1"/>
                </a:solidFill>
              </a:rPr>
              <a:t>(Сверху - липецкий заповедник </a:t>
            </a:r>
            <a:r>
              <a:rPr lang="ru-RU" dirty="0" err="1">
                <a:solidFill>
                  <a:schemeClr val="bg1"/>
                </a:solidFill>
              </a:rPr>
              <a:t>Галичья</a:t>
            </a:r>
            <a:r>
              <a:rPr lang="ru-RU" dirty="0">
                <a:solidFill>
                  <a:schemeClr val="bg1"/>
                </a:solidFill>
              </a:rPr>
              <a:t> Гора, снизу -  Алтайский государственный заповедник)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079848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508E08-2791-43F8-BC29-3E267588A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8CE9DA-E446-4119-A84A-4D17ECE0DC8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246196"/>
      </p:ext>
    </p:extLst>
  </p:cSld>
  <p:clrMapOvr>
    <a:masterClrMapping/>
  </p:clrMapOvr>
  <p:transition spd="slow">
    <p:push dir="u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85</TotalTime>
  <Words>177</Words>
  <Application>Microsoft Office PowerPoint</Application>
  <PresentationFormat>Широкоэкранный</PresentationFormat>
  <Paragraphs>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Impact</vt:lpstr>
      <vt:lpstr>Главное мероприятие</vt:lpstr>
      <vt:lpstr>Прямое и косвенное влияние человека на природу</vt:lpstr>
      <vt:lpstr>Косвенное влияние человека на природу</vt:lpstr>
      <vt:lpstr>Прямое воздействие человека на природу</vt:lpstr>
      <vt:lpstr>Виды, полностью исчезнувшие в природе из-за прямого воздействия человека</vt:lpstr>
      <vt:lpstr>Красная книга</vt:lpstr>
      <vt:lpstr>Заповедники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Прямое и косвенное влияние человека на природу</dc:title>
  <dc:creator>Ярослав Богданов</dc:creator>
  <cp:lastModifiedBy>Ярослав Богданов</cp:lastModifiedBy>
  <cp:revision>8</cp:revision>
  <dcterms:created xsi:type="dcterms:W3CDTF">2017-10-01T17:05:21Z</dcterms:created>
  <dcterms:modified xsi:type="dcterms:W3CDTF">2017-10-03T14:10:54Z</dcterms:modified>
</cp:coreProperties>
</file>