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16000"/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ff\Desktop\&#1087;&#1088;&#1086;&#1077;&#1082;&#1090;\shaMan%20-%20&#1056;&#160;&#1056;&#1105;&#1057;&#8218;&#1056;&#1112;%20&#1056;&#1114;&#1056;&#181;&#1056;&#1169;&#1056;&#1030;&#1056;&#181;&#1056;&#1169;&#1057;&#1039;%20(mixpromo.net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188640"/>
            <a:ext cx="3259188" cy="56166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35896" y="980728"/>
            <a:ext cx="51125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Коренные жители Сибири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2780928"/>
            <a:ext cx="32832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err="1" smtClean="0">
                <a:solidFill>
                  <a:srgbClr val="FF0000"/>
                </a:solidFill>
                <a:latin typeface="Monotype Corsiva" pitchFamily="66" charset="0"/>
              </a:rPr>
              <a:t>телеуты</a:t>
            </a:r>
            <a:endParaRPr lang="ru-RU" sz="7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67944" y="3933056"/>
            <a:ext cx="4392488" cy="2650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shaMan - Р РёС‚Рј РњРµРґРІРµРґСЏ (mixpromo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41764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C00000"/>
                </a:solidFill>
                <a:latin typeface="Gabriola" pitchFamily="82" charset="0"/>
              </a:rPr>
              <a:t>Телеуты</a:t>
            </a:r>
            <a:r>
              <a:rPr lang="ru-RU" sz="2800" b="1" dirty="0" smtClean="0">
                <a:solidFill>
                  <a:srgbClr val="C00000"/>
                </a:solidFill>
                <a:latin typeface="Gabriola" pitchFamily="82" charset="0"/>
              </a:rPr>
              <a:t> </a:t>
            </a:r>
            <a:r>
              <a:rPr lang="ru-RU" sz="2800" dirty="0" smtClean="0">
                <a:latin typeface="Gabriola" pitchFamily="82" charset="0"/>
              </a:rPr>
              <a:t>– </a:t>
            </a:r>
            <a:r>
              <a:rPr lang="ru-RU" sz="2800" dirty="0" smtClean="0">
                <a:solidFill>
                  <a:srgbClr val="002060"/>
                </a:solidFill>
                <a:latin typeface="Gabriola" pitchFamily="82" charset="0"/>
              </a:rPr>
              <a:t>народ в Сибири. Живут в Беловском, Гурьевском и Новокузнецком районах </a:t>
            </a:r>
            <a:r>
              <a:rPr lang="ru-RU" sz="2800" dirty="0" err="1" smtClean="0">
                <a:solidFill>
                  <a:srgbClr val="002060"/>
                </a:solidFill>
                <a:latin typeface="Gabriola" pitchFamily="82" charset="0"/>
              </a:rPr>
              <a:t>Кемеровкой</a:t>
            </a:r>
            <a:r>
              <a:rPr lang="ru-RU" sz="2800" dirty="0" smtClean="0">
                <a:solidFill>
                  <a:srgbClr val="002060"/>
                </a:solidFill>
                <a:latin typeface="Gabriola" pitchFamily="82" charset="0"/>
              </a:rPr>
              <a:t> области.</a:t>
            </a:r>
            <a:endParaRPr lang="ru-RU" sz="2800" dirty="0">
              <a:solidFill>
                <a:srgbClr val="002060"/>
              </a:solidFill>
              <a:latin typeface="Gabriola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725144"/>
            <a:ext cx="66030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solidFill>
                  <a:srgbClr val="002060"/>
                </a:solidFill>
                <a:latin typeface="Gabriola" pitchFamily="82" charset="0"/>
              </a:rPr>
              <a:t>Телеутский</a:t>
            </a:r>
            <a:r>
              <a:rPr lang="ru-RU" sz="3600" dirty="0" smtClean="0">
                <a:solidFill>
                  <a:srgbClr val="002060"/>
                </a:solidFill>
                <a:latin typeface="Gabriola" pitchFamily="82" charset="0"/>
              </a:rPr>
              <a:t> язык относится к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Gabriola" pitchFamily="82" charset="0"/>
              </a:rPr>
              <a:t> тюркской ветви алтайской семьи языков.</a:t>
            </a:r>
            <a:endParaRPr lang="ru-RU" sz="3600" dirty="0">
              <a:solidFill>
                <a:srgbClr val="002060"/>
              </a:solidFill>
              <a:latin typeface="Gabriola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6021288"/>
            <a:ext cx="5767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Gabriola" pitchFamily="82" charset="0"/>
              </a:rPr>
              <a:t>Письменность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Gabriola" pitchFamily="82" charset="0"/>
              </a:rPr>
              <a:t>создана на кириллице</a:t>
            </a:r>
            <a:endParaRPr lang="ru-RU" sz="3600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5" name="Рисунок 4" descr="20140712%2000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51920" y="1412776"/>
            <a:ext cx="4770660" cy="3580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30_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1" y="2234026"/>
            <a:ext cx="2731809" cy="2707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zLegend3_38s_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332656"/>
            <a:ext cx="3024335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9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3933056"/>
            <a:ext cx="4532071" cy="2690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425967076262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3968" y="404664"/>
            <a:ext cx="4379316" cy="2615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51520" y="4725144"/>
            <a:ext cx="43093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C00000"/>
                </a:solidFill>
                <a:latin typeface="Monotype Corsiva" pitchFamily="66" charset="0"/>
              </a:rPr>
              <a:t>Алынчык</a:t>
            </a:r>
            <a:r>
              <a:rPr lang="ru-RU" sz="2800" b="1" dirty="0" smtClean="0">
                <a:latin typeface="Gabriola" pitchFamily="82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Gabriola" pitchFamily="82" charset="0"/>
              </a:rPr>
              <a:t>– коническая постройка из жердей покрытая берестой. Внутри жилище делилось на женскую и мужскую половины.</a:t>
            </a:r>
            <a:endParaRPr lang="ru-RU" sz="2800" dirty="0">
              <a:solidFill>
                <a:srgbClr val="002060"/>
              </a:solidFill>
              <a:latin typeface="Gabriola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52120" y="0"/>
            <a:ext cx="1186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Юрта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8144" y="3573016"/>
            <a:ext cx="891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Чум</a:t>
            </a:r>
            <a:endParaRPr lang="ru-RU" sz="3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60648"/>
            <a:ext cx="71962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>
                <a:solidFill>
                  <a:srgbClr val="C00000"/>
                </a:solidFill>
                <a:latin typeface="Monotype Corsiva" pitchFamily="66" charset="0"/>
              </a:rPr>
              <a:t>Телеутский</a:t>
            </a:r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 национальный костюм</a:t>
            </a:r>
            <a:endParaRPr lang="ru-RU" sz="4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ANK002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1052736"/>
            <a:ext cx="1944216" cy="3871378"/>
          </a:xfrm>
          <a:prstGeom prst="rect">
            <a:avLst/>
          </a:prstGeom>
        </p:spPr>
      </p:pic>
      <p:pic>
        <p:nvPicPr>
          <p:cNvPr id="5" name="Рисунок 4" descr="ANK0025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051720" y="1124744"/>
            <a:ext cx="2045408" cy="374441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5085184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Gabriola" pitchFamily="82" charset="0"/>
              </a:rPr>
              <a:t>Повседневный головной убор - платок. Его складывают треугольником: один угол спускается на спину, два других завязывают узлом. Праздничный головной убор имел коническую форму из стеганой материи обшитые бархатом по отвороту, отороченные мехом соболя шапки с кистью на макушке.</a:t>
            </a:r>
            <a:endParaRPr lang="ru-RU" sz="2400" dirty="0">
              <a:solidFill>
                <a:srgbClr val="002060"/>
              </a:solidFill>
              <a:latin typeface="Gabriola" pitchFamily="82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20072" y="1052736"/>
            <a:ext cx="3779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Gabriola" pitchFamily="82" charset="0"/>
              </a:rPr>
              <a:t>Женская одежда включала шаровары из ситца или холста, длинное платье </a:t>
            </a:r>
            <a:r>
              <a:rPr lang="ru-RU" sz="2400" dirty="0" err="1" smtClean="0">
                <a:solidFill>
                  <a:srgbClr val="002060"/>
                </a:solidFill>
                <a:latin typeface="Gabriola" pitchFamily="82" charset="0"/>
              </a:rPr>
              <a:t>туникообразного</a:t>
            </a:r>
            <a:r>
              <a:rPr lang="ru-RU" sz="2400" dirty="0" smtClean="0">
                <a:solidFill>
                  <a:srgbClr val="002060"/>
                </a:solidFill>
                <a:latin typeface="Gabriola" pitchFamily="82" charset="0"/>
              </a:rPr>
              <a:t> покроя с накладным праздничным нагрудником, лёгкий кафтан из шерстяной или плотной ситцевой материи чёрного цвета, на подкладке, шёлковые праздничные халаты. Тёплая верхняя одежда - стёганый халат и шубы</a:t>
            </a:r>
            <a:endParaRPr lang="ru-RU" sz="2400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12" name="Рисунок 11" descr="image0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635896" y="4149080"/>
            <a:ext cx="1429994" cy="96467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79912" y="3501008"/>
            <a:ext cx="14430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err="1" smtClean="0">
                <a:solidFill>
                  <a:srgbClr val="C00000"/>
                </a:solidFill>
                <a:latin typeface="Monotype Corsiva" pitchFamily="66" charset="0"/>
              </a:rPr>
              <a:t>Чарык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-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кожаная обувь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645024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Gabriola" pitchFamily="82" charset="0"/>
              </a:rPr>
              <a:t>Согласно древней легенде, мужчины ушли на войну, а их жёны отправились им на помощь, оставив своих детей в лесу. Когда уцелевшие воины вернулись домой, то обнаружили, что выжили только те дети, которые были оставлены под берёзами, так как пили их сок. С тех пор появился обычай – просить у берёзы семейного благополучия, счастья и здоровья для своих родных и любимых, защиты от невзгод. Прошли века, но и сегодня люди приезжают к священной берёзе и, загадав самое сокровенное желание, повязывают на её ветви разноцветные ленты. По древнему </a:t>
            </a:r>
            <a:r>
              <a:rPr lang="ru-RU" sz="2400" dirty="0" err="1" smtClean="0">
                <a:solidFill>
                  <a:srgbClr val="002060"/>
                </a:solidFill>
                <a:latin typeface="Gabriola" pitchFamily="82" charset="0"/>
              </a:rPr>
              <a:t>телеутскому</a:t>
            </a:r>
            <a:r>
              <a:rPr lang="ru-RU" sz="2400" dirty="0" smtClean="0">
                <a:solidFill>
                  <a:srgbClr val="002060"/>
                </a:solidFill>
                <a:latin typeface="Gabriola" pitchFamily="82" charset="0"/>
              </a:rPr>
              <a:t> поверью, оно обязательно сбудется!</a:t>
            </a:r>
            <a:endParaRPr lang="ru-RU" sz="2400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3" name="Рисунок 2" descr="1425967076261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1560" y="188641"/>
            <a:ext cx="6048672" cy="35283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76256" y="332656"/>
            <a:ext cx="22677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C00000"/>
                </a:solidFill>
                <a:latin typeface="Gabriola" pitchFamily="82" charset="0"/>
              </a:rPr>
              <a:t>Одно из важных культовых мест </a:t>
            </a:r>
            <a:r>
              <a:rPr lang="ru-RU" sz="2800" dirty="0" err="1" smtClean="0">
                <a:solidFill>
                  <a:srgbClr val="C00000"/>
                </a:solidFill>
                <a:latin typeface="Gabriola" pitchFamily="82" charset="0"/>
              </a:rPr>
              <a:t>телеутов</a:t>
            </a:r>
            <a:r>
              <a:rPr lang="ru-RU" sz="2800" dirty="0" smtClean="0">
                <a:solidFill>
                  <a:srgbClr val="C00000"/>
                </a:solidFill>
                <a:latin typeface="Gabriola" pitchFamily="82" charset="0"/>
              </a:rPr>
              <a:t> – дерево желаний </a:t>
            </a:r>
            <a:r>
              <a:rPr lang="ru-RU" sz="2800" dirty="0" err="1" smtClean="0">
                <a:solidFill>
                  <a:srgbClr val="C00000"/>
                </a:solidFill>
                <a:latin typeface="Gabriola" pitchFamily="82" charset="0"/>
              </a:rPr>
              <a:t>Сомо</a:t>
            </a:r>
            <a:r>
              <a:rPr lang="ru-RU" sz="2800" dirty="0" smtClean="0">
                <a:solidFill>
                  <a:srgbClr val="C00000"/>
                </a:solidFill>
                <a:latin typeface="Gabriola" pitchFamily="82" charset="0"/>
              </a:rPr>
              <a:t>, которое является для них священным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5787" y="2967335"/>
            <a:ext cx="561243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</a:rPr>
              <a:t>Спасибо за внимание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279</Words>
  <Application>Microsoft Office PowerPoint</Application>
  <PresentationFormat>Экран (4:3)</PresentationFormat>
  <Paragraphs>17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ff</dc:creator>
  <cp:lastModifiedBy>ff</cp:lastModifiedBy>
  <cp:revision>12</cp:revision>
  <dcterms:created xsi:type="dcterms:W3CDTF">2017-04-23T01:42:34Z</dcterms:created>
  <dcterms:modified xsi:type="dcterms:W3CDTF">2017-10-16T03:35:08Z</dcterms:modified>
</cp:coreProperties>
</file>