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7" r:id="rId9"/>
    <p:sldId id="264" r:id="rId10"/>
    <p:sldId id="263" r:id="rId11"/>
    <p:sldId id="265" r:id="rId12"/>
    <p:sldId id="268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96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F9EEA-0781-4EF6-BDD6-ED3A816E965C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D73D8-F769-4810-820B-6C21F0ED9A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8546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F9EEA-0781-4EF6-BDD6-ED3A816E965C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D73D8-F769-4810-820B-6C21F0ED9A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73185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F9EEA-0781-4EF6-BDD6-ED3A816E965C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D73D8-F769-4810-820B-6C21F0ED9A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439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F9EEA-0781-4EF6-BDD6-ED3A816E965C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D73D8-F769-4810-820B-6C21F0ED9A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1493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F9EEA-0781-4EF6-BDD6-ED3A816E965C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D73D8-F769-4810-820B-6C21F0ED9A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71065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F9EEA-0781-4EF6-BDD6-ED3A816E965C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D73D8-F769-4810-820B-6C21F0ED9A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0330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F9EEA-0781-4EF6-BDD6-ED3A816E965C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D73D8-F769-4810-820B-6C21F0ED9A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3085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F9EEA-0781-4EF6-BDD6-ED3A816E965C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D73D8-F769-4810-820B-6C21F0ED9A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19915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F9EEA-0781-4EF6-BDD6-ED3A816E965C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D73D8-F769-4810-820B-6C21F0ED9A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33201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F9EEA-0781-4EF6-BDD6-ED3A816E965C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D73D8-F769-4810-820B-6C21F0ED9A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16705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F9EEA-0781-4EF6-BDD6-ED3A816E965C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D73D8-F769-4810-820B-6C21F0ED9A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95686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3000" t="-5000" r="-2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FF9EEA-0781-4EF6-BDD6-ED3A816E965C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5D73D8-F769-4810-820B-6C21F0ED9A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4334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22120" y="2408238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ТЕСТ </a:t>
            </a:r>
            <a:br>
              <a:rPr lang="ru-RU" b="1" i="1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ru-RU" b="1" i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ПО СКАЗКАМ </a:t>
            </a:r>
            <a:br>
              <a:rPr lang="ru-RU" b="1" i="1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ru-RU" b="1" i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А.С. ПУШКИНА</a:t>
            </a:r>
            <a:endParaRPr lang="ru-RU" b="1" i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7519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13071" y="861688"/>
            <a:ext cx="1025856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000000"/>
                </a:solidFill>
                <a:latin typeface="Helvetica Neue"/>
              </a:rPr>
              <a:t>9</a:t>
            </a:r>
            <a:r>
              <a:rPr lang="ru-RU" sz="3200" b="1" i="0" dirty="0" smtClean="0">
                <a:solidFill>
                  <a:srgbClr val="000000"/>
                </a:solidFill>
                <a:effectLst/>
                <a:latin typeface="Helvetica Neue"/>
              </a:rPr>
              <a:t>. В каком порядке появлялись чудеса на острове Буяне у князя </a:t>
            </a:r>
            <a:r>
              <a:rPr lang="ru-RU" sz="3200" b="1" i="0" dirty="0" err="1" smtClean="0">
                <a:solidFill>
                  <a:srgbClr val="000000"/>
                </a:solidFill>
                <a:effectLst/>
                <a:latin typeface="Helvetica Neue"/>
              </a:rPr>
              <a:t>Гвидона</a:t>
            </a:r>
            <a:r>
              <a:rPr lang="ru-RU" sz="3200" b="1" i="0" dirty="0" smtClean="0">
                <a:solidFill>
                  <a:srgbClr val="000000"/>
                </a:solidFill>
                <a:effectLst/>
                <a:latin typeface="Helvetica Neue"/>
              </a:rPr>
              <a:t>?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93073" y="2778996"/>
            <a:ext cx="887104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0" i="0" dirty="0" smtClean="0">
                <a:solidFill>
                  <a:srgbClr val="002060"/>
                </a:solidFill>
                <a:effectLst/>
                <a:latin typeface="Helvetica Neue"/>
              </a:rPr>
              <a:t>1) царевна Лебедь</a:t>
            </a:r>
          </a:p>
          <a:p>
            <a:r>
              <a:rPr lang="ru-RU" sz="4000" b="0" i="0" dirty="0" smtClean="0">
                <a:solidFill>
                  <a:srgbClr val="002060"/>
                </a:solidFill>
                <a:effectLst/>
                <a:latin typeface="Helvetica Neue"/>
              </a:rPr>
              <a:t>2) чудо-белочка</a:t>
            </a:r>
          </a:p>
          <a:p>
            <a:r>
              <a:rPr lang="ru-RU" sz="4000" b="0" i="0" dirty="0" smtClean="0">
                <a:solidFill>
                  <a:srgbClr val="002060"/>
                </a:solidFill>
                <a:effectLst/>
                <a:latin typeface="Helvetica Neue"/>
              </a:rPr>
              <a:t>3) 33 богатыря</a:t>
            </a:r>
            <a:endParaRPr lang="ru-RU" sz="4000" b="0" i="0" dirty="0" smtClean="0">
              <a:solidFill>
                <a:srgbClr val="002060"/>
              </a:solidFill>
              <a:effectLst/>
              <a:latin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782158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6215" y="833483"/>
            <a:ext cx="1029041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0" dirty="0" smtClean="0">
                <a:solidFill>
                  <a:srgbClr val="000000"/>
                </a:solidFill>
                <a:effectLst/>
                <a:latin typeface="Helvetica Neue"/>
              </a:rPr>
              <a:t>10. В каком порядке обращался королевич Елисей в поисках своей невесты? 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903333" y="2657076"/>
            <a:ext cx="8871045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0" i="0" dirty="0" smtClean="0">
                <a:solidFill>
                  <a:srgbClr val="002060"/>
                </a:solidFill>
                <a:effectLst/>
                <a:latin typeface="Helvetica Neue"/>
              </a:rPr>
              <a:t>1) месяц</a:t>
            </a:r>
          </a:p>
          <a:p>
            <a:r>
              <a:rPr lang="ru-RU" sz="4000" b="0" i="0" dirty="0" smtClean="0">
                <a:solidFill>
                  <a:srgbClr val="002060"/>
                </a:solidFill>
                <a:effectLst/>
                <a:latin typeface="Helvetica Neue"/>
              </a:rPr>
              <a:t>2) ветер</a:t>
            </a:r>
          </a:p>
          <a:p>
            <a:r>
              <a:rPr lang="ru-RU" sz="4000" b="0" i="0" dirty="0" smtClean="0">
                <a:solidFill>
                  <a:srgbClr val="002060"/>
                </a:solidFill>
                <a:effectLst/>
                <a:latin typeface="Helvetica Neue"/>
              </a:rPr>
              <a:t>3) солнце</a:t>
            </a:r>
          </a:p>
          <a:p>
            <a:endParaRPr lang="ru-RU" sz="4000" b="0" i="0" dirty="0" smtClean="0">
              <a:solidFill>
                <a:srgbClr val="002060"/>
              </a:solidFill>
              <a:effectLst/>
              <a:latin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684096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32175" y="742043"/>
            <a:ext cx="102904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0" dirty="0" smtClean="0">
                <a:solidFill>
                  <a:srgbClr val="000000"/>
                </a:solidFill>
                <a:effectLst/>
                <a:latin typeface="Helvetica Neue"/>
              </a:rPr>
              <a:t>ПРОВЕРЬ СВОИ ОТВЕТЫ!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332175" y="1565003"/>
            <a:ext cx="2026465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/>
              <a:t>1 – </a:t>
            </a:r>
            <a:r>
              <a:rPr lang="ru-RU" sz="4800" b="1" dirty="0" smtClean="0">
                <a:solidFill>
                  <a:srgbClr val="FF0000"/>
                </a:solidFill>
              </a:rPr>
              <a:t>Б</a:t>
            </a:r>
          </a:p>
          <a:p>
            <a:r>
              <a:rPr lang="ru-RU" sz="4800" b="1" dirty="0" smtClean="0"/>
              <a:t>2 – </a:t>
            </a:r>
            <a:r>
              <a:rPr lang="ru-RU" sz="4800" b="1" dirty="0" smtClean="0">
                <a:solidFill>
                  <a:srgbClr val="FF0000"/>
                </a:solidFill>
              </a:rPr>
              <a:t>В</a:t>
            </a:r>
            <a:r>
              <a:rPr lang="ru-RU" sz="4800" b="1" dirty="0" smtClean="0"/>
              <a:t> </a:t>
            </a:r>
          </a:p>
          <a:p>
            <a:r>
              <a:rPr lang="ru-RU" sz="4800" b="1" dirty="0" smtClean="0"/>
              <a:t>3 – </a:t>
            </a:r>
            <a:r>
              <a:rPr lang="ru-RU" sz="4800" b="1" dirty="0" smtClean="0">
                <a:solidFill>
                  <a:srgbClr val="FF0000"/>
                </a:solidFill>
              </a:rPr>
              <a:t>Б</a:t>
            </a:r>
            <a:r>
              <a:rPr lang="ru-RU" sz="4800" b="1" dirty="0" smtClean="0"/>
              <a:t> </a:t>
            </a:r>
          </a:p>
          <a:p>
            <a:r>
              <a:rPr lang="ru-RU" sz="4800" b="1" dirty="0" smtClean="0"/>
              <a:t>4 – </a:t>
            </a:r>
            <a:r>
              <a:rPr lang="ru-RU" sz="4800" b="1" dirty="0" smtClean="0">
                <a:solidFill>
                  <a:srgbClr val="FF0000"/>
                </a:solidFill>
              </a:rPr>
              <a:t>В</a:t>
            </a:r>
          </a:p>
          <a:p>
            <a:r>
              <a:rPr lang="ru-RU" sz="4800" b="1" dirty="0" smtClean="0"/>
              <a:t>5 – </a:t>
            </a:r>
            <a:r>
              <a:rPr lang="ru-RU" sz="4800" b="1" dirty="0" smtClean="0">
                <a:solidFill>
                  <a:srgbClr val="FF0000"/>
                </a:solidFill>
              </a:rPr>
              <a:t>А</a:t>
            </a:r>
          </a:p>
          <a:p>
            <a:r>
              <a:rPr lang="ru-RU" sz="3200" dirty="0" smtClean="0"/>
              <a:t> 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63895" y="1565003"/>
            <a:ext cx="3961945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/>
              <a:t>6 – </a:t>
            </a:r>
            <a:r>
              <a:rPr lang="ru-RU" sz="4800" b="1" dirty="0" smtClean="0">
                <a:solidFill>
                  <a:srgbClr val="FF0000"/>
                </a:solidFill>
              </a:rPr>
              <a:t>Б</a:t>
            </a:r>
          </a:p>
          <a:p>
            <a:r>
              <a:rPr lang="ru-RU" sz="4800" b="1" dirty="0" smtClean="0"/>
              <a:t>7 – </a:t>
            </a:r>
            <a:r>
              <a:rPr lang="ru-RU" sz="4800" b="1" dirty="0" smtClean="0">
                <a:solidFill>
                  <a:srgbClr val="FF0000"/>
                </a:solidFill>
              </a:rPr>
              <a:t>Б</a:t>
            </a:r>
            <a:r>
              <a:rPr lang="ru-RU" sz="4800" b="1" dirty="0" smtClean="0"/>
              <a:t> </a:t>
            </a:r>
          </a:p>
          <a:p>
            <a:r>
              <a:rPr lang="ru-RU" sz="4800" b="1" dirty="0" smtClean="0"/>
              <a:t>8 – </a:t>
            </a:r>
            <a:r>
              <a:rPr lang="ru-RU" sz="4800" b="1" dirty="0" smtClean="0">
                <a:solidFill>
                  <a:srgbClr val="FF0000"/>
                </a:solidFill>
              </a:rPr>
              <a:t>3, 1, 2, 5, 4</a:t>
            </a:r>
            <a:r>
              <a:rPr lang="ru-RU" sz="4800" b="1" dirty="0" smtClean="0"/>
              <a:t> </a:t>
            </a:r>
          </a:p>
          <a:p>
            <a:r>
              <a:rPr lang="ru-RU" sz="4800" b="1" dirty="0" smtClean="0"/>
              <a:t>9 – </a:t>
            </a:r>
            <a:r>
              <a:rPr lang="ru-RU" sz="4800" b="1" dirty="0" smtClean="0">
                <a:solidFill>
                  <a:srgbClr val="FF0000"/>
                </a:solidFill>
              </a:rPr>
              <a:t>2, 3, 1</a:t>
            </a:r>
          </a:p>
          <a:p>
            <a:r>
              <a:rPr lang="ru-RU" sz="4800" b="1" dirty="0" smtClean="0"/>
              <a:t>10 – </a:t>
            </a:r>
            <a:r>
              <a:rPr lang="ru-RU" sz="4800" b="1" dirty="0" smtClean="0">
                <a:solidFill>
                  <a:srgbClr val="FF0000"/>
                </a:solidFill>
              </a:rPr>
              <a:t>3, 1, 2</a:t>
            </a:r>
          </a:p>
          <a:p>
            <a:r>
              <a:rPr lang="ru-RU" sz="3200" dirty="0" smtClean="0"/>
              <a:t>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155070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0626" y="573206"/>
            <a:ext cx="1173093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>
              <a:buAutoNum type="arabicPeriod"/>
            </a:pPr>
            <a:r>
              <a:rPr lang="ru-RU" sz="4400" b="1" i="0" dirty="0" smtClean="0">
                <a:solidFill>
                  <a:srgbClr val="000000"/>
                </a:solidFill>
                <a:effectLst/>
                <a:latin typeface="Helvetica Neue"/>
              </a:rPr>
              <a:t>Какая сказка не </a:t>
            </a:r>
          </a:p>
          <a:p>
            <a:r>
              <a:rPr lang="ru-RU" sz="4400" b="1" i="0" dirty="0" smtClean="0">
                <a:solidFill>
                  <a:srgbClr val="000000"/>
                </a:solidFill>
                <a:effectLst/>
                <a:latin typeface="Helvetica Neue"/>
              </a:rPr>
              <a:t>принадлежит перу </a:t>
            </a:r>
          </a:p>
          <a:p>
            <a:r>
              <a:rPr lang="ru-RU" sz="4400" b="1" i="0" dirty="0" smtClean="0">
                <a:solidFill>
                  <a:srgbClr val="000000"/>
                </a:solidFill>
                <a:effectLst/>
                <a:latin typeface="Helvetica Neue"/>
              </a:rPr>
              <a:t>А.С. Пушкина:</a:t>
            </a: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b="0" i="0" dirty="0" smtClean="0">
                <a:solidFill>
                  <a:srgbClr val="002060"/>
                </a:solidFill>
                <a:effectLst/>
                <a:latin typeface="Helvetica Neue"/>
              </a:rPr>
              <a:t>а) «Сказка о рыбаке и рыбке»</a:t>
            </a:r>
            <a:r>
              <a:rPr lang="ru-RU" sz="4400" dirty="0" smtClean="0">
                <a:solidFill>
                  <a:srgbClr val="002060"/>
                </a:solidFill>
              </a:rPr>
              <a:t/>
            </a:r>
            <a:br>
              <a:rPr lang="ru-RU" sz="4400" dirty="0" smtClean="0">
                <a:solidFill>
                  <a:srgbClr val="002060"/>
                </a:solidFill>
              </a:rPr>
            </a:br>
            <a:r>
              <a:rPr lang="ru-RU" sz="4400" b="0" i="0" dirty="0" smtClean="0">
                <a:solidFill>
                  <a:srgbClr val="002060"/>
                </a:solidFill>
                <a:effectLst/>
                <a:latin typeface="Helvetica Neue"/>
              </a:rPr>
              <a:t>б) «Конёк-Горбунок»</a:t>
            </a:r>
            <a:r>
              <a:rPr lang="ru-RU" sz="4400" dirty="0" smtClean="0">
                <a:solidFill>
                  <a:srgbClr val="002060"/>
                </a:solidFill>
              </a:rPr>
              <a:t/>
            </a:r>
            <a:br>
              <a:rPr lang="ru-RU" sz="4400" dirty="0" smtClean="0">
                <a:solidFill>
                  <a:srgbClr val="002060"/>
                </a:solidFill>
              </a:rPr>
            </a:br>
            <a:r>
              <a:rPr lang="ru-RU" sz="4400" b="0" i="0" dirty="0" smtClean="0">
                <a:solidFill>
                  <a:srgbClr val="002060"/>
                </a:solidFill>
                <a:effectLst/>
                <a:latin typeface="Helvetica Neue"/>
              </a:rPr>
              <a:t>в) «Сказка о попе и о работнике его </a:t>
            </a:r>
            <a:r>
              <a:rPr lang="ru-RU" sz="4400" b="0" i="0" dirty="0" err="1" smtClean="0">
                <a:solidFill>
                  <a:srgbClr val="002060"/>
                </a:solidFill>
                <a:effectLst/>
                <a:latin typeface="Helvetica Neue"/>
              </a:rPr>
              <a:t>Балде</a:t>
            </a:r>
            <a:r>
              <a:rPr lang="ru-RU" sz="4400" b="0" i="0" dirty="0" smtClean="0">
                <a:solidFill>
                  <a:srgbClr val="002060"/>
                </a:solidFill>
                <a:effectLst/>
                <a:latin typeface="Helvetica Neue"/>
              </a:rPr>
              <a:t>»</a:t>
            </a:r>
            <a:r>
              <a:rPr lang="ru-RU" sz="4400" dirty="0" smtClean="0">
                <a:solidFill>
                  <a:srgbClr val="002060"/>
                </a:solidFill>
              </a:rPr>
              <a:t/>
            </a:r>
            <a:br>
              <a:rPr lang="ru-RU" sz="4400" dirty="0" smtClean="0">
                <a:solidFill>
                  <a:srgbClr val="002060"/>
                </a:solidFill>
              </a:rPr>
            </a:br>
            <a:r>
              <a:rPr lang="ru-RU" sz="4400" b="0" i="0" dirty="0" smtClean="0">
                <a:solidFill>
                  <a:srgbClr val="002060"/>
                </a:solidFill>
                <a:effectLst/>
                <a:latin typeface="Helvetica Neue"/>
              </a:rPr>
              <a:t>г) «Сказка о золотом петушке»</a:t>
            </a:r>
            <a:endParaRPr lang="ru-RU" sz="4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0196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46161" y="565961"/>
            <a:ext cx="1064525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2. Какими словами начинается </a:t>
            </a:r>
          </a:p>
          <a:p>
            <a:r>
              <a:rPr lang="ru-RU" sz="3600" b="1" dirty="0" smtClean="0"/>
              <a:t>«Сказка о рыбаке и рыбке»?</a:t>
            </a:r>
            <a:endParaRPr lang="ru-RU" sz="36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00836" y="1873493"/>
            <a:ext cx="8579892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0" i="0" dirty="0" smtClean="0">
                <a:solidFill>
                  <a:srgbClr val="002060"/>
                </a:solidFill>
                <a:effectLst/>
                <a:latin typeface="Helvetica Neue"/>
              </a:rPr>
              <a:t>а) Жили-были дед, да баба </a:t>
            </a:r>
          </a:p>
          <a:p>
            <a:r>
              <a:rPr lang="ru-RU" sz="4400" b="0" i="0" dirty="0" smtClean="0">
                <a:solidFill>
                  <a:srgbClr val="002060"/>
                </a:solidFill>
                <a:effectLst/>
                <a:latin typeface="Helvetica Neue"/>
              </a:rPr>
              <a:t>б) Жил-был дед со своей старушкой</a:t>
            </a:r>
          </a:p>
          <a:p>
            <a:r>
              <a:rPr lang="ru-RU" sz="4400" b="0" i="0" dirty="0" smtClean="0">
                <a:solidFill>
                  <a:srgbClr val="002060"/>
                </a:solidFill>
                <a:effectLst/>
                <a:latin typeface="Helvetica Neue"/>
              </a:rPr>
              <a:t>в) Жил старик со свею старухой</a:t>
            </a:r>
          </a:p>
        </p:txBody>
      </p:sp>
    </p:spTree>
    <p:extLst>
      <p:ext uri="{BB962C8B-B14F-4D97-AF65-F5344CB8AC3E}">
        <p14:creationId xmlns:p14="http://schemas.microsoft.com/office/powerpoint/2010/main" val="820992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14926" y="1447860"/>
            <a:ext cx="1082267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0" dirty="0" smtClean="0">
                <a:solidFill>
                  <a:srgbClr val="000000"/>
                </a:solidFill>
                <a:effectLst/>
                <a:latin typeface="Helvetica Neue"/>
              </a:rPr>
              <a:t>3. В «Сказке о Царе </a:t>
            </a:r>
            <a:r>
              <a:rPr lang="ru-RU" sz="3600" b="1" i="0" dirty="0" err="1" smtClean="0">
                <a:solidFill>
                  <a:srgbClr val="000000"/>
                </a:solidFill>
                <a:effectLst/>
                <a:latin typeface="Helvetica Neue"/>
              </a:rPr>
              <a:t>Салтане</a:t>
            </a:r>
            <a:r>
              <a:rPr lang="ru-RU" sz="3600" b="1" i="0" dirty="0" smtClean="0">
                <a:solidFill>
                  <a:srgbClr val="000000"/>
                </a:solidFill>
                <a:effectLst/>
                <a:latin typeface="Helvetica Neue"/>
              </a:rPr>
              <a:t>» </a:t>
            </a:r>
          </a:p>
          <a:p>
            <a:r>
              <a:rPr lang="ru-RU" sz="3600" b="1" i="0" dirty="0" smtClean="0">
                <a:solidFill>
                  <a:srgbClr val="000000"/>
                </a:solidFill>
                <a:effectLst/>
                <a:latin typeface="Helvetica Neue"/>
              </a:rPr>
              <a:t>какое будущее для себя видела </a:t>
            </a:r>
          </a:p>
          <a:p>
            <a:r>
              <a:rPr lang="ru-RU" sz="3600" b="1" i="0" dirty="0" smtClean="0">
                <a:solidFill>
                  <a:srgbClr val="000000"/>
                </a:solidFill>
                <a:effectLst/>
                <a:latin typeface="Helvetica Neue"/>
              </a:rPr>
              <a:t>старшая из сестриц?</a:t>
            </a:r>
            <a:r>
              <a:rPr lang="ru-RU" sz="3600" i="1" dirty="0"/>
              <a:t> </a:t>
            </a:r>
            <a:endParaRPr lang="ru-RU" sz="3600" i="1" dirty="0" smtClean="0"/>
          </a:p>
          <a:p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«То </a:t>
            </a: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весь крещёный мир приготовила б я пир</a:t>
            </a: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…»</a:t>
            </a: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б)«То </a:t>
            </a: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весь бы мир одна наткала я полотна</a:t>
            </a: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…»</a:t>
            </a: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в)«Я </a:t>
            </a: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 для батюшки-царя родила богатыря</a:t>
            </a: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…»</a:t>
            </a:r>
            <a:endParaRPr lang="ru-RU" sz="3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3777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7364" y="555725"/>
            <a:ext cx="709681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0" dirty="0" smtClean="0">
                <a:solidFill>
                  <a:srgbClr val="000000"/>
                </a:solidFill>
                <a:effectLst/>
                <a:latin typeface="Helvetica Neue"/>
              </a:rPr>
              <a:t>4. Как звали царя в </a:t>
            </a:r>
          </a:p>
          <a:p>
            <a:r>
              <a:rPr lang="ru-RU" sz="3600" b="1" i="0" dirty="0" smtClean="0">
                <a:solidFill>
                  <a:srgbClr val="000000"/>
                </a:solidFill>
                <a:effectLst/>
                <a:latin typeface="Helvetica Neue"/>
              </a:rPr>
              <a:t>«Сказке о золотом петушке»? 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848213" y="3083796"/>
            <a:ext cx="887104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0" i="0" dirty="0" smtClean="0">
                <a:solidFill>
                  <a:srgbClr val="002060"/>
                </a:solidFill>
                <a:effectLst/>
                <a:latin typeface="Helvetica Neue"/>
              </a:rPr>
              <a:t>а) царь </a:t>
            </a:r>
            <a:r>
              <a:rPr lang="ru-RU" sz="4000" b="0" i="0" dirty="0" err="1" smtClean="0">
                <a:solidFill>
                  <a:srgbClr val="002060"/>
                </a:solidFill>
                <a:effectLst/>
                <a:latin typeface="Helvetica Neue"/>
              </a:rPr>
              <a:t>Салтан</a:t>
            </a:r>
            <a:endParaRPr lang="ru-RU" sz="4000" b="0" i="0" dirty="0" smtClean="0">
              <a:solidFill>
                <a:srgbClr val="002060"/>
              </a:solidFill>
              <a:effectLst/>
              <a:latin typeface="Helvetica Neue"/>
            </a:endParaRPr>
          </a:p>
          <a:p>
            <a:r>
              <a:rPr lang="ru-RU" sz="4000" b="0" i="0" dirty="0" smtClean="0">
                <a:solidFill>
                  <a:srgbClr val="002060"/>
                </a:solidFill>
                <a:effectLst/>
                <a:latin typeface="Helvetica Neue"/>
              </a:rPr>
              <a:t>б) царь Иван</a:t>
            </a:r>
          </a:p>
          <a:p>
            <a:r>
              <a:rPr lang="ru-RU" sz="4000" b="0" i="0" dirty="0" smtClean="0">
                <a:solidFill>
                  <a:srgbClr val="002060"/>
                </a:solidFill>
                <a:effectLst/>
                <a:latin typeface="Helvetica Neue"/>
              </a:rPr>
              <a:t>в) царь </a:t>
            </a:r>
            <a:r>
              <a:rPr lang="ru-RU" sz="4000" b="0" i="0" dirty="0" err="1" smtClean="0">
                <a:solidFill>
                  <a:srgbClr val="002060"/>
                </a:solidFill>
                <a:effectLst/>
                <a:latin typeface="Helvetica Neue"/>
              </a:rPr>
              <a:t>Дадон</a:t>
            </a:r>
            <a:endParaRPr lang="ru-RU" sz="4000" b="0" i="0" dirty="0" smtClean="0">
              <a:solidFill>
                <a:srgbClr val="002060"/>
              </a:solidFill>
              <a:effectLst/>
              <a:latin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67625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46244" y="701806"/>
            <a:ext cx="1049057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000000"/>
                </a:solidFill>
                <a:latin typeface="Helvetica Neue"/>
              </a:rPr>
              <a:t>5</a:t>
            </a:r>
            <a:r>
              <a:rPr lang="ru-RU" sz="4000" b="1" i="0" dirty="0" smtClean="0">
                <a:solidFill>
                  <a:srgbClr val="000000"/>
                </a:solidFill>
                <a:effectLst/>
                <a:latin typeface="Helvetica Neue"/>
              </a:rPr>
              <a:t>. Каких работников искал </a:t>
            </a:r>
          </a:p>
          <a:p>
            <a:r>
              <a:rPr lang="ru-RU" sz="4000" b="1" i="0" dirty="0" smtClean="0">
                <a:solidFill>
                  <a:srgbClr val="000000"/>
                </a:solidFill>
                <a:effectLst/>
                <a:latin typeface="Helvetica Neue"/>
              </a:rPr>
              <a:t>поп на базаре?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501253" y="2230356"/>
            <a:ext cx="887104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0" i="0" dirty="0" smtClean="0">
                <a:solidFill>
                  <a:srgbClr val="002060"/>
                </a:solidFill>
                <a:effectLst/>
                <a:latin typeface="Helvetica Neue"/>
              </a:rPr>
              <a:t>а) конюх, повар и плотник</a:t>
            </a:r>
          </a:p>
          <a:p>
            <a:r>
              <a:rPr lang="ru-RU" sz="4000" b="0" i="0" dirty="0" smtClean="0">
                <a:solidFill>
                  <a:srgbClr val="002060"/>
                </a:solidFill>
                <a:effectLst/>
                <a:latin typeface="Helvetica Neue"/>
              </a:rPr>
              <a:t>б) строитель, водитель и учитель</a:t>
            </a:r>
          </a:p>
          <a:p>
            <a:r>
              <a:rPr lang="ru-RU" sz="4000" b="0" i="0" dirty="0" smtClean="0">
                <a:solidFill>
                  <a:srgbClr val="002060"/>
                </a:solidFill>
                <a:effectLst/>
                <a:latin typeface="Helvetica Neue"/>
              </a:rPr>
              <a:t>в) слесарь, сантехник и электрик</a:t>
            </a:r>
            <a:endParaRPr lang="ru-RU" sz="4000" b="0" i="0" dirty="0" smtClean="0">
              <a:solidFill>
                <a:srgbClr val="002060"/>
              </a:solidFill>
              <a:effectLst/>
              <a:latin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576330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4462" y="476030"/>
            <a:ext cx="925318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0" dirty="0" smtClean="0">
                <a:solidFill>
                  <a:srgbClr val="000000"/>
                </a:solidFill>
                <a:effectLst/>
                <a:latin typeface="Helvetica Neue"/>
              </a:rPr>
              <a:t>6. Сколько лет прожил старик со своею старухой в «Сказке о рыбаке и рыбке»?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320955" y="3038076"/>
            <a:ext cx="887104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0" i="0" dirty="0" smtClean="0">
                <a:solidFill>
                  <a:srgbClr val="002060"/>
                </a:solidFill>
                <a:effectLst/>
                <a:latin typeface="Helvetica Neue"/>
              </a:rPr>
              <a:t>а) 40 лет и 1 день</a:t>
            </a:r>
          </a:p>
          <a:p>
            <a:r>
              <a:rPr lang="ru-RU" sz="4000" b="0" i="0" dirty="0" smtClean="0">
                <a:solidFill>
                  <a:srgbClr val="002060"/>
                </a:solidFill>
                <a:effectLst/>
                <a:latin typeface="Helvetica Neue"/>
              </a:rPr>
              <a:t>б) 30 лет и 3 года</a:t>
            </a:r>
          </a:p>
          <a:p>
            <a:r>
              <a:rPr lang="ru-RU" sz="4000" b="0" i="0" dirty="0" smtClean="0">
                <a:solidFill>
                  <a:srgbClr val="002060"/>
                </a:solidFill>
                <a:effectLst/>
                <a:latin typeface="Helvetica Neue"/>
              </a:rPr>
              <a:t>в) 100 лет</a:t>
            </a:r>
            <a:endParaRPr lang="ru-RU" sz="4000" b="0" i="0" dirty="0" smtClean="0">
              <a:solidFill>
                <a:srgbClr val="002060"/>
              </a:solidFill>
              <a:effectLst/>
              <a:latin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773669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27342" y="968141"/>
            <a:ext cx="92531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0" dirty="0" smtClean="0">
                <a:solidFill>
                  <a:srgbClr val="000000"/>
                </a:solidFill>
                <a:effectLst/>
                <a:latin typeface="Helvetica Neue"/>
              </a:rPr>
              <a:t>7. Что велел поп собрать с чертей?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427333" y="2839956"/>
            <a:ext cx="887104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0" i="0" dirty="0" smtClean="0">
                <a:solidFill>
                  <a:srgbClr val="002060"/>
                </a:solidFill>
                <a:effectLst/>
                <a:latin typeface="Helvetica Neue"/>
              </a:rPr>
              <a:t>а) дань</a:t>
            </a:r>
          </a:p>
          <a:p>
            <a:r>
              <a:rPr lang="ru-RU" sz="4000" b="0" i="0" dirty="0" smtClean="0">
                <a:solidFill>
                  <a:srgbClr val="002060"/>
                </a:solidFill>
                <a:effectLst/>
                <a:latin typeface="Helvetica Neue"/>
              </a:rPr>
              <a:t>б) оброк</a:t>
            </a:r>
          </a:p>
          <a:p>
            <a:r>
              <a:rPr lang="ru-RU" sz="4000" b="0" i="0" dirty="0" smtClean="0">
                <a:solidFill>
                  <a:srgbClr val="002060"/>
                </a:solidFill>
                <a:effectLst/>
                <a:latin typeface="Helvetica Neue"/>
              </a:rPr>
              <a:t>в) налог</a:t>
            </a:r>
            <a:endParaRPr lang="ru-RU" sz="4000" b="0" i="0" dirty="0" smtClean="0">
              <a:solidFill>
                <a:srgbClr val="002060"/>
              </a:solidFill>
              <a:effectLst/>
              <a:latin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2970795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01253" y="2230356"/>
            <a:ext cx="8871045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0" i="0" dirty="0" smtClean="0">
                <a:solidFill>
                  <a:srgbClr val="002060"/>
                </a:solidFill>
                <a:effectLst/>
                <a:latin typeface="Helvetica Neue"/>
              </a:rPr>
              <a:t>1) новая изба</a:t>
            </a:r>
          </a:p>
          <a:p>
            <a:r>
              <a:rPr lang="ru-RU" sz="4000" b="0" i="0" dirty="0" smtClean="0">
                <a:solidFill>
                  <a:srgbClr val="002060"/>
                </a:solidFill>
                <a:effectLst/>
                <a:latin typeface="Helvetica Neue"/>
              </a:rPr>
              <a:t>2) стать столбовой дворянкой</a:t>
            </a:r>
          </a:p>
          <a:p>
            <a:r>
              <a:rPr lang="ru-RU" sz="4000" b="0" i="0" dirty="0" smtClean="0">
                <a:solidFill>
                  <a:srgbClr val="002060"/>
                </a:solidFill>
                <a:effectLst/>
                <a:latin typeface="Helvetica Neue"/>
              </a:rPr>
              <a:t>3) новое корыто</a:t>
            </a:r>
          </a:p>
          <a:p>
            <a:r>
              <a:rPr lang="ru-RU" sz="4000" dirty="0" smtClean="0">
                <a:solidFill>
                  <a:srgbClr val="002060"/>
                </a:solidFill>
                <a:latin typeface="Helvetica Neue"/>
              </a:rPr>
              <a:t>4) </a:t>
            </a:r>
            <a:r>
              <a:rPr lang="ru-RU" sz="4000" dirty="0">
                <a:solidFill>
                  <a:srgbClr val="002060"/>
                </a:solidFill>
                <a:latin typeface="Helvetica Neue"/>
              </a:rPr>
              <a:t>в</a:t>
            </a:r>
            <a:r>
              <a:rPr lang="ru-RU" sz="4000" dirty="0" smtClean="0">
                <a:solidFill>
                  <a:srgbClr val="002060"/>
                </a:solidFill>
                <a:latin typeface="Helvetica Neue"/>
              </a:rPr>
              <a:t>ладычица морская</a:t>
            </a:r>
          </a:p>
          <a:p>
            <a:r>
              <a:rPr lang="ru-RU" sz="4000" b="0" i="0" dirty="0" smtClean="0">
                <a:solidFill>
                  <a:srgbClr val="002060"/>
                </a:solidFill>
                <a:effectLst/>
                <a:latin typeface="Helvetica Neue"/>
              </a:rPr>
              <a:t>5) </a:t>
            </a:r>
            <a:r>
              <a:rPr lang="ru-RU" sz="4000" dirty="0">
                <a:solidFill>
                  <a:srgbClr val="002060"/>
                </a:solidFill>
                <a:latin typeface="Helvetica Neue"/>
              </a:rPr>
              <a:t>в</a:t>
            </a:r>
            <a:r>
              <a:rPr lang="ru-RU" sz="4000" b="0" i="0" dirty="0" smtClean="0">
                <a:solidFill>
                  <a:srgbClr val="002060"/>
                </a:solidFill>
                <a:effectLst/>
                <a:latin typeface="Helvetica Neue"/>
              </a:rPr>
              <a:t>ольная царица</a:t>
            </a:r>
            <a:endParaRPr lang="ru-RU" sz="4000" b="0" i="0" dirty="0" smtClean="0">
              <a:solidFill>
                <a:srgbClr val="002060"/>
              </a:solidFill>
              <a:effectLst/>
              <a:latin typeface="Helvetica Neue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1631" y="648328"/>
            <a:ext cx="1025856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000000"/>
                </a:solidFill>
                <a:latin typeface="Helvetica Neue"/>
              </a:rPr>
              <a:t>8</a:t>
            </a:r>
            <a:r>
              <a:rPr lang="ru-RU" sz="3200" b="1" i="0" dirty="0" smtClean="0">
                <a:solidFill>
                  <a:srgbClr val="000000"/>
                </a:solidFill>
                <a:effectLst/>
                <a:latin typeface="Helvetica Neue"/>
              </a:rPr>
              <a:t>. Расставь желания старухи в правильном порядке?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918717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310</Words>
  <Application>Microsoft Office PowerPoint</Application>
  <PresentationFormat>Широкоэкранный</PresentationFormat>
  <Paragraphs>58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Calibri</vt:lpstr>
      <vt:lpstr>Calibri Light</vt:lpstr>
      <vt:lpstr>Courier New</vt:lpstr>
      <vt:lpstr>Helvetica Neue</vt:lpstr>
      <vt:lpstr>Times New Roman</vt:lpstr>
      <vt:lpstr>Тема Office</vt:lpstr>
      <vt:lpstr>ТЕСТ  ПО СКАЗКАМ  А.С. ПУШКИНА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ТЕСТ ПО СКАЗКАМ  А.С. ПУШКИНА</dc:title>
  <dc:creator>pc</dc:creator>
  <cp:lastModifiedBy>pc</cp:lastModifiedBy>
  <cp:revision>6</cp:revision>
  <dcterms:created xsi:type="dcterms:W3CDTF">2017-09-25T13:09:39Z</dcterms:created>
  <dcterms:modified xsi:type="dcterms:W3CDTF">2017-09-25T14:01:26Z</dcterms:modified>
</cp:coreProperties>
</file>