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2" r:id="rId6"/>
    <p:sldId id="263" r:id="rId7"/>
    <p:sldId id="264" r:id="rId8"/>
    <p:sldId id="267" r:id="rId9"/>
    <p:sldId id="268" r:id="rId10"/>
    <p:sldId id="261" r:id="rId11"/>
    <p:sldId id="269" r:id="rId12"/>
    <p:sldId id="287"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8"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06" autoAdjust="0"/>
  </p:normalViewPr>
  <p:slideViewPr>
    <p:cSldViewPr>
      <p:cViewPr varScale="1">
        <p:scale>
          <a:sx n="70" d="100"/>
          <a:sy n="70" d="100"/>
        </p:scale>
        <p:origin x="-1350" y="-90"/>
      </p:cViewPr>
      <p:guideLst>
        <p:guide orient="horz" pos="2160"/>
        <p:guide pos="2880"/>
      </p:guideLst>
    </p:cSldViewPr>
  </p:slideViewPr>
  <p:outlineViewPr>
    <p:cViewPr>
      <p:scale>
        <a:sx n="33" d="100"/>
        <a:sy n="33" d="100"/>
      </p:scale>
      <p:origin x="0" y="213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C7A265E-2324-4A90-8B46-CA0D23CE3E5D}" type="datetimeFigureOut">
              <a:rPr lang="ru-RU" smtClean="0"/>
              <a:pPr/>
              <a:t>16.10.2017</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FEA6D95-10A0-4937-A3B2-76E4C5C84BC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EA6D95-10A0-4937-A3B2-76E4C5C84BC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EA6D95-10A0-4937-A3B2-76E4C5C84BC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FEA6D95-10A0-4937-A3B2-76E4C5C84BC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C7A265E-2324-4A90-8B46-CA0D23CE3E5D}" type="datetimeFigureOut">
              <a:rPr lang="ru-RU" smtClean="0"/>
              <a:pPr/>
              <a:t>16.10.2017</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FEA6D95-10A0-4937-A3B2-76E4C5C84BC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5FEA6D95-10A0-4937-A3B2-76E4C5C84BC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5FEA6D95-10A0-4937-A3B2-76E4C5C84BC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FEA6D95-10A0-4937-A3B2-76E4C5C84BC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C7A265E-2324-4A90-8B46-CA0D23CE3E5D}" type="datetimeFigureOut">
              <a:rPr lang="ru-RU" smtClean="0"/>
              <a:pPr/>
              <a:t>16.10.2017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FEA6D95-10A0-4937-A3B2-76E4C5C84BC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C7A265E-2324-4A90-8B46-CA0D23CE3E5D}" type="datetimeFigureOut">
              <a:rPr lang="ru-RU" smtClean="0"/>
              <a:pPr/>
              <a:t>16.10.2017</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FEA6D95-10A0-4937-A3B2-76E4C5C84BC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C7A265E-2324-4A90-8B46-CA0D23CE3E5D}" type="datetimeFigureOut">
              <a:rPr lang="ru-RU" smtClean="0"/>
              <a:pPr/>
              <a:t>16.10.2017</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FEA6D95-10A0-4937-A3B2-76E4C5C84BC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C7A265E-2324-4A90-8B46-CA0D23CE3E5D}" type="datetimeFigureOut">
              <a:rPr lang="ru-RU" smtClean="0"/>
              <a:pPr/>
              <a:t>16.10.2017</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FEA6D95-10A0-4937-A3B2-76E4C5C84BC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ebstarco.narod.ru/19vek/zarjanko.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ebstarco.narod.ru/18vek/borovikovsky.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ebstarco.narod.ru/index.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ebstarco.narod.ru/19vek/venec.html"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ebstarco.narod.ru/19vek/venec.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ebstarco.narod.ru/19vek/venec.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ebstarco.narod.ru/19vek/venec.html"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http://webstarco.narod.ru/19vek/big/venec13.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600" dirty="0" smtClean="0"/>
              <a:t>Возникновение и развитие бытового жанра в русском искусстве. Родоначальники жанровой живописи в </a:t>
            </a:r>
            <a:r>
              <a:rPr lang="ru-RU" sz="3600" dirty="0" err="1" smtClean="0"/>
              <a:t>России:А.Венецианов</a:t>
            </a:r>
            <a:r>
              <a:rPr lang="ru-RU" sz="3600" dirty="0" smtClean="0"/>
              <a:t> и П.Федотов</a:t>
            </a:r>
            <a:endParaRPr lang="ru-RU" sz="3600" dirty="0"/>
          </a:p>
        </p:txBody>
      </p:sp>
      <p:sp>
        <p:nvSpPr>
          <p:cNvPr id="3" name="Подзаголовок 2"/>
          <p:cNvSpPr>
            <a:spLocks noGrp="1"/>
          </p:cNvSpPr>
          <p:nvPr>
            <p:ph type="subTitle" idx="1"/>
          </p:nvPr>
        </p:nvSpPr>
        <p:spPr>
          <a:xfrm>
            <a:off x="2411760" y="4365104"/>
            <a:ext cx="6560234" cy="1752600"/>
          </a:xfrm>
        </p:spPr>
        <p:txBody>
          <a:bodyPr>
            <a:normAutofit fontScale="92500"/>
          </a:bodyPr>
          <a:lstStyle/>
          <a:p>
            <a:r>
              <a:rPr lang="ru-RU" dirty="0" smtClean="0"/>
              <a:t>Автор: учитель изобразительного искусства Викторова М.А.</a:t>
            </a:r>
          </a:p>
          <a:p>
            <a:r>
              <a:rPr lang="ru-RU" dirty="0" smtClean="0"/>
              <a:t>ГБОУ Школа №1980</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ru-RU" dirty="0" smtClean="0"/>
              <a:t>Венецианов Алексей Гаврилович вошел в историю русской живописи не только как основатель крестьянского жанра. Широко известна его педагогическая деятельность. Художник создал свою систему преподавания живописной науки. На свои средства Венецианов содержал художественную школу, где обучались дети крепостных крестьян и прочих выходцев из несостоятельных семейств. Его заведение позволило вырасти таким заметным художникам как Григорий Сорока, Алексей </a:t>
            </a:r>
            <a:r>
              <a:rPr lang="ru-RU" dirty="0" err="1" smtClean="0"/>
              <a:t>Тыранов</a:t>
            </a:r>
            <a:r>
              <a:rPr lang="ru-RU" dirty="0" smtClean="0"/>
              <a:t>, Никифор Крылов, </a:t>
            </a:r>
            <a:r>
              <a:rPr lang="ru-RU" dirty="0" smtClean="0">
                <a:hlinkClick r:id="rId2" tooltip="Сергей Зарянко"/>
              </a:rPr>
              <a:t>Сергей </a:t>
            </a:r>
            <a:r>
              <a:rPr lang="ru-RU" dirty="0" err="1" smtClean="0">
                <a:hlinkClick r:id="rId2" tooltip="Сергей Зарянко"/>
              </a:rPr>
              <a:t>Зарянко</a:t>
            </a:r>
            <a:r>
              <a:rPr lang="ru-RU" dirty="0" smtClean="0"/>
              <a:t> и др..</a:t>
            </a:r>
          </a:p>
          <a:p>
            <a:r>
              <a:rPr lang="ru-RU" dirty="0" smtClean="0"/>
              <a:t>Погиб Венецианов А. Г. Трагически. 4 декабря 1847 года художник направлялся на встречу с заказчиком. Неожиданно лошади понесли повозку, испугавшийся кучер выпрыгнул из саней. Алексей Гаврилович попытался остановить лошадей, но его выбросило из повозки и захлестнувшие руку поводья стали причиной смерти Венецианова.</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7620" y="253536"/>
            <a:ext cx="4829180" cy="1103762"/>
          </a:xfrm>
        </p:spPr>
        <p:txBody>
          <a:bodyPr/>
          <a:lstStyle/>
          <a:p>
            <a:pPr algn="ctr"/>
            <a:r>
              <a:rPr lang="ru-RU" dirty="0" smtClean="0"/>
              <a:t>П.А.Федотов</a:t>
            </a:r>
            <a:endParaRPr lang="ru-RU" dirty="0"/>
          </a:p>
        </p:txBody>
      </p:sp>
      <p:sp>
        <p:nvSpPr>
          <p:cNvPr id="3" name="Содержимое 2"/>
          <p:cNvSpPr>
            <a:spLocks noGrp="1"/>
          </p:cNvSpPr>
          <p:nvPr>
            <p:ph idx="1"/>
          </p:nvPr>
        </p:nvSpPr>
        <p:spPr>
          <a:xfrm>
            <a:off x="5000628" y="1646237"/>
            <a:ext cx="3686172" cy="4425970"/>
          </a:xfrm>
        </p:spPr>
        <p:txBody>
          <a:bodyPr>
            <a:normAutofit fontScale="62500" lnSpcReduction="20000"/>
          </a:bodyPr>
          <a:lstStyle/>
          <a:p>
            <a:r>
              <a:rPr lang="ru-RU" sz="1800" dirty="0" smtClean="0"/>
              <a:t>Вряд ли Павел Андреевич Федотов видел себя художником в будущем. Его родители из чиновников, были чрезвычайно бедны и не могли дать сыну никакого образования, а потому и  жизненный путь ему определили прямой и простейший: военная служба. </a:t>
            </a:r>
          </a:p>
          <a:p>
            <a:r>
              <a:rPr lang="ru-RU" sz="1800" dirty="0" smtClean="0"/>
              <a:t>Его детство прошло в бедности и постоянной нужде. С ранних лет он предавался созерцанию. Ему был хорошо знаком быт московских жителей, он наблюдал за соседними дворами и улицами, “все сцены на них происходившие, оказывались перед глазами наблюдателя, как на блюдечке”. Первые детские впечатления сыграли большую роль в творческой практике художника, помогли осуществить многие его замыслы. Федотов писал впоследствии: “Запас наблюдений, сделанных мною при самом начале моей жизни, составляет... основной фонд моего дарования”.</a:t>
            </a:r>
            <a:br>
              <a:rPr lang="ru-RU" sz="1800" dirty="0" smtClean="0"/>
            </a:br>
            <a:r>
              <a:rPr lang="ru-RU" sz="1800" dirty="0" smtClean="0"/>
              <a:t> В одиннадцать лет Павла Федотова отдали в московский кадетский корпус. Но там он благодаря своим природным способностям и общительному нраву быстро выдвинулся в число первых учеников. </a:t>
            </a:r>
            <a:endParaRPr lang="ru-RU" sz="1800" dirty="0"/>
          </a:p>
        </p:txBody>
      </p:sp>
      <p:sp>
        <p:nvSpPr>
          <p:cNvPr id="6" name="Прямоугольник 5"/>
          <p:cNvSpPr/>
          <p:nvPr/>
        </p:nvSpPr>
        <p:spPr>
          <a:xfrm>
            <a:off x="6429388" y="1285860"/>
            <a:ext cx="1542410" cy="369332"/>
          </a:xfrm>
          <a:prstGeom prst="rect">
            <a:avLst/>
          </a:prstGeom>
        </p:spPr>
        <p:txBody>
          <a:bodyPr wrap="none">
            <a:spAutoFit/>
          </a:bodyPr>
          <a:lstStyle/>
          <a:p>
            <a:r>
              <a:rPr lang="ru-RU" b="1" dirty="0" smtClean="0"/>
              <a:t>(1815-1852)</a:t>
            </a:r>
            <a:endParaRPr lang="ru-RU" b="1" dirty="0"/>
          </a:p>
        </p:txBody>
      </p:sp>
      <p:pic>
        <p:nvPicPr>
          <p:cNvPr id="7" name="Picture 2" descr="C:\Documents and Settings\Администратор\Мои документы\Мои рисунки\portret avto.jpg"/>
          <p:cNvPicPr>
            <a:picLocks noChangeAspect="1" noChangeArrowheads="1"/>
          </p:cNvPicPr>
          <p:nvPr/>
        </p:nvPicPr>
        <p:blipFill>
          <a:blip r:embed="rId2"/>
          <a:srcRect/>
          <a:stretch>
            <a:fillRect/>
          </a:stretch>
        </p:blipFill>
        <p:spPr bwMode="auto">
          <a:xfrm>
            <a:off x="357158" y="785794"/>
            <a:ext cx="4248150" cy="52387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C:\Documents and Settings\Администратор\Мои документы\Мои рисунки\d586e91d01a9.jpg"/>
          <p:cNvPicPr>
            <a:picLocks noGrp="1" noChangeAspect="1" noChangeArrowheads="1"/>
          </p:cNvPicPr>
          <p:nvPr>
            <p:ph idx="1"/>
          </p:nvPr>
        </p:nvPicPr>
        <p:blipFill>
          <a:blip r:embed="rId2"/>
          <a:srcRect/>
          <a:stretch>
            <a:fillRect/>
          </a:stretch>
        </p:blipFill>
        <p:spPr bwMode="auto">
          <a:xfrm>
            <a:off x="2571736" y="571480"/>
            <a:ext cx="3910714" cy="4525962"/>
          </a:xfrm>
          <a:prstGeom prst="rect">
            <a:avLst/>
          </a:prstGeom>
          <a:noFill/>
        </p:spPr>
      </p:pic>
      <p:sp>
        <p:nvSpPr>
          <p:cNvPr id="5" name="Прямоугольник 4"/>
          <p:cNvSpPr/>
          <p:nvPr/>
        </p:nvSpPr>
        <p:spPr>
          <a:xfrm>
            <a:off x="2214546" y="5429264"/>
            <a:ext cx="4572000" cy="646331"/>
          </a:xfrm>
          <a:prstGeom prst="rect">
            <a:avLst/>
          </a:prstGeom>
        </p:spPr>
        <p:txBody>
          <a:bodyPr>
            <a:spAutoFit/>
          </a:bodyPr>
          <a:lstStyle/>
          <a:p>
            <a:r>
              <a:rPr lang="ru-RU" dirty="0" smtClean="0"/>
              <a:t>Портрет отца. 1837 г.</a:t>
            </a:r>
            <a:br>
              <a:rPr lang="ru-RU" dirty="0" smtClean="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071934" y="1646236"/>
            <a:ext cx="4614866" cy="4783159"/>
          </a:xfrm>
        </p:spPr>
        <p:txBody>
          <a:bodyPr>
            <a:normAutofit fontScale="55000" lnSpcReduction="20000"/>
          </a:bodyPr>
          <a:lstStyle/>
          <a:p>
            <a:r>
              <a:rPr lang="ru-RU" dirty="0" smtClean="0"/>
              <a:t>Имея прекрасный голос пел в церковном хоре, сочинял стихи. Острая потребность в знаниях заставила его перечесть все русские книги, что были в библиотеке, а после этого и немецкие. Хотя чтобы их прочесть Федотову пришлось выучить самостоятельно немецкий язык, что ему удалось неплохо, поскольку впоследствии  делал переводы русских стихов на немецкий. В корпусе среди прочих предметов преподавали и рисование. Учитель рисования Каракалпаков часто ругал Федотова за лень и поправлял рисунки, но видимо разглядел в нем природный дар и дал ему прочесть книгу Писарева «Предметы для художника», чем и разбудил в юном кадете интерес к рисованию. </a:t>
            </a:r>
            <a:endParaRPr lang="ru-RU" dirty="0"/>
          </a:p>
        </p:txBody>
      </p:sp>
      <p:pic>
        <p:nvPicPr>
          <p:cNvPr id="2050" name="Picture 2" descr="C:\Documents and Settings\Администратор\Мои документы\Мои рисунки\kon'.jpg"/>
          <p:cNvPicPr>
            <a:picLocks noChangeAspect="1" noChangeArrowheads="1"/>
          </p:cNvPicPr>
          <p:nvPr/>
        </p:nvPicPr>
        <p:blipFill>
          <a:blip r:embed="rId2"/>
          <a:srcRect/>
          <a:stretch>
            <a:fillRect/>
          </a:stretch>
        </p:blipFill>
        <p:spPr bwMode="auto">
          <a:xfrm>
            <a:off x="714348" y="1500174"/>
            <a:ext cx="3398837" cy="4213225"/>
          </a:xfrm>
          <a:prstGeom prst="rect">
            <a:avLst/>
          </a:prstGeom>
          <a:noFill/>
        </p:spPr>
      </p:pic>
      <p:sp>
        <p:nvSpPr>
          <p:cNvPr id="5" name="Прямоугольник 4"/>
          <p:cNvSpPr/>
          <p:nvPr/>
        </p:nvSpPr>
        <p:spPr>
          <a:xfrm>
            <a:off x="714348" y="5786454"/>
            <a:ext cx="3050002" cy="369332"/>
          </a:xfrm>
          <a:prstGeom prst="rect">
            <a:avLst/>
          </a:prstGeom>
        </p:spPr>
        <p:txBody>
          <a:bodyPr wrap="none">
            <a:spAutoFit/>
          </a:bodyPr>
          <a:lstStyle/>
          <a:p>
            <a:r>
              <a:rPr lang="ru-RU" dirty="0" smtClean="0"/>
              <a:t>Брань под Красным. 1840 г.</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Documents and Settings\Администратор\Мои документы\Мои рисунки\progulka s roditelyamy.jpg"/>
          <p:cNvPicPr>
            <a:picLocks noGrp="1" noChangeAspect="1" noChangeArrowheads="1"/>
          </p:cNvPicPr>
          <p:nvPr>
            <p:ph idx="1"/>
          </p:nvPr>
        </p:nvPicPr>
        <p:blipFill>
          <a:blip r:embed="rId2"/>
          <a:srcRect/>
          <a:stretch>
            <a:fillRect/>
          </a:stretch>
        </p:blipFill>
        <p:spPr bwMode="auto">
          <a:xfrm>
            <a:off x="642910" y="1357298"/>
            <a:ext cx="3669699" cy="4525962"/>
          </a:xfrm>
          <a:prstGeom prst="rect">
            <a:avLst/>
          </a:prstGeom>
          <a:noFill/>
        </p:spPr>
      </p:pic>
      <p:sp>
        <p:nvSpPr>
          <p:cNvPr id="5" name="Прямоугольник 4"/>
          <p:cNvSpPr/>
          <p:nvPr/>
        </p:nvSpPr>
        <p:spPr>
          <a:xfrm>
            <a:off x="4429124" y="1643050"/>
            <a:ext cx="4572000" cy="4247317"/>
          </a:xfrm>
          <a:prstGeom prst="rect">
            <a:avLst/>
          </a:prstGeom>
        </p:spPr>
        <p:txBody>
          <a:bodyPr>
            <a:spAutoFit/>
          </a:bodyPr>
          <a:lstStyle/>
          <a:p>
            <a:r>
              <a:rPr lang="ru-RU" dirty="0" smtClean="0"/>
              <a:t>Окончив курс первым учеником, Павел Федотов был направлен служить в элитный в то время лейб-гвардии Финляндский полк в Санкт-Петербург в чине прапорщика.</a:t>
            </a:r>
            <a:br>
              <a:rPr lang="ru-RU" dirty="0" smtClean="0"/>
            </a:br>
            <a:r>
              <a:rPr lang="ru-RU" dirty="0" smtClean="0"/>
              <a:t>В Петербурге Федотов как водится, попробовал немного разгульной жизни, но быстро понял, что это не для него, да и в средствах был ограничен: не только себя содержал, но и помогал семье. Начал посещать вечерние уроки рисования при Академии художеств. Постепенно Федотов увлекся и стал заниматься живописью серьезно. Прогулка с родителями</a:t>
            </a:r>
            <a:endParaRPr lang="ru-RU" dirty="0"/>
          </a:p>
        </p:txBody>
      </p:sp>
      <p:sp>
        <p:nvSpPr>
          <p:cNvPr id="6" name="Прямоугольник 5"/>
          <p:cNvSpPr/>
          <p:nvPr/>
        </p:nvSpPr>
        <p:spPr>
          <a:xfrm>
            <a:off x="1071538" y="5929330"/>
            <a:ext cx="2655022" cy="369332"/>
          </a:xfrm>
          <a:prstGeom prst="rect">
            <a:avLst/>
          </a:prstGeom>
        </p:spPr>
        <p:txBody>
          <a:bodyPr wrap="none">
            <a:spAutoFit/>
          </a:bodyPr>
          <a:lstStyle/>
          <a:p>
            <a:r>
              <a:rPr lang="ru-RU" dirty="0" smtClean="0"/>
              <a:t>Прогулка с родителями</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43438" y="1646236"/>
            <a:ext cx="4043362" cy="4926035"/>
          </a:xfrm>
        </p:spPr>
        <p:txBody>
          <a:bodyPr>
            <a:normAutofit fontScale="70000" lnSpcReduction="20000"/>
          </a:bodyPr>
          <a:lstStyle/>
          <a:p>
            <a:r>
              <a:rPr lang="ru-RU" dirty="0" smtClean="0"/>
              <a:t>Подобные занятия были в то время делом вполне обычным среди офицеров полка, кто-то рисовал, кто-то сочинял стихи, а командир полка Офросимов писал романсы, довольно известные и пользующиеся успехом. За недостатком средств Федотов не мог нанимать натурщиков и рисовал своих товарищей в основном карандашом и акварелью. Все отмечали сходство с оригиналами. </a:t>
            </a:r>
            <a:endParaRPr lang="ru-RU" dirty="0"/>
          </a:p>
        </p:txBody>
      </p:sp>
      <p:pic>
        <p:nvPicPr>
          <p:cNvPr id="4098" name="Picture 2" descr="C:\Documents and Settings\Администратор\Мои документы\Мои рисунки\Pavell Fedotov i ego tovarish'i po leyb gvardii.jpg"/>
          <p:cNvPicPr>
            <a:picLocks noChangeAspect="1" noChangeArrowheads="1"/>
          </p:cNvPicPr>
          <p:nvPr/>
        </p:nvPicPr>
        <p:blipFill>
          <a:blip r:embed="rId2"/>
          <a:srcRect/>
          <a:stretch>
            <a:fillRect/>
          </a:stretch>
        </p:blipFill>
        <p:spPr bwMode="auto">
          <a:xfrm>
            <a:off x="285720" y="1500174"/>
            <a:ext cx="4465707" cy="3424228"/>
          </a:xfrm>
          <a:prstGeom prst="rect">
            <a:avLst/>
          </a:prstGeom>
          <a:noFill/>
        </p:spPr>
      </p:pic>
      <p:sp>
        <p:nvSpPr>
          <p:cNvPr id="5" name="Прямоугольник 4"/>
          <p:cNvSpPr/>
          <p:nvPr/>
        </p:nvSpPr>
        <p:spPr>
          <a:xfrm>
            <a:off x="642910" y="5500702"/>
            <a:ext cx="3501984" cy="369332"/>
          </a:xfrm>
          <a:prstGeom prst="rect">
            <a:avLst/>
          </a:prstGeom>
        </p:spPr>
        <p:txBody>
          <a:bodyPr wrap="none">
            <a:spAutoFit/>
          </a:bodyPr>
          <a:lstStyle/>
          <a:p>
            <a:r>
              <a:rPr lang="ru-RU" dirty="0" smtClean="0"/>
              <a:t>Павел Федотов и его товарищи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4357694"/>
            <a:ext cx="7643866" cy="1782763"/>
          </a:xfrm>
        </p:spPr>
        <p:txBody>
          <a:bodyPr>
            <a:normAutofit fontScale="55000" lnSpcReduction="20000"/>
          </a:bodyPr>
          <a:lstStyle/>
          <a:p>
            <a:r>
              <a:rPr lang="ru-RU" dirty="0" smtClean="0"/>
              <a:t>Особенно хорошо ему удавались изображения великого князя Михаила Павловича, фигуру, манеру двигаться и лицо которого Федотов хорошо изучил во время маневров. Портреты князя хотя и получались немного карикатурными, но пользовались спросом у торговцев картинами и приносили художнику какой-то доход. Увидев себя на одной из картин Федотова, великий князь подарил художнику бриллиантовый  перстень. </a:t>
            </a:r>
            <a:endParaRPr lang="ru-RU" dirty="0"/>
          </a:p>
        </p:txBody>
      </p:sp>
      <p:pic>
        <p:nvPicPr>
          <p:cNvPr id="16387" name="Picture 3" descr="C:\Documents and Settings\Администратор\Мои документы\Мои рисунки\55380595_40frend.jpg"/>
          <p:cNvPicPr>
            <a:picLocks noChangeAspect="1" noChangeArrowheads="1"/>
          </p:cNvPicPr>
          <p:nvPr/>
        </p:nvPicPr>
        <p:blipFill>
          <a:blip r:embed="rId2"/>
          <a:srcRect/>
          <a:stretch>
            <a:fillRect/>
          </a:stretch>
        </p:blipFill>
        <p:spPr bwMode="auto">
          <a:xfrm>
            <a:off x="1643042" y="357166"/>
            <a:ext cx="5158128" cy="379567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000100" y="1646237"/>
            <a:ext cx="7686700" cy="1711326"/>
          </a:xfrm>
        </p:spPr>
        <p:txBody>
          <a:bodyPr>
            <a:normAutofit fontScale="62500" lnSpcReduction="20000"/>
          </a:bodyPr>
          <a:lstStyle/>
          <a:p>
            <a:r>
              <a:rPr lang="ru-RU" dirty="0" smtClean="0"/>
              <a:t>Вдохновленный этой наградой художник тут же принялся за новую картину с длинным названием: «Освящение знамен в Зимнем Дворце, обновленном после пожара», но не имел возможности ее закончить из-за вечного недостатка денег и так незаконченной представил ее великому князю. Тот в свою очередь показал картину императору Николаю I. </a:t>
            </a:r>
            <a:endParaRPr lang="ru-RU" dirty="0"/>
          </a:p>
        </p:txBody>
      </p:sp>
      <p:pic>
        <p:nvPicPr>
          <p:cNvPr id="17411" name="Picture 3" descr="C:\Documents and Settings\Администратор\Мои документы\Мои рисунки\images.jpeg"/>
          <p:cNvPicPr>
            <a:picLocks noChangeAspect="1" noChangeArrowheads="1"/>
          </p:cNvPicPr>
          <p:nvPr/>
        </p:nvPicPr>
        <p:blipFill>
          <a:blip r:embed="rId2"/>
          <a:srcRect/>
          <a:stretch>
            <a:fillRect/>
          </a:stretch>
        </p:blipFill>
        <p:spPr bwMode="auto">
          <a:xfrm>
            <a:off x="1571604" y="3429000"/>
            <a:ext cx="5510933" cy="192882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57158" y="4357694"/>
            <a:ext cx="8329642" cy="2714645"/>
          </a:xfrm>
        </p:spPr>
        <p:txBody>
          <a:bodyPr>
            <a:normAutofit/>
          </a:bodyPr>
          <a:lstStyle/>
          <a:p>
            <a:r>
              <a:rPr lang="ru-RU" sz="2000" dirty="0" smtClean="0"/>
              <a:t>На императора картина тоже произвела впечатление, и император предложил Федотову оставить службу и заняться живописью, назначив ему  ежемесячное содержание 100 рублей. Перед художником стоял нелегкий выбор: продолжать службу с небольшим, но гарантированным доходом, или посвятив себя живописи, пойти по неизведанному пути.</a:t>
            </a:r>
          </a:p>
          <a:p>
            <a:endParaRPr lang="ru-RU" sz="2000" dirty="0"/>
          </a:p>
        </p:txBody>
      </p:sp>
      <p:pic>
        <p:nvPicPr>
          <p:cNvPr id="5122" name="Picture 2" descr="C:\Documents and Settings\Администратор\Мои документы\Мои рисунки\troe.jpg"/>
          <p:cNvPicPr>
            <a:picLocks noChangeAspect="1" noChangeArrowheads="1"/>
          </p:cNvPicPr>
          <p:nvPr/>
        </p:nvPicPr>
        <p:blipFill>
          <a:blip r:embed="rId2"/>
          <a:srcRect/>
          <a:stretch>
            <a:fillRect/>
          </a:stretch>
        </p:blipFill>
        <p:spPr bwMode="auto">
          <a:xfrm>
            <a:off x="1857356" y="428604"/>
            <a:ext cx="5348879" cy="3750944"/>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868" y="1646237"/>
            <a:ext cx="5114932" cy="4568845"/>
          </a:xfrm>
        </p:spPr>
        <p:txBody>
          <a:bodyPr>
            <a:normAutofit fontScale="70000" lnSpcReduction="20000"/>
          </a:bodyPr>
          <a:lstStyle/>
          <a:p>
            <a:r>
              <a:rPr lang="ru-RU" dirty="0" smtClean="0"/>
              <a:t>К тому времени ему исполнилось двадцать восемь, и считалось, что серьезно учиться живописи в таком возрасте довольно поздно, и все же Павел Федотов выбрал живопись. </a:t>
            </a:r>
          </a:p>
          <a:p>
            <a:r>
              <a:rPr lang="ru-RU" dirty="0" smtClean="0"/>
              <a:t>Жанр батальной живописи, который в те времена считался самым доходным, он предпочел всем иным и начал упорно трудиться над техникой, повышая свое мастерство, попутно изучая анатомию лошади, что тоже для работы в батальном жанре немаловажно. </a:t>
            </a:r>
          </a:p>
          <a:p>
            <a:endParaRPr lang="ru-RU" dirty="0"/>
          </a:p>
        </p:txBody>
      </p:sp>
      <p:pic>
        <p:nvPicPr>
          <p:cNvPr id="6" name="Picture 3" descr="C:\Documents and Settings\Администратор\Мои документы\Мои рисунки\avtoportret.jpg"/>
          <p:cNvPicPr>
            <a:picLocks noChangeAspect="1" noChangeArrowheads="1"/>
          </p:cNvPicPr>
          <p:nvPr/>
        </p:nvPicPr>
        <p:blipFill>
          <a:blip r:embed="rId2"/>
          <a:srcRect/>
          <a:stretch>
            <a:fillRect/>
          </a:stretch>
        </p:blipFill>
        <p:spPr bwMode="auto">
          <a:xfrm>
            <a:off x="500034" y="1428736"/>
            <a:ext cx="2990845" cy="384427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75856" y="1600200"/>
            <a:ext cx="5410944" cy="5645224"/>
          </a:xfrm>
        </p:spPr>
        <p:txBody>
          <a:bodyPr>
            <a:normAutofit fontScale="32500" lnSpcReduction="20000"/>
          </a:bodyPr>
          <a:lstStyle/>
          <a:p>
            <a:r>
              <a:rPr lang="ru-RU" b="1" dirty="0" smtClean="0"/>
              <a:t>Венецианов Алексей Гаврилович</a:t>
            </a:r>
            <a:r>
              <a:rPr lang="ru-RU" dirty="0" smtClean="0"/>
              <a:t> (1780 г. - 1847 г.) - классик русского изобразительного искусства, утвердивший бытовой жанр в качестве равноправной области отечественной живописи.</a:t>
            </a:r>
          </a:p>
          <a:p>
            <a:r>
              <a:rPr lang="ru-RU" dirty="0" smtClean="0"/>
              <a:t>Родился Алексей Гаврилович 7 февраля 1780 года в Москве. По семейному преданию корни рода </a:t>
            </a:r>
            <a:r>
              <a:rPr lang="ru-RU" dirty="0" err="1" smtClean="0"/>
              <a:t>Венециано</a:t>
            </a:r>
            <a:r>
              <a:rPr lang="ru-RU" dirty="0" smtClean="0"/>
              <a:t> происходили из Греции. Отец Венецианова достаточно широко занимался огородничеством и вместе с тем продавал картины. Очевидно, данное обстоятельство подтолкнуло будущего художника к выбору дальнейшего жизненного пути.</a:t>
            </a:r>
          </a:p>
          <a:p>
            <a:r>
              <a:rPr lang="ru-RU" dirty="0" smtClean="0"/>
              <a:t>Сведения о первоначальном образовании Венецианова крайне скудны. Известно, что, обучаясь в частном пансионе в Москве, юный Алексей проявлял большие способности к рисованию. Его первым художественным наставником являлся некий </a:t>
            </a:r>
            <a:r>
              <a:rPr lang="ru-RU" dirty="0" err="1" smtClean="0"/>
              <a:t>Прохорыч</a:t>
            </a:r>
            <a:r>
              <a:rPr lang="ru-RU" dirty="0" smtClean="0"/>
              <a:t> (</a:t>
            </a:r>
            <a:r>
              <a:rPr lang="ru-RU" dirty="0" err="1" smtClean="0"/>
              <a:t>Пахомыч</a:t>
            </a:r>
            <a:r>
              <a:rPr lang="ru-RU" dirty="0" smtClean="0"/>
              <a:t>), под руководством которого Венецианов писал картины преимущественно в технике пастели, проявляя особый интерес к жанру портрета.</a:t>
            </a:r>
          </a:p>
          <a:p>
            <a:r>
              <a:rPr lang="ru-RU" dirty="0" smtClean="0"/>
              <a:t>Однако занятия живописью для молодого человека являлись скорее увлечением. По настоянию отца Алексей Гаврилович определился чертежником в землемерное управление.</a:t>
            </a:r>
          </a:p>
          <a:p>
            <a:r>
              <a:rPr lang="ru-RU" dirty="0" smtClean="0"/>
              <a:t>В 1807 году Венецианов перебирается в Петербург. Здесь он поступает на службу в почтовую канцелярию. Знакомство с Эрмитажем, столичными художниками заставляет молодого человека принять решение всецело посвятить себя изобразительному искусству. Он был представлен </a:t>
            </a:r>
            <a:r>
              <a:rPr lang="ru-RU" dirty="0" smtClean="0">
                <a:solidFill>
                  <a:schemeClr val="accent5">
                    <a:lumMod val="20000"/>
                    <a:lumOff val="80000"/>
                  </a:schemeClr>
                </a:solidFill>
                <a:hlinkClick r:id="rId2" tooltip="Боровиковский Владимир Лукич"/>
              </a:rPr>
              <a:t>знаменитому живописцу </a:t>
            </a:r>
            <a:r>
              <a:rPr lang="ru-RU" dirty="0" err="1" smtClean="0">
                <a:solidFill>
                  <a:schemeClr val="accent5">
                    <a:lumMod val="20000"/>
                    <a:lumOff val="80000"/>
                  </a:schemeClr>
                </a:solidFill>
                <a:hlinkClick r:id="rId2" tooltip="Боровиковский Владимир Лукич"/>
              </a:rPr>
              <a:t>Боровиковскому</a:t>
            </a:r>
            <a:r>
              <a:rPr lang="ru-RU" dirty="0" smtClean="0"/>
              <a:t>, который сыграл заметную роль в дальнейшем становлении художника.</a:t>
            </a:r>
          </a:p>
          <a:p>
            <a:r>
              <a:rPr lang="ru-RU" dirty="0" smtClean="0"/>
              <a:t>В это же время Венецианов А. Г. принимает активное участие в издании нового сатирического "Журнала карикатур". На страницах издания поднимались острые проблемы социального и нравственного характера современного общества. Однако проблемы с цензурой привели к закрытию журнала в январе 1809 года.</a:t>
            </a:r>
          </a:p>
          <a:p>
            <a:r>
              <a:rPr lang="ru-RU" dirty="0" smtClean="0"/>
              <a:t>Разочарованный молодой человек оставляет почтовую канцелярию и переходит на должность землемера в Лесной департамент Ведомства государственных имуществ. Венецианов решает получить официальное звание художника. Он представляет на конкурс Императорской Академии свой Автопортрет (1811 г.). Картина по достоинству была оценена Советом учебного заведения и Алексей Гаврилович получает звание "назначенного", а также задание написать портрет преподавателя Академии. Живописец успешно справился с поставленной задачей. За "Портрет К. И. </a:t>
            </a:r>
            <a:r>
              <a:rPr lang="ru-RU" dirty="0" err="1" smtClean="0"/>
              <a:t>Головаческого</a:t>
            </a:r>
            <a:r>
              <a:rPr lang="ru-RU" dirty="0" smtClean="0"/>
              <a:t>, инспектора Академии художеств, с тремя воспитанниками" он был удостоен звания академика живописи.</a:t>
            </a:r>
          </a:p>
        </p:txBody>
      </p:sp>
      <p:pic>
        <p:nvPicPr>
          <p:cNvPr id="5122" name="Picture 2" descr="C:\Documents and Settings\Администратор\Мои документы\Мои рисунки\venecianov.jpg"/>
          <p:cNvPicPr>
            <a:picLocks noChangeAspect="1" noChangeArrowheads="1"/>
          </p:cNvPicPr>
          <p:nvPr/>
        </p:nvPicPr>
        <p:blipFill>
          <a:blip r:embed="rId3"/>
          <a:srcRect/>
          <a:stretch>
            <a:fillRect/>
          </a:stretch>
        </p:blipFill>
        <p:spPr bwMode="auto">
          <a:xfrm>
            <a:off x="395536" y="928670"/>
            <a:ext cx="3134054" cy="400052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Администратор\Мои документы\Мои рисунки\bivak.jpg"/>
          <p:cNvPicPr>
            <a:picLocks noChangeAspect="1" noChangeArrowheads="1"/>
          </p:cNvPicPr>
          <p:nvPr/>
        </p:nvPicPr>
        <p:blipFill>
          <a:blip r:embed="rId2"/>
          <a:srcRect/>
          <a:stretch>
            <a:fillRect/>
          </a:stretch>
        </p:blipFill>
        <p:spPr bwMode="auto">
          <a:xfrm>
            <a:off x="285720" y="-357214"/>
            <a:ext cx="8362950" cy="7315200"/>
          </a:xfrm>
          <a:prstGeom prst="rect">
            <a:avLst/>
          </a:prstGeom>
          <a:noFill/>
        </p:spPr>
      </p:pic>
      <p:sp>
        <p:nvSpPr>
          <p:cNvPr id="3" name="Прямоугольник 2"/>
          <p:cNvSpPr/>
          <p:nvPr/>
        </p:nvSpPr>
        <p:spPr>
          <a:xfrm>
            <a:off x="2143108" y="0"/>
            <a:ext cx="1928826" cy="584775"/>
          </a:xfrm>
          <a:prstGeom prst="rect">
            <a:avLst/>
          </a:prstGeom>
          <a:solidFill>
            <a:schemeClr val="tx1">
              <a:lumMod val="95000"/>
            </a:schemeClr>
          </a:solidFill>
          <a:ln>
            <a:solidFill>
              <a:schemeClr val="accent3"/>
            </a:solidFill>
          </a:ln>
        </p:spPr>
        <p:txBody>
          <a:bodyPr wrap="square">
            <a:spAutoFit/>
          </a:bodyPr>
          <a:lstStyle/>
          <a:p>
            <a:pPr algn="ctr"/>
            <a:r>
              <a:rPr lang="ru-RU" sz="3200" dirty="0" smtClean="0">
                <a:solidFill>
                  <a:schemeClr val="bg1"/>
                </a:solidFill>
              </a:rPr>
              <a:t>Бивак</a:t>
            </a:r>
            <a:endParaRPr lang="ru-RU" sz="4400"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429256" y="1646237"/>
            <a:ext cx="3257544" cy="4283094"/>
          </a:xfrm>
        </p:spPr>
        <p:txBody>
          <a:bodyPr>
            <a:normAutofit fontScale="55000" lnSpcReduction="20000"/>
          </a:bodyPr>
          <a:lstStyle/>
          <a:p>
            <a:r>
              <a:rPr lang="ru-RU" dirty="0" smtClean="0"/>
              <a:t>Долгое время он развивает свой талант в этом направлении,  лишь изредка изображая  подмеченные сценки из жизни, и так до момента, пока баснописец Крылов увидевший его работы не написал ему письма, в котором высказал,  что его талант остроумный и наблюдательный более годится для изображения жанровых сцен,  чем «для солдат и лошадок».</a:t>
            </a:r>
          </a:p>
        </p:txBody>
      </p:sp>
      <p:pic>
        <p:nvPicPr>
          <p:cNvPr id="7170" name="Picture 2" descr="C:\Documents and Settings\Администратор\Мои документы\Мои рисунки\Alkash.jpg"/>
          <p:cNvPicPr>
            <a:picLocks noChangeAspect="1" noChangeArrowheads="1"/>
          </p:cNvPicPr>
          <p:nvPr/>
        </p:nvPicPr>
        <p:blipFill>
          <a:blip r:embed="rId2"/>
          <a:srcRect/>
          <a:stretch>
            <a:fillRect/>
          </a:stretch>
        </p:blipFill>
        <p:spPr bwMode="auto">
          <a:xfrm>
            <a:off x="857224" y="1428736"/>
            <a:ext cx="4518935" cy="3929090"/>
          </a:xfrm>
          <a:prstGeom prst="rect">
            <a:avLst/>
          </a:prstGeom>
          <a:noFill/>
        </p:spPr>
      </p:pic>
      <p:sp>
        <p:nvSpPr>
          <p:cNvPr id="5" name="Прямоугольник 4"/>
          <p:cNvSpPr/>
          <p:nvPr/>
        </p:nvSpPr>
        <p:spPr>
          <a:xfrm>
            <a:off x="2214546" y="5572140"/>
            <a:ext cx="882934" cy="369332"/>
          </a:xfrm>
          <a:prstGeom prst="rect">
            <a:avLst/>
          </a:prstGeom>
        </p:spPr>
        <p:txBody>
          <a:bodyPr wrap="none">
            <a:spAutoFit/>
          </a:bodyPr>
          <a:lstStyle/>
          <a:p>
            <a:pPr>
              <a:buNone/>
            </a:pPr>
            <a:r>
              <a:rPr lang="ru-RU" dirty="0" smtClean="0"/>
              <a:t>Алкаш</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500694" y="1646237"/>
            <a:ext cx="3186106" cy="4783160"/>
          </a:xfrm>
        </p:spPr>
        <p:txBody>
          <a:bodyPr>
            <a:normAutofit fontScale="55000" lnSpcReduction="20000"/>
          </a:bodyPr>
          <a:lstStyle/>
          <a:p>
            <a:r>
              <a:rPr lang="ru-RU" dirty="0" smtClean="0"/>
              <a:t>И снова духовное преобладает над материальным, - вняв совету великого баснописца Федотов усердно совершенствует свою технику и изучает приемы работы с масляными красками, после чего пишет первые две картины на бытовые темы. Они давно уж задуманы и существуют в набросках. «Свежий кавалер», по собственному сюжету,  и «Разборчивая невеста»  на тему басни Крылова. </a:t>
            </a:r>
            <a:endParaRPr lang="ru-RU" dirty="0"/>
          </a:p>
        </p:txBody>
      </p:sp>
      <p:pic>
        <p:nvPicPr>
          <p:cNvPr id="8194" name="Picture 2" descr="C:\Documents and Settings\Администратор\Мои документы\Мои рисунки\kaballero.jpg"/>
          <p:cNvPicPr>
            <a:picLocks noChangeAspect="1" noChangeArrowheads="1"/>
          </p:cNvPicPr>
          <p:nvPr/>
        </p:nvPicPr>
        <p:blipFill>
          <a:blip r:embed="rId2"/>
          <a:srcRect/>
          <a:stretch>
            <a:fillRect/>
          </a:stretch>
        </p:blipFill>
        <p:spPr bwMode="auto">
          <a:xfrm>
            <a:off x="571472" y="142852"/>
            <a:ext cx="5143536" cy="6902851"/>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71472" y="4429132"/>
            <a:ext cx="8001056" cy="2000264"/>
          </a:xfrm>
        </p:spPr>
        <p:txBody>
          <a:bodyPr>
            <a:normAutofit fontScale="62500" lnSpcReduction="20000"/>
          </a:bodyPr>
          <a:lstStyle/>
          <a:p>
            <a:r>
              <a:rPr lang="ru-RU" dirty="0" smtClean="0"/>
              <a:t>Обе эти картины были показаны Карлу Брюллову и вызвали его одобрение. По его протекции Федотову выдали от Академии пособие в 700 рублей «на выполнение программы», т.е. на написание новой картины. </a:t>
            </a:r>
            <a:br>
              <a:rPr lang="ru-RU" dirty="0" smtClean="0"/>
            </a:br>
            <a:r>
              <a:rPr lang="ru-RU" dirty="0" smtClean="0"/>
              <a:t>Так появилось «Сватовство майора», которое выставленное вместе с двумя первыми картинами  на академической выставке 1849 года принесло Федотову звание академика. </a:t>
            </a:r>
            <a:endParaRPr lang="ru-RU" dirty="0"/>
          </a:p>
        </p:txBody>
      </p:sp>
      <p:pic>
        <p:nvPicPr>
          <p:cNvPr id="9218" name="Picture 2" descr="C:\Documents and Settings\Администратор\Мои документы\Мои рисунки\svatovstvo.JPG"/>
          <p:cNvPicPr>
            <a:picLocks noChangeAspect="1" noChangeArrowheads="1"/>
          </p:cNvPicPr>
          <p:nvPr/>
        </p:nvPicPr>
        <p:blipFill>
          <a:blip r:embed="rId2"/>
          <a:srcRect/>
          <a:stretch>
            <a:fillRect/>
          </a:stretch>
        </p:blipFill>
        <p:spPr bwMode="auto">
          <a:xfrm>
            <a:off x="1857356" y="428604"/>
            <a:ext cx="5169252" cy="385765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400" dirty="0"/>
          </a:p>
        </p:txBody>
      </p:sp>
      <p:pic>
        <p:nvPicPr>
          <p:cNvPr id="10242" name="Picture 2" descr="C:\Documents and Settings\Администратор\Мои документы\Мои рисунки\holera.jpg"/>
          <p:cNvPicPr>
            <a:picLocks noGrp="1" noChangeAspect="1" noChangeArrowheads="1"/>
          </p:cNvPicPr>
          <p:nvPr>
            <p:ph idx="1"/>
          </p:nvPr>
        </p:nvPicPr>
        <p:blipFill>
          <a:blip r:embed="rId2"/>
          <a:srcRect/>
          <a:stretch>
            <a:fillRect/>
          </a:stretch>
        </p:blipFill>
        <p:spPr bwMode="auto">
          <a:xfrm>
            <a:off x="857224" y="1857364"/>
            <a:ext cx="3992880" cy="3413760"/>
          </a:xfrm>
          <a:prstGeom prst="rect">
            <a:avLst/>
          </a:prstGeom>
          <a:noFill/>
        </p:spPr>
      </p:pic>
      <p:sp>
        <p:nvSpPr>
          <p:cNvPr id="5" name="Прямоугольник 4"/>
          <p:cNvSpPr/>
          <p:nvPr/>
        </p:nvSpPr>
        <p:spPr>
          <a:xfrm>
            <a:off x="2285984" y="5429264"/>
            <a:ext cx="916085" cy="369332"/>
          </a:xfrm>
          <a:prstGeom prst="rect">
            <a:avLst/>
          </a:prstGeom>
        </p:spPr>
        <p:txBody>
          <a:bodyPr wrap="none">
            <a:spAutoFit/>
          </a:bodyPr>
          <a:lstStyle/>
          <a:p>
            <a:r>
              <a:rPr lang="ru-RU" dirty="0" smtClean="0"/>
              <a:t>Холера</a:t>
            </a:r>
            <a:endParaRPr lang="ru-RU" dirty="0"/>
          </a:p>
        </p:txBody>
      </p:sp>
      <p:sp>
        <p:nvSpPr>
          <p:cNvPr id="6" name="Прямоугольник 5"/>
          <p:cNvSpPr/>
          <p:nvPr/>
        </p:nvSpPr>
        <p:spPr>
          <a:xfrm>
            <a:off x="4786314" y="2071678"/>
            <a:ext cx="4214810" cy="3139321"/>
          </a:xfrm>
          <a:prstGeom prst="rect">
            <a:avLst/>
          </a:prstGeom>
        </p:spPr>
        <p:txBody>
          <a:bodyPr wrap="square">
            <a:spAutoFit/>
          </a:bodyPr>
          <a:lstStyle/>
          <a:p>
            <a:r>
              <a:rPr lang="ru-RU" dirty="0" smtClean="0"/>
              <a:t>Художника ожидал шумный успех и известность, но к сожалению, это не принесло ему ожидаемых средств. От Академии художеств Федотову тоже была назначена небольшая пенсия, но и она не покрывала расходом на дорогостоящие материалы для создания живописных полотен, кроме того Федотов продолжал помогать своей семье, вечно пребывавшей в нужде. </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72198" y="1785926"/>
            <a:ext cx="2714644" cy="4572032"/>
          </a:xfrm>
        </p:spPr>
        <p:txBody>
          <a:bodyPr>
            <a:normAutofit/>
          </a:bodyPr>
          <a:lstStyle/>
          <a:p>
            <a:pPr marL="0" indent="0"/>
            <a:r>
              <a:rPr lang="ru-RU" sz="1500" dirty="0" smtClean="0"/>
              <a:t>Зарабатывал портретами на заказ,  копиями своих прежних работ, но коммерческой жилки не имел и брал недорого,  и заработанное расходилось быстро</a:t>
            </a:r>
            <a:r>
              <a:rPr lang="ru-RU" dirty="0" smtClean="0"/>
              <a:t>. </a:t>
            </a:r>
            <a:endParaRPr lang="ru-RU" dirty="0"/>
          </a:p>
        </p:txBody>
      </p:sp>
      <p:pic>
        <p:nvPicPr>
          <p:cNvPr id="11266" name="Picture 2" descr="C:\Documents and Settings\Администратор\Мои документы\Мои рисунки\portret.jpg"/>
          <p:cNvPicPr>
            <a:picLocks noChangeAspect="1" noChangeArrowheads="1"/>
          </p:cNvPicPr>
          <p:nvPr/>
        </p:nvPicPr>
        <p:blipFill>
          <a:blip r:embed="rId2"/>
          <a:srcRect/>
          <a:stretch>
            <a:fillRect/>
          </a:stretch>
        </p:blipFill>
        <p:spPr bwMode="auto">
          <a:xfrm>
            <a:off x="928662" y="571480"/>
            <a:ext cx="4600575" cy="5715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1800" dirty="0"/>
          </a:p>
        </p:txBody>
      </p:sp>
      <p:sp>
        <p:nvSpPr>
          <p:cNvPr id="3" name="Содержимое 2"/>
          <p:cNvSpPr>
            <a:spLocks noGrp="1"/>
          </p:cNvSpPr>
          <p:nvPr>
            <p:ph idx="1"/>
          </p:nvPr>
        </p:nvSpPr>
        <p:spPr>
          <a:xfrm>
            <a:off x="5072066" y="1646237"/>
            <a:ext cx="3614734" cy="3783027"/>
          </a:xfrm>
        </p:spPr>
        <p:txBody>
          <a:bodyPr>
            <a:normAutofit fontScale="62500" lnSpcReduction="20000"/>
          </a:bodyPr>
          <a:lstStyle/>
          <a:p>
            <a:r>
              <a:rPr lang="ru-RU" dirty="0" smtClean="0"/>
              <a:t>Бывало, что друзья пытаясь помочь, давали художнику денег, но он неизменно отказывался – был горд. Хороший друг, отец его товарища по полку Петр Жданович послал ему как-то денег, но Федотов тут же их отослал со словами, что сам столько же послал сегодня своему батюшке.</a:t>
            </a:r>
            <a:endParaRPr lang="ru-RU" dirty="0"/>
          </a:p>
        </p:txBody>
      </p:sp>
      <p:pic>
        <p:nvPicPr>
          <p:cNvPr id="12290" name="Picture 2" descr="C:\Documents and Settings\Администратор\Мои документы\Мои рисунки\Gdanovish.jpg"/>
          <p:cNvPicPr>
            <a:picLocks noChangeAspect="1" noChangeArrowheads="1"/>
          </p:cNvPicPr>
          <p:nvPr/>
        </p:nvPicPr>
        <p:blipFill>
          <a:blip r:embed="rId2"/>
          <a:srcRect/>
          <a:stretch>
            <a:fillRect/>
          </a:stretch>
        </p:blipFill>
        <p:spPr bwMode="auto">
          <a:xfrm>
            <a:off x="1071538" y="714356"/>
            <a:ext cx="3667125" cy="4953000"/>
          </a:xfrm>
          <a:prstGeom prst="rect">
            <a:avLst/>
          </a:prstGeom>
          <a:noFill/>
        </p:spPr>
      </p:pic>
      <p:sp>
        <p:nvSpPr>
          <p:cNvPr id="5" name="Прямоугольник 4"/>
          <p:cNvSpPr/>
          <p:nvPr/>
        </p:nvSpPr>
        <p:spPr>
          <a:xfrm>
            <a:off x="2143108" y="5715016"/>
            <a:ext cx="1276055" cy="369332"/>
          </a:xfrm>
          <a:prstGeom prst="rect">
            <a:avLst/>
          </a:prstGeom>
        </p:spPr>
        <p:txBody>
          <a:bodyPr wrap="none">
            <a:spAutoFit/>
          </a:bodyPr>
          <a:lstStyle/>
          <a:p>
            <a:r>
              <a:rPr lang="ru-RU" dirty="0" smtClean="0"/>
              <a:t>Жданович</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857232"/>
            <a:ext cx="6715172" cy="1571628"/>
          </a:xfrm>
        </p:spPr>
        <p:txBody>
          <a:bodyPr>
            <a:normAutofit fontScale="90000"/>
          </a:bodyPr>
          <a:lstStyle/>
          <a:p>
            <a:r>
              <a:rPr lang="ru-RU" sz="1600" dirty="0" smtClean="0"/>
              <a:t>Удивительное остроумие, тонко подмеченные детали, особый мягкий лиризм ставят живопись Федотова в один ряд с гоголевской литературой. Серии из нескольких работ вроде «Болезнь </a:t>
            </a:r>
            <a:r>
              <a:rPr lang="ru-RU" sz="1600" dirty="0" err="1" smtClean="0"/>
              <a:t>Фидельки</a:t>
            </a:r>
            <a:r>
              <a:rPr lang="ru-RU" sz="1600" dirty="0" smtClean="0"/>
              <a:t>», «Смерть </a:t>
            </a:r>
            <a:r>
              <a:rPr lang="ru-RU" sz="1600" dirty="0" err="1" smtClean="0"/>
              <a:t>Фидельки</a:t>
            </a:r>
            <a:r>
              <a:rPr lang="ru-RU" sz="1600" dirty="0" smtClean="0"/>
              <a:t>» и «Последствия смерти </a:t>
            </a:r>
            <a:r>
              <a:rPr lang="ru-RU" sz="1600" dirty="0" err="1" smtClean="0"/>
              <a:t>Фидельки</a:t>
            </a:r>
            <a:r>
              <a:rPr lang="ru-RU" sz="1600" dirty="0" smtClean="0"/>
              <a:t>»  сродни литературному произведению. </a:t>
            </a:r>
            <a:br>
              <a:rPr lang="ru-RU" sz="1600" dirty="0" smtClean="0"/>
            </a:br>
            <a:r>
              <a:rPr lang="ru-RU" sz="1600" dirty="0" smtClean="0"/>
              <a:t/>
            </a:r>
            <a:br>
              <a:rPr lang="ru-RU" sz="1600" dirty="0" smtClean="0"/>
            </a:br>
            <a:r>
              <a:rPr lang="ru-RU" sz="1600" dirty="0" smtClean="0"/>
              <a:t/>
            </a:r>
            <a:br>
              <a:rPr lang="ru-RU" sz="1600" dirty="0" smtClean="0"/>
            </a:br>
            <a:endParaRPr lang="ru-RU" sz="1600" dirty="0"/>
          </a:p>
        </p:txBody>
      </p:sp>
      <p:pic>
        <p:nvPicPr>
          <p:cNvPr id="13314" name="Picture 2" descr="C:\Documents and Settings\Администратор\Мои документы\Мои рисунки\sledstvie Po delu Fidelki.jpg"/>
          <p:cNvPicPr>
            <a:picLocks noGrp="1" noChangeAspect="1" noChangeArrowheads="1"/>
          </p:cNvPicPr>
          <p:nvPr>
            <p:ph idx="1"/>
          </p:nvPr>
        </p:nvPicPr>
        <p:blipFill>
          <a:blip r:embed="rId2"/>
          <a:srcRect/>
          <a:stretch>
            <a:fillRect/>
          </a:stretch>
        </p:blipFill>
        <p:spPr bwMode="auto">
          <a:xfrm>
            <a:off x="1428728" y="2071678"/>
            <a:ext cx="5808352" cy="3884508"/>
          </a:xfrm>
          <a:prstGeom prst="rect">
            <a:avLst/>
          </a:prstGeom>
          <a:noFill/>
        </p:spPr>
      </p:pic>
      <p:sp>
        <p:nvSpPr>
          <p:cNvPr id="5" name="Прямоугольник 4"/>
          <p:cNvSpPr/>
          <p:nvPr/>
        </p:nvSpPr>
        <p:spPr>
          <a:xfrm>
            <a:off x="2786050" y="6072206"/>
            <a:ext cx="3233578" cy="369332"/>
          </a:xfrm>
          <a:prstGeom prst="rect">
            <a:avLst/>
          </a:prstGeom>
        </p:spPr>
        <p:txBody>
          <a:bodyPr wrap="none">
            <a:spAutoFit/>
          </a:bodyPr>
          <a:lstStyle/>
          <a:p>
            <a:r>
              <a:rPr lang="ru-RU" dirty="0" smtClean="0"/>
              <a:t>Следствие по делу </a:t>
            </a:r>
            <a:r>
              <a:rPr lang="ru-RU" dirty="0" err="1" smtClean="0"/>
              <a:t>Фидельки</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714876" y="1646237"/>
            <a:ext cx="3971924" cy="4783159"/>
          </a:xfrm>
        </p:spPr>
        <p:txBody>
          <a:bodyPr>
            <a:normAutofit fontScale="77500" lnSpcReduction="20000"/>
          </a:bodyPr>
          <a:lstStyle/>
          <a:p>
            <a:r>
              <a:rPr lang="ru-RU" dirty="0" smtClean="0"/>
              <a:t>Всего восемь лет своей жизни отдал полноценно Павел Федотов живописи. Многие картины остались незавершенными, сюжеты задуманными, но не воплощенными, многие только в набросках в набросках или в стихах, которыми порой сопровождались картины.</a:t>
            </a:r>
          </a:p>
        </p:txBody>
      </p:sp>
      <p:pic>
        <p:nvPicPr>
          <p:cNvPr id="14338" name="Picture 2" descr="C:\Documents and Settings\Администратор\Мои документы\Мои рисунки\zavtrak aristokrata.jpg"/>
          <p:cNvPicPr>
            <a:picLocks noChangeAspect="1" noChangeArrowheads="1"/>
          </p:cNvPicPr>
          <p:nvPr/>
        </p:nvPicPr>
        <p:blipFill>
          <a:blip r:embed="rId2"/>
          <a:srcRect/>
          <a:stretch>
            <a:fillRect/>
          </a:stretch>
        </p:blipFill>
        <p:spPr bwMode="auto">
          <a:xfrm>
            <a:off x="785786" y="500042"/>
            <a:ext cx="3990975" cy="5029200"/>
          </a:xfrm>
          <a:prstGeom prst="rect">
            <a:avLst/>
          </a:prstGeom>
          <a:noFill/>
        </p:spPr>
      </p:pic>
      <p:sp>
        <p:nvSpPr>
          <p:cNvPr id="6" name="Прямоугольник 5"/>
          <p:cNvSpPr/>
          <p:nvPr/>
        </p:nvSpPr>
        <p:spPr>
          <a:xfrm>
            <a:off x="1285852" y="5643578"/>
            <a:ext cx="2393027" cy="369332"/>
          </a:xfrm>
          <a:prstGeom prst="rect">
            <a:avLst/>
          </a:prstGeom>
        </p:spPr>
        <p:txBody>
          <a:bodyPr wrap="none">
            <a:spAutoFit/>
          </a:bodyPr>
          <a:lstStyle/>
          <a:p>
            <a:r>
              <a:rPr lang="ru-RU" dirty="0" smtClean="0"/>
              <a:t>Завтрак аристократа</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5643570" y="1646236"/>
            <a:ext cx="3043230" cy="4926036"/>
          </a:xfrm>
        </p:spPr>
        <p:txBody>
          <a:bodyPr>
            <a:normAutofit fontScale="47500" lnSpcReduction="20000"/>
          </a:bodyPr>
          <a:lstStyle/>
          <a:p>
            <a:r>
              <a:rPr lang="ru-RU" dirty="0" smtClean="0"/>
              <a:t>Каждодневная многочасовая работа в поисках средств, лишения и нужда привели к болезни. Зрение художника стало слабеть, руки не слушались, голова болела. Наконец стал слабеть разум, все это зашло так далеко, что друзья озабоченные его состоянием вынуждены были поместить его в лечебницу для душевнобольных. Император ценивший талант художника послал на его лечение 500 рублей, но к сожалению состояние его ухудшилось,  вскоре его перевели в дом Всех скорбящих, где он скончался. </a:t>
            </a:r>
            <a:endParaRPr lang="ru-RU" dirty="0"/>
          </a:p>
        </p:txBody>
      </p:sp>
      <p:pic>
        <p:nvPicPr>
          <p:cNvPr id="15363" name="Picture 3" descr="C:\Documents and Settings\Администратор\Мои документы\Мои рисунки\169a00fcd98a.jpg"/>
          <p:cNvPicPr>
            <a:picLocks noChangeAspect="1" noChangeArrowheads="1"/>
          </p:cNvPicPr>
          <p:nvPr/>
        </p:nvPicPr>
        <p:blipFill>
          <a:blip r:embed="rId2"/>
          <a:srcRect/>
          <a:stretch>
            <a:fillRect/>
          </a:stretch>
        </p:blipFill>
        <p:spPr bwMode="auto">
          <a:xfrm>
            <a:off x="857224" y="1000108"/>
            <a:ext cx="5000640" cy="499230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1406" y="428604"/>
            <a:ext cx="2928958" cy="5643602"/>
          </a:xfrm>
        </p:spPr>
        <p:txBody>
          <a:bodyPr>
            <a:normAutofit fontScale="32500" lnSpcReduction="20000"/>
          </a:bodyPr>
          <a:lstStyle/>
          <a:p>
            <a:r>
              <a:rPr lang="ru-RU" sz="3400" dirty="0" smtClean="0"/>
              <a:t>Во время войны 1812 года в творчество Венецианова вновь входит сатира. Он выпускает офорты, </a:t>
            </a:r>
            <a:r>
              <a:rPr lang="ru-RU" sz="3400" dirty="0" err="1" smtClean="0"/>
              <a:t>высмеиваюшие</a:t>
            </a:r>
            <a:r>
              <a:rPr lang="ru-RU" sz="3400" dirty="0" smtClean="0"/>
              <a:t> увлечение высшего русского общества всем французским.</a:t>
            </a:r>
          </a:p>
          <a:p>
            <a:r>
              <a:rPr lang="ru-RU" sz="3400" dirty="0" smtClean="0"/>
              <a:t>В 1815 году Венецианов женится на Марфе Афанасьевне Азарьевой. Вскоре (1819) Алексей Гаврилович оставляет службу. Он уезжает вместе с семьей в имение </a:t>
            </a:r>
            <a:r>
              <a:rPr lang="ru-RU" sz="3400" dirty="0" err="1" smtClean="0"/>
              <a:t>Сафонково</a:t>
            </a:r>
            <a:r>
              <a:rPr lang="ru-RU" sz="3400" dirty="0" smtClean="0"/>
              <a:t> Тверской губернии.</a:t>
            </a:r>
          </a:p>
          <a:p>
            <a:r>
              <a:rPr lang="ru-RU" sz="3400" dirty="0" smtClean="0"/>
              <a:t>Сельская жизнь вдохнула новую струю в творчество Венецианова. Художник обращается в своих произведениях к окружающей действительности. Его картины отражают быт простых крестьян. Необходимо отметить, что согласно академическим установкам в это время не приветствовалось изображение простолюдин. Однако живописец отступил от общепринятых норм.</a:t>
            </a:r>
          </a:p>
          <a:p>
            <a:r>
              <a:rPr lang="ru-RU" sz="3400" dirty="0" smtClean="0"/>
              <a:t>1 сентября 1824 года открылась Академическая выставка. Среди прочих работ Венецианова экспонировались картины "Гумно", "Утро помещицы". Произведения художника вызвали живой интерес публики, получили положительный отзыв критиков. Успех утвердил мастера в верности выбранного направления, у него появились влиятельные знакомые</a:t>
            </a:r>
            <a:r>
              <a:rPr lang="ru-RU" dirty="0" smtClean="0"/>
              <a:t>.</a:t>
            </a:r>
          </a:p>
        </p:txBody>
      </p:sp>
      <p:sp>
        <p:nvSpPr>
          <p:cNvPr id="4" name="Прямоугольник 3"/>
          <p:cNvSpPr/>
          <p:nvPr/>
        </p:nvSpPr>
        <p:spPr>
          <a:xfrm>
            <a:off x="4143372" y="5214950"/>
            <a:ext cx="3000380" cy="784830"/>
          </a:xfrm>
          <a:prstGeom prst="rect">
            <a:avLst/>
          </a:prstGeom>
        </p:spPr>
        <p:txBody>
          <a:bodyPr wrap="square">
            <a:spAutoFit/>
          </a:bodyPr>
          <a:lstStyle/>
          <a:p>
            <a:r>
              <a:rPr lang="ru-RU" sz="900" b="1" dirty="0" smtClean="0"/>
              <a:t>Венецианов Алексей Гаврилович,</a:t>
            </a:r>
            <a:br>
              <a:rPr lang="ru-RU" sz="900" b="1" dirty="0" smtClean="0"/>
            </a:br>
            <a:r>
              <a:rPr lang="ru-RU" sz="900" b="1" dirty="0" smtClean="0"/>
              <a:t>Гумно.</a:t>
            </a:r>
          </a:p>
          <a:p>
            <a:r>
              <a:rPr lang="ru-RU" sz="900" dirty="0" smtClean="0"/>
              <a:t>1821 - 1822 гг.. Государственный Русский музей. Санкт-Петербург.</a:t>
            </a:r>
            <a:br>
              <a:rPr lang="ru-RU" sz="900" dirty="0" smtClean="0"/>
            </a:br>
            <a:r>
              <a:rPr lang="ru-RU" sz="900" dirty="0" smtClean="0"/>
              <a:t>Холст, масло 60 </a:t>
            </a:r>
            <a:r>
              <a:rPr lang="ru-RU" sz="900" dirty="0" err="1" smtClean="0"/>
              <a:t>х</a:t>
            </a:r>
            <a:r>
              <a:rPr lang="ru-RU" sz="900" dirty="0" smtClean="0"/>
              <a:t> 48,3. </a:t>
            </a:r>
            <a:endParaRPr lang="ru-RU" sz="900" dirty="0"/>
          </a:p>
        </p:txBody>
      </p:sp>
      <p:pic>
        <p:nvPicPr>
          <p:cNvPr id="6146" name="Picture 2" descr="C:\Documents and Settings\Администратор\Мои документы\Мои рисунки\venec13.jpg"/>
          <p:cNvPicPr>
            <a:picLocks noChangeAspect="1" noChangeArrowheads="1"/>
          </p:cNvPicPr>
          <p:nvPr/>
        </p:nvPicPr>
        <p:blipFill>
          <a:blip r:embed="rId2"/>
          <a:srcRect/>
          <a:stretch>
            <a:fillRect/>
          </a:stretch>
        </p:blipFill>
        <p:spPr bwMode="auto">
          <a:xfrm>
            <a:off x="3000364" y="642918"/>
            <a:ext cx="5786454" cy="459701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714355"/>
            <a:ext cx="6215090" cy="5909310"/>
          </a:xfrm>
          <a:prstGeom prst="rect">
            <a:avLst/>
          </a:prstGeom>
        </p:spPr>
        <p:txBody>
          <a:bodyPr wrap="square">
            <a:spAutoFit/>
          </a:bodyPr>
          <a:lstStyle/>
          <a:p>
            <a:pPr algn="ctr"/>
            <a:r>
              <a:rPr lang="ru-RU" dirty="0" smtClean="0"/>
              <a:t>Эпилог</a:t>
            </a:r>
            <a:br>
              <a:rPr lang="ru-RU" dirty="0" smtClean="0"/>
            </a:br>
            <a:r>
              <a:rPr lang="ru-RU" dirty="0" smtClean="0"/>
              <a:t/>
            </a:r>
            <a:br>
              <a:rPr lang="ru-RU" dirty="0" smtClean="0"/>
            </a:br>
            <a:r>
              <a:rPr lang="ru-RU" dirty="0" smtClean="0"/>
              <a:t>Федотов, благодаря своему острому уму, редкой наблюдательности и упорному трудолюбию, достиг блестящих результатов. Но они, без всякого сомнения, были бы ещё более поразительны, если бы судьба обставила его жизнь лучшими условиями и не пресекла её столь жестоко и преждевременно. Тем не менее, и сделанного им достаточно для того, чтобы его имя осталось навеки одним из самых славных имен в истории русского искусства. Он открыл новую, ещё никем до него не тронутую в нашей живописи жилу национальности и сатиры, первый из всех художников показал пример удачной её разработки и оставил её в наследство возникшим после него талантам. </a:t>
            </a:r>
            <a:br>
              <a:rPr lang="ru-RU" dirty="0" smtClean="0"/>
            </a:br>
            <a:r>
              <a:rPr lang="ru-RU" dirty="0" smtClean="0"/>
              <a:t>Не явись Федотов — русская живопись, быть может, ещё долго не обратилась бы от школьных, измышленных, чуждых общественного интереса задач к правдивому воспроизведению отечественного быта с его недостатками и светлыми сторонами. </a:t>
            </a:r>
            <a:br>
              <a:rPr lang="ru-RU" dirty="0" smtClean="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4760595"/>
            <a:ext cx="4572000" cy="261610"/>
          </a:xfrm>
          <a:prstGeom prst="rect">
            <a:avLst/>
          </a:prstGeom>
        </p:spPr>
        <p:txBody>
          <a:bodyPr>
            <a:spAutoFit/>
          </a:bodyPr>
          <a:lstStyle/>
          <a:p>
            <a:r>
              <a:rPr lang="ru-RU" sz="900" b="1" dirty="0" smtClean="0"/>
              <a:t>Венецианов Алексей Гаврилович</a:t>
            </a:r>
            <a:r>
              <a:rPr lang="ru-RU" sz="900" dirty="0" smtClean="0"/>
              <a:t> (1780 г. - 1847 г.) - классик </a:t>
            </a:r>
            <a:r>
              <a:rPr lang="ru-RU" sz="1100" dirty="0" smtClean="0"/>
              <a:t>Венецианова.</a:t>
            </a:r>
            <a:endParaRPr lang="ru-RU" sz="1100" dirty="0"/>
          </a:p>
        </p:txBody>
      </p:sp>
      <p:sp>
        <p:nvSpPr>
          <p:cNvPr id="3" name="Прямоугольник 2"/>
          <p:cNvSpPr/>
          <p:nvPr/>
        </p:nvSpPr>
        <p:spPr>
          <a:xfrm>
            <a:off x="214282" y="285728"/>
            <a:ext cx="8786874" cy="2308324"/>
          </a:xfrm>
          <a:prstGeom prst="rect">
            <a:avLst/>
          </a:prstGeom>
        </p:spPr>
        <p:txBody>
          <a:bodyPr wrap="square">
            <a:spAutoFit/>
          </a:bodyPr>
          <a:lstStyle/>
          <a:p>
            <a:r>
              <a:rPr lang="ru-RU" dirty="0" smtClean="0"/>
              <a:t>Пора 20-х годов оказалась периодом расцвета творческой деятельности Алексея Гавриловича Венецианова. В это время им были созданы замечательные картины "На пашне. Весна", "На жатве. Лето".</a:t>
            </a:r>
          </a:p>
          <a:p>
            <a:r>
              <a:rPr lang="ru-RU" dirty="0" smtClean="0"/>
              <a:t>Довольно часто Венецианов обращался к детской теме. Такие картины как "</a:t>
            </a:r>
            <a:r>
              <a:rPr lang="ru-RU" dirty="0" err="1" smtClean="0"/>
              <a:t>Вот-те</a:t>
            </a:r>
            <a:r>
              <a:rPr lang="ru-RU" dirty="0" smtClean="0"/>
              <a:t> и </a:t>
            </a:r>
            <a:r>
              <a:rPr lang="ru-RU" dirty="0" err="1" smtClean="0"/>
              <a:t>батькин</a:t>
            </a:r>
            <a:r>
              <a:rPr lang="ru-RU" dirty="0" smtClean="0"/>
              <a:t> обед!", "</a:t>
            </a:r>
            <a:r>
              <a:rPr lang="ru-RU" dirty="0" err="1" smtClean="0"/>
              <a:t>Захарка</a:t>
            </a:r>
            <a:r>
              <a:rPr lang="ru-RU" dirty="0" smtClean="0"/>
              <a:t>", "Спящий пастушок" составляют заметную часть его творческого наследия. </a:t>
            </a:r>
            <a:r>
              <a:rPr lang="ru-RU" dirty="0" smtClean="0">
                <a:hlinkClick r:id="rId2" tooltip="детские образы"/>
              </a:rPr>
              <a:t>Трогательные, поэтичные детские образы</a:t>
            </a:r>
            <a:r>
              <a:rPr lang="ru-RU" dirty="0" smtClean="0"/>
              <a:t> проникновенно написаны мастером.</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Венецианов картина На пашне. Весна"/>
          <p:cNvPicPr/>
          <p:nvPr/>
        </p:nvPicPr>
        <p:blipFill>
          <a:blip r:embed="rId2"/>
          <a:srcRect/>
          <a:stretch>
            <a:fillRect/>
          </a:stretch>
        </p:blipFill>
        <p:spPr bwMode="auto">
          <a:xfrm>
            <a:off x="142844" y="285728"/>
            <a:ext cx="5786478" cy="4929222"/>
          </a:xfrm>
          <a:prstGeom prst="rect">
            <a:avLst/>
          </a:prstGeom>
          <a:noFill/>
          <a:ln w="9525">
            <a:noFill/>
            <a:miter lim="800000"/>
            <a:headEnd/>
            <a:tailEnd/>
          </a:ln>
        </p:spPr>
      </p:pic>
      <p:sp>
        <p:nvSpPr>
          <p:cNvPr id="3" name="Прямоугольник 2"/>
          <p:cNvSpPr/>
          <p:nvPr/>
        </p:nvSpPr>
        <p:spPr>
          <a:xfrm>
            <a:off x="5929322" y="428604"/>
            <a:ext cx="2857520" cy="5016758"/>
          </a:xfrm>
          <a:prstGeom prst="rect">
            <a:avLst/>
          </a:prstGeom>
        </p:spPr>
        <p:txBody>
          <a:bodyPr wrap="square">
            <a:spAutoFit/>
          </a:bodyPr>
          <a:lstStyle/>
          <a:p>
            <a:r>
              <a:rPr lang="ru-RU" sz="1000" b="1" dirty="0" smtClean="0"/>
              <a:t>Венецианов Алексей Гаврилович</a:t>
            </a:r>
            <a:br>
              <a:rPr lang="ru-RU" sz="1000" b="1" dirty="0" smtClean="0"/>
            </a:br>
            <a:r>
              <a:rPr lang="ru-RU" sz="1000" b="1" dirty="0" smtClean="0"/>
              <a:t>На пашне. Весна.</a:t>
            </a:r>
          </a:p>
          <a:p>
            <a:r>
              <a:rPr lang="ru-RU" sz="1000" dirty="0" smtClean="0"/>
              <a:t>Первая половина 1820-х гг.. Государственная Третьяковская галерея. Москва.</a:t>
            </a:r>
            <a:br>
              <a:rPr lang="ru-RU" sz="1000" dirty="0" smtClean="0"/>
            </a:br>
            <a:r>
              <a:rPr lang="ru-RU" sz="1000" dirty="0" smtClean="0"/>
              <a:t>Холст, масло 51,2 </a:t>
            </a:r>
            <a:r>
              <a:rPr lang="ru-RU" sz="1000" dirty="0" err="1" smtClean="0"/>
              <a:t>х</a:t>
            </a:r>
            <a:r>
              <a:rPr lang="ru-RU" sz="1000" dirty="0" smtClean="0"/>
              <a:t> 65,5.</a:t>
            </a:r>
          </a:p>
          <a:p>
            <a:r>
              <a:rPr lang="ru-RU" sz="1000" dirty="0" smtClean="0"/>
              <a:t>Яркое представление об особенностях </a:t>
            </a:r>
            <a:r>
              <a:rPr lang="ru-RU" sz="1000" dirty="0" smtClean="0">
                <a:solidFill>
                  <a:schemeClr val="accent5">
                    <a:lumMod val="20000"/>
                    <a:lumOff val="80000"/>
                  </a:schemeClr>
                </a:solidFill>
                <a:hlinkClick r:id="rId3" tooltip="жанровая живопись Венецианова"/>
              </a:rPr>
              <a:t>жанровой живописи Венецианова</a:t>
            </a:r>
            <a:r>
              <a:rPr lang="ru-RU" sz="1000" dirty="0" smtClean="0">
                <a:solidFill>
                  <a:schemeClr val="accent5">
                    <a:lumMod val="20000"/>
                    <a:lumOff val="80000"/>
                  </a:schemeClr>
                </a:solidFill>
              </a:rPr>
              <a:t> </a:t>
            </a:r>
            <a:r>
              <a:rPr lang="ru-RU" sz="1000" dirty="0" smtClean="0"/>
              <a:t>дает </a:t>
            </a:r>
            <a:r>
              <a:rPr lang="ru-RU" sz="1000" b="1" dirty="0" smtClean="0"/>
              <a:t>картина На пашне. Весна</a:t>
            </a:r>
            <a:r>
              <a:rPr lang="ru-RU" sz="1000" dirty="0" smtClean="0"/>
              <a:t>. Художник в свойственной ему манере творить </a:t>
            </a:r>
            <a:r>
              <a:rPr lang="ru-RU" sz="1000" dirty="0" err="1" smtClean="0"/>
              <a:t>a'la</a:t>
            </a:r>
            <a:r>
              <a:rPr lang="ru-RU" sz="1000" dirty="0" smtClean="0"/>
              <a:t> </a:t>
            </a:r>
            <a:r>
              <a:rPr lang="ru-RU" sz="1000" dirty="0" err="1" smtClean="0"/>
              <a:t>natura</a:t>
            </a:r>
            <a:r>
              <a:rPr lang="ru-RU" sz="1000" dirty="0" smtClean="0"/>
              <a:t> создает одно из самых совершенных своих произведений.</a:t>
            </a:r>
          </a:p>
          <a:p>
            <a:r>
              <a:rPr lang="ru-RU" sz="1000" dirty="0" smtClean="0"/>
              <a:t>Лирический русский пейзаж этого полотна создает особое настроение. Лазурное небо, мягкая зелень, приглушенный колорит земли, легкая золотистая дымка на пашне образуют природную гармонию. Краски легки и прозрачны. Весна.</a:t>
            </a:r>
          </a:p>
          <a:p>
            <a:r>
              <a:rPr lang="ru-RU" sz="1000" dirty="0" smtClean="0"/>
              <a:t>Крестьянка в национальной праздничной одежде боронит землю. Венецианов создает некий поэтизированный образ, подчеркивая сходство своей героини с античной богиней. Масштабное несоответствие женской фигуры и лошадей, которых она с легкостью ведет по пашне, усиливает впечатление. Этот полуфантастический образ органично гармонирует с реалистическим пейзажем.</a:t>
            </a:r>
          </a:p>
          <a:p>
            <a:r>
              <a:rPr lang="ru-RU" sz="1000" dirty="0" smtClean="0"/>
              <a:t>Линия горизонта и мысленные траектории движения боронящих землю селянок создают определенный замкнутый эллипс. Тем самым художник показывает извечный круговорот жизни, где неизбежна смена времен года, но вечна природа.</a:t>
            </a:r>
            <a:endParaRPr lang="ru-RU" sz="1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500430" y="214290"/>
            <a:ext cx="5186370" cy="5572164"/>
          </a:xfrm>
        </p:spPr>
        <p:txBody>
          <a:bodyPr>
            <a:normAutofit fontScale="25000" lnSpcReduction="20000"/>
          </a:bodyPr>
          <a:lstStyle/>
          <a:p>
            <a:r>
              <a:rPr lang="ru-RU" sz="3600" dirty="0" smtClean="0"/>
              <a:t>Картина "На жатве. Лето" принадлежит к тем шедеврам, которые имеют непреходящую ценность и по сей день доставляют зрителям подлинное эстетическое наслаждение. Это истинно русский пейзаж, именно в этой картине природа представляется художнику, по выражению поэта, как "приют спокойствия, трудов и вдохновенья".</a:t>
            </a:r>
          </a:p>
          <a:p>
            <a:r>
              <a:rPr lang="ru-RU" sz="3600" dirty="0" smtClean="0"/>
              <a:t>Сюжет картины "На жатве" почерпнут из повседневной народной жизни. Однако А.Г. Венецианов менее всего задавался Целью изобразить эту жизнь в ее бытовом аспекте, и подтверждает этот вывод полное отсутствие на полотне аксессуаров бытового характера. Картина имеет подзаголовок "Лето", который прекрасно выражает общее настроение всего произведения.</a:t>
            </a:r>
          </a:p>
          <a:p>
            <a:r>
              <a:rPr lang="ru-RU" sz="3600" dirty="0" smtClean="0"/>
              <a:t>Жаркий июльский полдень. Природа как бы замерла в своем торжественном покое: недвижим горячий воздух, не шелохнется густая темно-золотая рожь. Зритель словно слышит эту звенящую тишину, царящую над полями. Высоко поднялось небо над распластанной землей, и на ней происходит "какая-то тихая игра облаков".</a:t>
            </a:r>
          </a:p>
          <a:p>
            <a:r>
              <a:rPr lang="ru-RU" sz="3600" dirty="0" smtClean="0"/>
              <a:t>При первом взгляде на картину мы видим только фигуру крестьянки и лишь потом замечаем на дальнем плане фигурки других жниц. Окутанные маревом жаркого воздуха, они как бы растворяются в бескрайнем пространстве. Впечатление от воздушной необъятности, от протяженности полей создается благодаря чередованию планов, которые восходят к холмистым линиям горизонта, поднимаясь один за другим. Недаром многие искусствоведы отмечают, что картины А.Г. Венецианова пронизаны единым ритмом наподобие музыкальных произведений. В полотне "На жатве. Лето" (как и в картине "На пашне. Весна") основной мотив развертывается на первом плане, а затем ритмично повторяется несколько раз, подобно рефрену в песне.</a:t>
            </a:r>
          </a:p>
          <a:p>
            <a:r>
              <a:rPr lang="ru-RU" sz="3600" dirty="0" smtClean="0"/>
              <a:t>Спокойно и непринужденно, выпрямив натруженную спину, сидит женщина, положив возле себя серп. Ее статная, величавая фигура, окутанная плотным знойным воздухом, озарена жаркими лучами полуденного солнца.</a:t>
            </a:r>
          </a:p>
          <a:p>
            <a:r>
              <a:rPr lang="ru-RU" sz="3600" dirty="0" smtClean="0"/>
              <a:t>Крестьянка, кормящая прильнувшего к ней ребенка, сидит в профиль к зрителю, на возвышении, откуда и открывается вид на безбрежные поля - то щедро залитые солнцем, то чуть затененные медленно проплывающими по высокому небу серебристо-белыми облаками. Несмотря на то, что крестьянка сидит на высоком помосте, как бы главенствуя над всем окружающим, однако она органично связана с пейзажем и происходящим действием узами неразрывного единства.</a:t>
            </a:r>
          </a:p>
          <a:p>
            <a:r>
              <a:rPr lang="ru-RU" sz="3600" dirty="0" smtClean="0"/>
              <a:t>Но природа в картинах А. Г. Венецианова - это не просто арена человеческого труда, он не выступает как насилие над природой, искажающее ее естественный облик. С точки зрения художника, труд человека - это продолжение жизнедеятельности природы, с той лишь разницей, что из стихийной она превращается в разумную. И человек, таким образом, предстает как разумеющая себя природа, именно в этом смысле он и есть "венец творения".</a:t>
            </a:r>
          </a:p>
          <a:p>
            <a:r>
              <a:rPr lang="ru-RU" sz="3600" dirty="0" smtClean="0"/>
              <a:t>Превосходно написан задний план - поле со снопами и фигурками жнецов, а над ними - высокое небо с тающими облаками. Солнце находится за спиной крестьянки, и благодаря этому лицо ее и большая часть фигуры затенены, а это дает возможность обобщить формы и выявить чистые и плавные линии в ее силуэте.</a:t>
            </a:r>
          </a:p>
          <a:p>
            <a:r>
              <a:rPr lang="ru-RU" sz="3600" dirty="0" smtClean="0"/>
              <a:t>А.Г. Венецианов обладал редким поэтическим даром, умел находить поэзию в повседневных заботах и хлопотах человека - в его труде и быте. К нему в полной мере применимы слова, сказанные Гоголем об А.С. Пушкине. Как и сочинения Пушкина, "где дышит у него русская природа", так и картины А.Г. Венецианова "может совершенно понимать только тот, чья душа носит в себе чисто русские элементы, кому Русь - родина, чья душа... нежно организована и развивалась в чувствах".</a:t>
            </a:r>
          </a:p>
          <a:p>
            <a:endParaRPr lang="ru-RU" dirty="0"/>
          </a:p>
        </p:txBody>
      </p:sp>
      <p:pic>
        <p:nvPicPr>
          <p:cNvPr id="1026" name="Picture 2" descr="C:\Documents and Settings\Администратор\Мои документы\Мои рисунки\100_44.jpg"/>
          <p:cNvPicPr>
            <a:picLocks noChangeAspect="1" noChangeArrowheads="1"/>
          </p:cNvPicPr>
          <p:nvPr/>
        </p:nvPicPr>
        <p:blipFill>
          <a:blip r:embed="rId2"/>
          <a:srcRect/>
          <a:stretch>
            <a:fillRect/>
          </a:stretch>
        </p:blipFill>
        <p:spPr bwMode="auto">
          <a:xfrm>
            <a:off x="642910" y="285728"/>
            <a:ext cx="3209726" cy="431306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357818" y="1428737"/>
            <a:ext cx="3328982" cy="4000528"/>
          </a:xfrm>
        </p:spPr>
        <p:txBody>
          <a:bodyPr>
            <a:normAutofit fontScale="32500" lnSpcReduction="20000"/>
          </a:bodyPr>
          <a:lstStyle/>
          <a:p>
            <a:r>
              <a:rPr lang="ru-RU" b="1" dirty="0" smtClean="0"/>
              <a:t>Венецианов Алексей Гаврилович</a:t>
            </a:r>
            <a:br>
              <a:rPr lang="ru-RU" b="1" dirty="0" smtClean="0"/>
            </a:br>
            <a:r>
              <a:rPr lang="ru-RU" b="1" dirty="0" smtClean="0"/>
              <a:t>Вот те и </a:t>
            </a:r>
            <a:r>
              <a:rPr lang="ru-RU" b="1" dirty="0" err="1" smtClean="0"/>
              <a:t>батькин</a:t>
            </a:r>
            <a:r>
              <a:rPr lang="ru-RU" b="1" dirty="0" smtClean="0"/>
              <a:t> обед!</a:t>
            </a:r>
          </a:p>
          <a:p>
            <a:r>
              <a:rPr lang="ru-RU" dirty="0" smtClean="0"/>
              <a:t>1824 год. Государственная Третьяковская галерея. Москва.</a:t>
            </a:r>
            <a:br>
              <a:rPr lang="ru-RU" dirty="0" smtClean="0"/>
            </a:br>
            <a:r>
              <a:rPr lang="ru-RU" dirty="0" smtClean="0"/>
              <a:t>Холст, масло 25,8 </a:t>
            </a:r>
            <a:r>
              <a:rPr lang="ru-RU" dirty="0" err="1" smtClean="0"/>
              <a:t>х</a:t>
            </a:r>
            <a:r>
              <a:rPr lang="ru-RU" dirty="0" smtClean="0"/>
              <a:t> 20,8.</a:t>
            </a:r>
          </a:p>
          <a:p>
            <a:r>
              <a:rPr lang="ru-RU" dirty="0" smtClean="0"/>
              <a:t>В 1824 году состоялась Академическая выставка, на которой А. Г. Венецианов впервые после переезда в имение </a:t>
            </a:r>
            <a:r>
              <a:rPr lang="ru-RU" dirty="0" err="1" smtClean="0"/>
              <a:t>Сафонково</a:t>
            </a:r>
            <a:r>
              <a:rPr lang="ru-RU" dirty="0" smtClean="0"/>
              <a:t>, представил широкой публике свои новые работы. </a:t>
            </a:r>
            <a:r>
              <a:rPr lang="ru-RU" b="1" dirty="0" smtClean="0"/>
              <a:t>Картина </a:t>
            </a:r>
            <a:r>
              <a:rPr lang="ru-RU" b="1" dirty="0" err="1" smtClean="0"/>
              <a:t>Вот-те</a:t>
            </a:r>
            <a:r>
              <a:rPr lang="ru-RU" b="1" dirty="0" smtClean="0"/>
              <a:t> и </a:t>
            </a:r>
            <a:r>
              <a:rPr lang="ru-RU" b="1" dirty="0" err="1" smtClean="0"/>
              <a:t>батькин</a:t>
            </a:r>
            <a:r>
              <a:rPr lang="ru-RU" b="1" dirty="0" smtClean="0"/>
              <a:t> обед!</a:t>
            </a:r>
            <a:r>
              <a:rPr lang="ru-RU" dirty="0" smtClean="0"/>
              <a:t> была в их числе.</a:t>
            </a:r>
          </a:p>
          <a:p>
            <a:r>
              <a:rPr lang="ru-RU" dirty="0" smtClean="0"/>
              <a:t>Сюжет этого холста полностью раскрывается названием, под которым художник демонстрировал его на выставке: "Мальчик, горюющий о том, что уронил бурак с молоком и пролил". Главный герой полотна светловолосый мальчуган тоскует над расплесканным содержимым нехитрого обеда. Его верный пес с участием смотрит на хозяина.</a:t>
            </a:r>
          </a:p>
          <a:p>
            <a:r>
              <a:rPr lang="ru-RU" dirty="0" smtClean="0">
                <a:hlinkClick r:id="rId2" tooltip="Художник Венецианов"/>
              </a:rPr>
              <a:t>Художник Венецианов</a:t>
            </a:r>
            <a:r>
              <a:rPr lang="ru-RU" dirty="0" smtClean="0"/>
              <a:t> в картине </a:t>
            </a:r>
            <a:r>
              <a:rPr lang="ru-RU" b="1" dirty="0" err="1" smtClean="0"/>
              <a:t>Вот-те</a:t>
            </a:r>
            <a:r>
              <a:rPr lang="ru-RU" b="1" dirty="0" smtClean="0"/>
              <a:t> и </a:t>
            </a:r>
            <a:r>
              <a:rPr lang="ru-RU" b="1" dirty="0" err="1" smtClean="0"/>
              <a:t>батькин</a:t>
            </a:r>
            <a:r>
              <a:rPr lang="ru-RU" b="1" dirty="0" smtClean="0"/>
              <a:t> обед!</a:t>
            </a:r>
            <a:r>
              <a:rPr lang="ru-RU" dirty="0" smtClean="0"/>
              <a:t> мастерски использует освещение пространства полотна, усиливая концентрацию внимания зрителя на существенных деталях произведения.</a:t>
            </a:r>
          </a:p>
          <a:p>
            <a:endParaRPr lang="ru-RU" dirty="0"/>
          </a:p>
        </p:txBody>
      </p:sp>
      <p:pic>
        <p:nvPicPr>
          <p:cNvPr id="2050" name="Picture 2" descr="C:\Documents and Settings\Администратор\Мои документы\Мои рисунки\venec5.jpg"/>
          <p:cNvPicPr>
            <a:picLocks noChangeAspect="1" noChangeArrowheads="1"/>
          </p:cNvPicPr>
          <p:nvPr/>
        </p:nvPicPr>
        <p:blipFill>
          <a:blip r:embed="rId3"/>
          <a:srcRect/>
          <a:stretch>
            <a:fillRect/>
          </a:stretch>
        </p:blipFill>
        <p:spPr bwMode="auto">
          <a:xfrm>
            <a:off x="571472" y="285728"/>
            <a:ext cx="5085364" cy="63004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857884" y="1571612"/>
            <a:ext cx="3114668" cy="3429023"/>
          </a:xfrm>
        </p:spPr>
        <p:txBody>
          <a:bodyPr>
            <a:normAutofit fontScale="32500" lnSpcReduction="20000"/>
          </a:bodyPr>
          <a:lstStyle/>
          <a:p>
            <a:r>
              <a:rPr lang="ru-RU" b="1" dirty="0" smtClean="0"/>
              <a:t>Венецианов Алексей Гаврилович</a:t>
            </a:r>
            <a:br>
              <a:rPr lang="ru-RU" b="1" dirty="0" smtClean="0"/>
            </a:br>
            <a:r>
              <a:rPr lang="ru-RU" b="1" dirty="0" err="1" smtClean="0"/>
              <a:t>Захарка</a:t>
            </a:r>
            <a:r>
              <a:rPr lang="ru-RU" b="1" dirty="0" smtClean="0"/>
              <a:t>.</a:t>
            </a:r>
          </a:p>
          <a:p>
            <a:r>
              <a:rPr lang="ru-RU" dirty="0" smtClean="0"/>
              <a:t>1825 год. Государственная Третьяковская галерея. Москва.</a:t>
            </a:r>
            <a:br>
              <a:rPr lang="ru-RU" dirty="0" smtClean="0"/>
            </a:br>
            <a:r>
              <a:rPr lang="ru-RU" dirty="0" smtClean="0"/>
              <a:t>Картон, масло 39,8 </a:t>
            </a:r>
            <a:r>
              <a:rPr lang="ru-RU" dirty="0" err="1" smtClean="0"/>
              <a:t>х</a:t>
            </a:r>
            <a:r>
              <a:rPr lang="ru-RU" dirty="0" smtClean="0"/>
              <a:t> 30,7.</a:t>
            </a:r>
          </a:p>
          <a:p>
            <a:r>
              <a:rPr lang="ru-RU" dirty="0" smtClean="0">
                <a:hlinkClick r:id="rId2" tooltip="творчество Венецианова"/>
              </a:rPr>
              <a:t>В творчестве Алексея Гавриловича Венецианова</a:t>
            </a:r>
            <a:r>
              <a:rPr lang="ru-RU" dirty="0" smtClean="0"/>
              <a:t> большое место занимала детская тема. </a:t>
            </a:r>
          </a:p>
          <a:p>
            <a:r>
              <a:rPr lang="ru-RU" b="1" dirty="0" smtClean="0"/>
              <a:t>Портрет </a:t>
            </a:r>
            <a:r>
              <a:rPr lang="ru-RU" b="1" dirty="0" err="1" smtClean="0"/>
              <a:t>Захарка</a:t>
            </a:r>
            <a:r>
              <a:rPr lang="ru-RU" dirty="0" smtClean="0"/>
              <a:t> является одним из лучших произведений художника, посвященных этому направлению.</a:t>
            </a:r>
          </a:p>
          <a:p>
            <a:r>
              <a:rPr lang="ru-RU" dirty="0" smtClean="0"/>
              <a:t>Живописец максимально приближает модель к передней плоскости холста, тем самым, позволяя более подробно рассмотреть зрителю мальчугана. В выражении детского с круглыми щеками лица </a:t>
            </a:r>
            <a:r>
              <a:rPr lang="ru-RU" dirty="0" err="1" smtClean="0"/>
              <a:t>Захарки</a:t>
            </a:r>
            <a:r>
              <a:rPr lang="ru-RU" dirty="0" smtClean="0"/>
              <a:t> уже прослеживается мужицкая основательность и серьезность. Пытливый взгляд на чем-то сосредоточен. Легкий поворот головы мальчика придает всей композиции подвижность.</a:t>
            </a:r>
          </a:p>
          <a:p>
            <a:r>
              <a:rPr lang="ru-RU" dirty="0" smtClean="0"/>
              <a:t>Венецианов вносит в портрет жанровые мотивы: </a:t>
            </a:r>
            <a:r>
              <a:rPr lang="ru-RU" dirty="0" err="1" smtClean="0"/>
              <a:t>Захарка</a:t>
            </a:r>
            <a:r>
              <a:rPr lang="ru-RU" dirty="0" smtClean="0"/>
              <a:t> перебросил через плечо топор, словно вот-вот примется за работу. Его образ полон достоинства и жизненной правдивости.</a:t>
            </a:r>
          </a:p>
          <a:p>
            <a:endParaRPr lang="ru-RU" dirty="0"/>
          </a:p>
        </p:txBody>
      </p:sp>
      <p:pic>
        <p:nvPicPr>
          <p:cNvPr id="3075" name="Picture 3"/>
          <p:cNvPicPr>
            <a:picLocks noChangeAspect="1" noChangeArrowheads="1"/>
          </p:cNvPicPr>
          <p:nvPr/>
        </p:nvPicPr>
        <p:blipFill>
          <a:blip r:embed="rId3"/>
          <a:srcRect/>
          <a:stretch>
            <a:fillRect/>
          </a:stretch>
        </p:blipFill>
        <p:spPr bwMode="auto">
          <a:xfrm>
            <a:off x="571472" y="93644"/>
            <a:ext cx="5014912" cy="65738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8" name="Picture 2"/>
          <p:cNvPicPr>
            <a:picLocks noGrp="1" noChangeAspect="1" noChangeArrowheads="1"/>
          </p:cNvPicPr>
          <p:nvPr>
            <p:ph idx="1"/>
          </p:nvPr>
        </p:nvPicPr>
        <p:blipFill>
          <a:blip r:embed="rId2"/>
          <a:srcRect/>
          <a:stretch>
            <a:fillRect/>
          </a:stretch>
        </p:blipFill>
        <p:spPr bwMode="auto">
          <a:xfrm>
            <a:off x="142844" y="1428736"/>
            <a:ext cx="6120907" cy="4429156"/>
          </a:xfrm>
          <a:prstGeom prst="rect">
            <a:avLst/>
          </a:prstGeom>
          <a:noFill/>
          <a:ln w="9525">
            <a:noFill/>
            <a:miter lim="800000"/>
            <a:headEnd/>
            <a:tailEnd/>
          </a:ln>
          <a:effectLst/>
        </p:spPr>
      </p:pic>
      <p:sp>
        <p:nvSpPr>
          <p:cNvPr id="5" name="Прямоугольник 4"/>
          <p:cNvSpPr/>
          <p:nvPr/>
        </p:nvSpPr>
        <p:spPr>
          <a:xfrm>
            <a:off x="6215074" y="142852"/>
            <a:ext cx="2786082" cy="5816977"/>
          </a:xfrm>
          <a:prstGeom prst="rect">
            <a:avLst/>
          </a:prstGeom>
        </p:spPr>
        <p:txBody>
          <a:bodyPr wrap="square">
            <a:spAutoFit/>
          </a:bodyPr>
          <a:lstStyle/>
          <a:p>
            <a:r>
              <a:rPr lang="ru-RU" sz="1200" b="1" dirty="0" smtClean="0"/>
              <a:t>Венецианов Алексей Гаврилович</a:t>
            </a:r>
            <a:br>
              <a:rPr lang="ru-RU" sz="1200" b="1" dirty="0" smtClean="0"/>
            </a:br>
            <a:r>
              <a:rPr lang="ru-RU" sz="1200" b="1" dirty="0" smtClean="0"/>
              <a:t>Спящий пастушок.</a:t>
            </a:r>
          </a:p>
          <a:p>
            <a:r>
              <a:rPr lang="ru-RU" sz="1200" dirty="0" smtClean="0"/>
              <a:t>1823 - 1826 гг.. Государственный Русский музей. Санкт-Петербург.</a:t>
            </a:r>
            <a:br>
              <a:rPr lang="ru-RU" sz="1200" dirty="0" smtClean="0"/>
            </a:br>
            <a:r>
              <a:rPr lang="ru-RU" sz="1200" dirty="0" smtClean="0"/>
              <a:t>Дерево, масло 27,5 </a:t>
            </a:r>
            <a:r>
              <a:rPr lang="ru-RU" sz="1200" dirty="0" err="1" smtClean="0"/>
              <a:t>х</a:t>
            </a:r>
            <a:r>
              <a:rPr lang="ru-RU" sz="1200" dirty="0" smtClean="0"/>
              <a:t> 36,5.</a:t>
            </a:r>
          </a:p>
          <a:p>
            <a:r>
              <a:rPr lang="ru-RU" sz="1200" b="1" dirty="0" smtClean="0"/>
              <a:t>Картина Спящий пастушок</a:t>
            </a:r>
            <a:r>
              <a:rPr lang="ru-RU" sz="1200" dirty="0" smtClean="0"/>
              <a:t> была написана </a:t>
            </a:r>
            <a:r>
              <a:rPr lang="ru-RU" sz="1200" dirty="0" smtClean="0">
                <a:hlinkClick r:id="rId3" tooltip="живописец А. Г. Венецианов"/>
              </a:rPr>
              <a:t>А. Г. Венециановым</a:t>
            </a:r>
            <a:r>
              <a:rPr lang="ru-RU" sz="1200" dirty="0" smtClean="0"/>
              <a:t> в период с 1823 по 1826 годы. Столь значительный промежуток времени объясняется тем, что художник почувствовавший успех академической выставки, после которой его </a:t>
            </a:r>
            <a:r>
              <a:rPr lang="ru-RU" sz="1200" dirty="0" smtClean="0">
                <a:hlinkClick r:id="rId4" tooltip="художник Венецианов полотно Гумно"/>
              </a:rPr>
              <a:t>полотно Гумно</a:t>
            </a:r>
            <a:r>
              <a:rPr lang="ru-RU" sz="1200" dirty="0" smtClean="0"/>
              <a:t> приобрел сам император, решил задержаться в Петербурге. Он собирался получить следующее академическое звание - профессор перспективной живописи. Однако эскизы перспективного вида Невского монастыря были отклонены Советом Академии. Потерпев неудачу, Алексей Гаврилович принял решение вернуться в тверское имение </a:t>
            </a:r>
            <a:r>
              <a:rPr lang="ru-RU" sz="1200" dirty="0" err="1" smtClean="0"/>
              <a:t>Сафонково</a:t>
            </a:r>
            <a:r>
              <a:rPr lang="ru-RU" sz="1200" dirty="0" smtClean="0"/>
              <a:t>.</a:t>
            </a:r>
          </a:p>
          <a:p>
            <a:r>
              <a:rPr lang="ru-RU" sz="1200" dirty="0" smtClean="0"/>
              <a:t>Художник с особым чувством относился к этому краю. Свое эмоциональное состояние он вкладывает в содержание произведения. Несложный сюжет картины наполняется лирическим чувством любви к природе и человеку. С полотна к зрителю доносится чувство умиротворенности и покоя.</a:t>
            </a:r>
          </a:p>
        </p:txBody>
      </p:sp>
      <p:sp>
        <p:nvSpPr>
          <p:cNvPr id="6" name="Прямоугольник 5"/>
          <p:cNvSpPr/>
          <p:nvPr/>
        </p:nvSpPr>
        <p:spPr>
          <a:xfrm>
            <a:off x="142844" y="5857892"/>
            <a:ext cx="5786446" cy="646331"/>
          </a:xfrm>
          <a:prstGeom prst="rect">
            <a:avLst/>
          </a:prstGeom>
        </p:spPr>
        <p:txBody>
          <a:bodyPr wrap="square">
            <a:spAutoFit/>
          </a:bodyPr>
          <a:lstStyle/>
          <a:p>
            <a:r>
              <a:rPr lang="ru-RU" sz="1200" b="1" dirty="0" smtClean="0"/>
              <a:t>          Картина Венецианова Спящий пастушок</a:t>
            </a:r>
            <a:r>
              <a:rPr lang="ru-RU" sz="1200" dirty="0" smtClean="0"/>
              <a:t> наполнена гармоничной связью уснувшего подростка и незатейливого русского пейзажа, который играет существенную роль в передаче настроения и формировании образа.</a:t>
            </a:r>
            <a:endParaRPr lang="ru-RU" sz="1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165</TotalTime>
  <Words>2114</Words>
  <Application>Microsoft Office PowerPoint</Application>
  <PresentationFormat>Экран (4:3)</PresentationFormat>
  <Paragraphs>84</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Литейная</vt:lpstr>
      <vt:lpstr>Возникновение и развитие бытового жанра в русском искусстве. Родоначальники жанровой живописи в России:А.Венецианов и П.Федотов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П.А.Федотов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Удивительное остроумие, тонко подмеченные детали, особый мягкий лиризм ставят живопись Федотова в один ряд с гоголевской литературой. Серии из нескольких работ вроде «Болезнь Фидельки», «Смерть Фидельки» и «Последствия смерти Фидельки»  сродни литературному произведению.    </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Возникновение и развитие бытового жанра в русском искусстве. Родоначальники жанровой живописи в России:А.Венецианов и П.Федотов</dc:title>
  <dc:creator>Администратор</dc:creator>
  <cp:lastModifiedBy>Пользователь Windows</cp:lastModifiedBy>
  <cp:revision>38</cp:revision>
  <dcterms:created xsi:type="dcterms:W3CDTF">2011-11-29T13:33:27Z</dcterms:created>
  <dcterms:modified xsi:type="dcterms:W3CDTF">2017-10-15T21:51:24Z</dcterms:modified>
</cp:coreProperties>
</file>