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20D43-B59B-4AE2-9BFF-0FE002A6D1A3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93B93-9C28-44A1-86E4-41A47CEDF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6909" y="594665"/>
            <a:ext cx="4147635" cy="293259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6909" y="594665"/>
            <a:ext cx="4147635" cy="293259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1392" y="4350019"/>
            <a:ext cx="4740978" cy="351232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1005" y="878422"/>
            <a:ext cx="4475990" cy="316476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1392" y="4350019"/>
            <a:ext cx="4740978" cy="351232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12A35-ACA7-43F1-9BBF-C697F273C751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CE7EE-7706-48A7-B3F4-E8B10F9F1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457920" y="1480476"/>
            <a:ext cx="8228160" cy="452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/>
          <a:lstStyle/>
          <a:p>
            <a:pPr marL="99362" algn="ctr">
              <a:lnSpc>
                <a:spcPct val="93000"/>
              </a:lnSpc>
              <a:spcBef>
                <a:spcPts val="397"/>
              </a:spcBef>
              <a:buSzPct val="68000"/>
              <a:tabLst>
                <a:tab pos="596169" algn="l"/>
                <a:tab pos="1425621" algn="l"/>
                <a:tab pos="2255073" algn="l"/>
                <a:tab pos="3084526" algn="l"/>
                <a:tab pos="3913978" algn="l"/>
                <a:tab pos="4743430" algn="l"/>
                <a:tab pos="5572882" algn="l"/>
                <a:tab pos="6402334" algn="l"/>
                <a:tab pos="7231787" algn="l"/>
                <a:tab pos="8061239" algn="l"/>
                <a:tab pos="8890691" algn="l"/>
              </a:tabLst>
            </a:pPr>
            <a:r>
              <a:rPr lang="ru-RU" altLang="ru-RU" sz="3500" dirty="0">
                <a:solidFill>
                  <a:srgbClr val="3333CC"/>
                </a:solidFill>
                <a:latin typeface="Bookman Old Style" pitchFamily="18" charset="0"/>
              </a:rPr>
              <a:t>Маша получила отметку «2» по математике. Пришла из школы и стала просить маму отпустить её гулять. Мама сказала Маше, что гулять она сегодня не пойдет.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720" y="267868"/>
            <a:ext cx="8242560" cy="1159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67840" y="4788503"/>
            <a:ext cx="1370880" cy="15366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57920" y="1480476"/>
            <a:ext cx="8228160" cy="452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/>
          <a:lstStyle/>
          <a:p>
            <a:pPr marL="99362" algn="ctr">
              <a:lnSpc>
                <a:spcPct val="93000"/>
              </a:lnSpc>
              <a:spcBef>
                <a:spcPts val="397"/>
              </a:spcBef>
              <a:buSzPct val="68000"/>
              <a:tabLst>
                <a:tab pos="596169" algn="l"/>
                <a:tab pos="1425621" algn="l"/>
                <a:tab pos="2255073" algn="l"/>
                <a:tab pos="3084526" algn="l"/>
                <a:tab pos="3913978" algn="l"/>
                <a:tab pos="4743430" algn="l"/>
                <a:tab pos="5572882" algn="l"/>
                <a:tab pos="6402334" algn="l"/>
                <a:tab pos="7231787" algn="l"/>
                <a:tab pos="8061239" algn="l"/>
                <a:tab pos="8890691" algn="l"/>
              </a:tabLst>
            </a:pPr>
            <a:r>
              <a:rPr lang="ru-RU" altLang="ru-RU" sz="3200" dirty="0">
                <a:solidFill>
                  <a:srgbClr val="3333CC"/>
                </a:solidFill>
                <a:latin typeface="Bookman Old Style" pitchFamily="18" charset="0"/>
              </a:rPr>
              <a:t>Миша попросил у папы купить наушники для компьютера. Папа сказал, что после празднования Нового года, в семье остались деньги только на продукты. Со следующей зарплаты  они с мамой постараются купить наушники. Миша обиделся и не помог маме вытереть пыль</a:t>
            </a:r>
            <a:r>
              <a:rPr lang="ru-RU" altLang="ru-RU" sz="2600" dirty="0">
                <a:solidFill>
                  <a:srgbClr val="3333CC"/>
                </a:solidFill>
                <a:latin typeface="Bookman Old Style" pitchFamily="18" charset="0"/>
              </a:rPr>
              <a:t>.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720" y="267868"/>
            <a:ext cx="8242560" cy="11593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640" y="456529"/>
            <a:ext cx="1296000" cy="1470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672481" y="635107"/>
            <a:ext cx="7807680" cy="11449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9267" rIns="0" bIns="0" anchor="ctr"/>
          <a:lstStyle/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b="1" i="1" dirty="0">
                <a:solidFill>
                  <a:srgbClr val="99284C"/>
                </a:solidFill>
              </a:rPr>
              <a:t> </a:t>
            </a:r>
            <a:r>
              <a:rPr lang="ru-RU" altLang="ru-RU" sz="2400" b="1" i="1" dirty="0">
                <a:solidFill>
                  <a:srgbClr val="99284C"/>
                </a:solidFill>
              </a:rPr>
              <a:t>Правила счастливой семьи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745921" y="1939884"/>
            <a:ext cx="3725280" cy="43204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9267" rIns="0" bIns="0"/>
          <a:lstStyle/>
          <a:p>
            <a:pPr marL="453607" indent="-388806">
              <a:lnSpc>
                <a:spcPct val="93000"/>
              </a:lnSpc>
              <a:buClr>
                <a:srgbClr val="99284C"/>
              </a:buClr>
              <a:buSzPct val="100000"/>
              <a:buFont typeface="Wingdings" charset="2"/>
              <a:buChar char=""/>
              <a:tabLst>
                <a:tab pos="453607" algn="l"/>
                <a:tab pos="859693" algn="l"/>
                <a:tab pos="1267219" algn="l"/>
                <a:tab pos="1674745" algn="l"/>
                <a:tab pos="2082271" algn="l"/>
                <a:tab pos="2489797" algn="l"/>
                <a:tab pos="2897323" algn="l"/>
                <a:tab pos="3304849" algn="l"/>
                <a:tab pos="3712375" algn="l"/>
                <a:tab pos="4119901" algn="l"/>
                <a:tab pos="4527427" algn="l"/>
                <a:tab pos="4934953" algn="l"/>
                <a:tab pos="5342479" algn="l"/>
                <a:tab pos="5750005" algn="l"/>
                <a:tab pos="6157531" algn="l"/>
                <a:tab pos="6565057" algn="l"/>
                <a:tab pos="6972583" algn="l"/>
                <a:tab pos="7380109" algn="l"/>
                <a:tab pos="7787635" algn="l"/>
                <a:tab pos="8195161" algn="l"/>
                <a:tab pos="8602687" algn="l"/>
              </a:tabLst>
            </a:pPr>
            <a:r>
              <a:rPr lang="ru-RU" altLang="ru-RU" sz="2200" dirty="0">
                <a:solidFill>
                  <a:srgbClr val="333333"/>
                </a:solidFill>
              </a:rPr>
              <a:t>Понимание</a:t>
            </a:r>
          </a:p>
          <a:p>
            <a:pPr marL="453607" indent="-388806">
              <a:lnSpc>
                <a:spcPct val="93000"/>
              </a:lnSpc>
              <a:buClr>
                <a:srgbClr val="99284C"/>
              </a:buClr>
              <a:buSzPct val="100000"/>
              <a:buFont typeface="Wingdings" charset="2"/>
              <a:buChar char=""/>
              <a:tabLst>
                <a:tab pos="453607" algn="l"/>
                <a:tab pos="859693" algn="l"/>
                <a:tab pos="1267219" algn="l"/>
                <a:tab pos="1674745" algn="l"/>
                <a:tab pos="2082271" algn="l"/>
                <a:tab pos="2489797" algn="l"/>
                <a:tab pos="2897323" algn="l"/>
                <a:tab pos="3304849" algn="l"/>
                <a:tab pos="3712375" algn="l"/>
                <a:tab pos="4119901" algn="l"/>
                <a:tab pos="4527427" algn="l"/>
                <a:tab pos="4934953" algn="l"/>
                <a:tab pos="5342479" algn="l"/>
                <a:tab pos="5750005" algn="l"/>
                <a:tab pos="6157531" algn="l"/>
                <a:tab pos="6565057" algn="l"/>
                <a:tab pos="6972583" algn="l"/>
                <a:tab pos="7380109" algn="l"/>
                <a:tab pos="7787635" algn="l"/>
                <a:tab pos="8195161" algn="l"/>
                <a:tab pos="8602687" algn="l"/>
              </a:tabLst>
            </a:pPr>
            <a:r>
              <a:rPr lang="ru-RU" altLang="ru-RU" sz="2200" dirty="0">
                <a:solidFill>
                  <a:srgbClr val="333333"/>
                </a:solidFill>
              </a:rPr>
              <a:t>Любовь</a:t>
            </a:r>
          </a:p>
          <a:p>
            <a:pPr marL="453607" indent="-388806">
              <a:lnSpc>
                <a:spcPct val="93000"/>
              </a:lnSpc>
              <a:buClr>
                <a:srgbClr val="99284C"/>
              </a:buClr>
              <a:buSzPct val="100000"/>
              <a:buFont typeface="Wingdings" charset="2"/>
              <a:buChar char=""/>
              <a:tabLst>
                <a:tab pos="453607" algn="l"/>
                <a:tab pos="859693" algn="l"/>
                <a:tab pos="1267219" algn="l"/>
                <a:tab pos="1674745" algn="l"/>
                <a:tab pos="2082271" algn="l"/>
                <a:tab pos="2489797" algn="l"/>
                <a:tab pos="2897323" algn="l"/>
                <a:tab pos="3304849" algn="l"/>
                <a:tab pos="3712375" algn="l"/>
                <a:tab pos="4119901" algn="l"/>
                <a:tab pos="4527427" algn="l"/>
                <a:tab pos="4934953" algn="l"/>
                <a:tab pos="5342479" algn="l"/>
                <a:tab pos="5750005" algn="l"/>
                <a:tab pos="6157531" algn="l"/>
                <a:tab pos="6565057" algn="l"/>
                <a:tab pos="6972583" algn="l"/>
                <a:tab pos="7380109" algn="l"/>
                <a:tab pos="7787635" algn="l"/>
                <a:tab pos="8195161" algn="l"/>
                <a:tab pos="8602687" algn="l"/>
              </a:tabLst>
            </a:pPr>
            <a:r>
              <a:rPr lang="ru-RU" altLang="ru-RU" sz="2200" dirty="0">
                <a:solidFill>
                  <a:srgbClr val="333333"/>
                </a:solidFill>
              </a:rPr>
              <a:t>Уважение</a:t>
            </a:r>
          </a:p>
          <a:p>
            <a:pPr marL="453607" indent="-388806">
              <a:lnSpc>
                <a:spcPct val="93000"/>
              </a:lnSpc>
              <a:buClr>
                <a:srgbClr val="99284C"/>
              </a:buClr>
              <a:buSzPct val="100000"/>
              <a:buFont typeface="Wingdings" charset="2"/>
              <a:buChar char=""/>
              <a:tabLst>
                <a:tab pos="453607" algn="l"/>
                <a:tab pos="859693" algn="l"/>
                <a:tab pos="1267219" algn="l"/>
                <a:tab pos="1674745" algn="l"/>
                <a:tab pos="2082271" algn="l"/>
                <a:tab pos="2489797" algn="l"/>
                <a:tab pos="2897323" algn="l"/>
                <a:tab pos="3304849" algn="l"/>
                <a:tab pos="3712375" algn="l"/>
                <a:tab pos="4119901" algn="l"/>
                <a:tab pos="4527427" algn="l"/>
                <a:tab pos="4934953" algn="l"/>
                <a:tab pos="5342479" algn="l"/>
                <a:tab pos="5750005" algn="l"/>
                <a:tab pos="6157531" algn="l"/>
                <a:tab pos="6565057" algn="l"/>
                <a:tab pos="6972583" algn="l"/>
                <a:tab pos="7380109" algn="l"/>
                <a:tab pos="7787635" algn="l"/>
                <a:tab pos="8195161" algn="l"/>
                <a:tab pos="8602687" algn="l"/>
              </a:tabLst>
            </a:pPr>
            <a:r>
              <a:rPr lang="ru-RU" altLang="ru-RU" sz="2200" dirty="0">
                <a:solidFill>
                  <a:srgbClr val="333333"/>
                </a:solidFill>
              </a:rPr>
              <a:t>Доверие</a:t>
            </a:r>
          </a:p>
          <a:p>
            <a:pPr marL="453607" indent="-388806">
              <a:lnSpc>
                <a:spcPct val="93000"/>
              </a:lnSpc>
              <a:buClr>
                <a:srgbClr val="99284C"/>
              </a:buClr>
              <a:buSzPct val="100000"/>
              <a:buFont typeface="Wingdings" charset="2"/>
              <a:buChar char=""/>
              <a:tabLst>
                <a:tab pos="453607" algn="l"/>
                <a:tab pos="859693" algn="l"/>
                <a:tab pos="1267219" algn="l"/>
                <a:tab pos="1674745" algn="l"/>
                <a:tab pos="2082271" algn="l"/>
                <a:tab pos="2489797" algn="l"/>
                <a:tab pos="2897323" algn="l"/>
                <a:tab pos="3304849" algn="l"/>
                <a:tab pos="3712375" algn="l"/>
                <a:tab pos="4119901" algn="l"/>
                <a:tab pos="4527427" algn="l"/>
                <a:tab pos="4934953" algn="l"/>
                <a:tab pos="5342479" algn="l"/>
                <a:tab pos="5750005" algn="l"/>
                <a:tab pos="6157531" algn="l"/>
                <a:tab pos="6565057" algn="l"/>
                <a:tab pos="6972583" algn="l"/>
                <a:tab pos="7380109" algn="l"/>
                <a:tab pos="7787635" algn="l"/>
                <a:tab pos="8195161" algn="l"/>
                <a:tab pos="8602687" algn="l"/>
              </a:tabLst>
            </a:pPr>
            <a:r>
              <a:rPr lang="ru-RU" altLang="ru-RU" sz="2200" dirty="0">
                <a:solidFill>
                  <a:srgbClr val="333333"/>
                </a:solidFill>
              </a:rPr>
              <a:t>Забота</a:t>
            </a:r>
          </a:p>
          <a:p>
            <a:pPr marL="453607" indent="-388806">
              <a:lnSpc>
                <a:spcPct val="93000"/>
              </a:lnSpc>
              <a:buClr>
                <a:srgbClr val="99284C"/>
              </a:buClr>
              <a:buSzPct val="100000"/>
              <a:buFont typeface="Wingdings" charset="2"/>
              <a:buChar char=""/>
              <a:tabLst>
                <a:tab pos="453607" algn="l"/>
                <a:tab pos="859693" algn="l"/>
                <a:tab pos="1267219" algn="l"/>
                <a:tab pos="1674745" algn="l"/>
                <a:tab pos="2082271" algn="l"/>
                <a:tab pos="2489797" algn="l"/>
                <a:tab pos="2897323" algn="l"/>
                <a:tab pos="3304849" algn="l"/>
                <a:tab pos="3712375" algn="l"/>
                <a:tab pos="4119901" algn="l"/>
                <a:tab pos="4527427" algn="l"/>
                <a:tab pos="4934953" algn="l"/>
                <a:tab pos="5342479" algn="l"/>
                <a:tab pos="5750005" algn="l"/>
                <a:tab pos="6157531" algn="l"/>
                <a:tab pos="6565057" algn="l"/>
                <a:tab pos="6972583" algn="l"/>
                <a:tab pos="7380109" algn="l"/>
                <a:tab pos="7787635" algn="l"/>
                <a:tab pos="8195161" algn="l"/>
                <a:tab pos="8602687" algn="l"/>
              </a:tabLst>
            </a:pPr>
            <a:r>
              <a:rPr lang="ru-RU" altLang="ru-RU" sz="2200" dirty="0">
                <a:solidFill>
                  <a:srgbClr val="333333"/>
                </a:solidFill>
              </a:rPr>
              <a:t>Доброта</a:t>
            </a:r>
          </a:p>
          <a:p>
            <a:pPr marL="453607" indent="-388806">
              <a:lnSpc>
                <a:spcPct val="93000"/>
              </a:lnSpc>
              <a:buClr>
                <a:srgbClr val="99284C"/>
              </a:buClr>
              <a:buSzPct val="100000"/>
              <a:buFont typeface="Wingdings" charset="2"/>
              <a:buChar char=""/>
              <a:tabLst>
                <a:tab pos="453607" algn="l"/>
                <a:tab pos="859693" algn="l"/>
                <a:tab pos="1267219" algn="l"/>
                <a:tab pos="1674745" algn="l"/>
                <a:tab pos="2082271" algn="l"/>
                <a:tab pos="2489797" algn="l"/>
                <a:tab pos="2897323" algn="l"/>
                <a:tab pos="3304849" algn="l"/>
                <a:tab pos="3712375" algn="l"/>
                <a:tab pos="4119901" algn="l"/>
                <a:tab pos="4527427" algn="l"/>
                <a:tab pos="4934953" algn="l"/>
                <a:tab pos="5342479" algn="l"/>
                <a:tab pos="5750005" algn="l"/>
                <a:tab pos="6157531" algn="l"/>
                <a:tab pos="6565057" algn="l"/>
                <a:tab pos="6972583" algn="l"/>
                <a:tab pos="7380109" algn="l"/>
                <a:tab pos="7787635" algn="l"/>
                <a:tab pos="8195161" algn="l"/>
                <a:tab pos="8602687" algn="l"/>
              </a:tabLst>
            </a:pPr>
            <a:r>
              <a:rPr lang="ru-RU" altLang="ru-RU" sz="2200" dirty="0">
                <a:solidFill>
                  <a:srgbClr val="333333"/>
                </a:solidFill>
              </a:rPr>
              <a:t>Помощь</a:t>
            </a:r>
          </a:p>
          <a:p>
            <a:pPr marL="453607" indent="-388806">
              <a:lnSpc>
                <a:spcPct val="93000"/>
              </a:lnSpc>
              <a:buClr>
                <a:srgbClr val="99284C"/>
              </a:buClr>
              <a:buSzPct val="100000"/>
              <a:buFont typeface="Wingdings" charset="2"/>
              <a:buChar char=""/>
              <a:tabLst>
                <a:tab pos="453607" algn="l"/>
                <a:tab pos="859693" algn="l"/>
                <a:tab pos="1267219" algn="l"/>
                <a:tab pos="1674745" algn="l"/>
                <a:tab pos="2082271" algn="l"/>
                <a:tab pos="2489797" algn="l"/>
                <a:tab pos="2897323" algn="l"/>
                <a:tab pos="3304849" algn="l"/>
                <a:tab pos="3712375" algn="l"/>
                <a:tab pos="4119901" algn="l"/>
                <a:tab pos="4527427" algn="l"/>
                <a:tab pos="4934953" algn="l"/>
                <a:tab pos="5342479" algn="l"/>
                <a:tab pos="5750005" algn="l"/>
                <a:tab pos="6157531" algn="l"/>
                <a:tab pos="6565057" algn="l"/>
                <a:tab pos="6972583" algn="l"/>
                <a:tab pos="7380109" algn="l"/>
                <a:tab pos="7787635" algn="l"/>
                <a:tab pos="8195161" algn="l"/>
                <a:tab pos="8602687" algn="l"/>
              </a:tabLst>
            </a:pPr>
            <a:r>
              <a:rPr lang="ru-RU" altLang="ru-RU" sz="2200" dirty="0">
                <a:solidFill>
                  <a:srgbClr val="333333"/>
                </a:solidFill>
              </a:rPr>
              <a:t>Дружба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82400" y="1633131"/>
            <a:ext cx="4245120" cy="42455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3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681120" y="326915"/>
            <a:ext cx="7809120" cy="60039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8737" rIns="0" bIns="0" anchor="ctr"/>
          <a:lstStyle/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3300" b="1" dirty="0">
                <a:solidFill>
                  <a:srgbClr val="FF6633"/>
                </a:solidFill>
              </a:rPr>
              <a:t>Пословицы о семье:</a:t>
            </a: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3300" b="1" dirty="0">
              <a:solidFill>
                <a:srgbClr val="FF9966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dirty="0">
                <a:solidFill>
                  <a:srgbClr val="99284C"/>
                </a:solidFill>
              </a:rPr>
              <a:t>В дружной семье и в холод тепло.</a:t>
            </a: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dirty="0">
                <a:solidFill>
                  <a:srgbClr val="99284C"/>
                </a:solidFill>
              </a:rPr>
              <a:t>Вся семья вместе, так и душа на месте.</a:t>
            </a: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dirty="0">
                <a:solidFill>
                  <a:srgbClr val="99284C"/>
                </a:solidFill>
              </a:rPr>
              <a:t>В хорошей семье хорошие дети растут.</a:t>
            </a: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dirty="0">
                <a:solidFill>
                  <a:srgbClr val="99284C"/>
                </a:solidFill>
              </a:rPr>
              <a:t>Дерево держится корнями, а человек семьей.</a:t>
            </a: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200" dirty="0">
                <a:solidFill>
                  <a:srgbClr val="99284C"/>
                </a:solidFill>
              </a:rPr>
              <a:t>Семьей дорожить – счастливым быть.</a:t>
            </a: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200" dirty="0">
              <a:solidFill>
                <a:srgbClr val="99284C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131</Words>
  <Application>Microsoft Office PowerPoint</Application>
  <PresentationFormat>Экран (4:3)</PresentationFormat>
  <Paragraphs>22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2017-10-16T17:47:36Z</dcterms:created>
  <dcterms:modified xsi:type="dcterms:W3CDTF">2017-10-16T17:51:44Z</dcterms:modified>
</cp:coreProperties>
</file>