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8"/>
  </p:notesMasterIdLst>
  <p:sldIdLst>
    <p:sldId id="256" r:id="rId2"/>
    <p:sldId id="257" r:id="rId3"/>
    <p:sldId id="265" r:id="rId4"/>
    <p:sldId id="274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7961FD-9837-479E-B373-AAE81290F82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05B46-F54B-480C-B3DD-D8064532E7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918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05B46-F54B-480C-B3DD-D8064532E70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4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388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94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416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522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6591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417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13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0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97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565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288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rgbClr val="969696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rgbClr val="777777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6744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ЯЛТИНСКАЯ КОНФЕРЕНЦИЯ</a:t>
            </a: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  <a:r>
              <a:rPr lang="ru-RU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endParaRPr lang="ru-RU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3777952"/>
          </a:xfrm>
        </p:spPr>
        <p:txBody>
          <a:bodyPr>
            <a:normAutofit/>
          </a:bodyPr>
          <a:lstStyle/>
          <a:p>
            <a:endParaRPr lang="ru-RU" sz="4400" i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i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обществознания </a:t>
            </a:r>
          </a:p>
          <a:p>
            <a:pPr algn="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Жамал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Магомедович</a:t>
            </a:r>
          </a:p>
          <a:p>
            <a:pPr algn="r"/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Нагуратлинская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</a:t>
            </a: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75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B0F0"/>
                </a:solidFill>
              </a:rPr>
              <a:t>Принятые решения:</a:t>
            </a:r>
            <a:r>
              <a:rPr lang="ru-RU" sz="4400" dirty="0" smtClean="0">
                <a:solidFill>
                  <a:srgbClr val="00B0F0"/>
                </a:solidFill>
              </a:rPr>
              <a:t/>
            </a:r>
            <a:br>
              <a:rPr lang="ru-RU" sz="4400" dirty="0" smtClean="0">
                <a:solidFill>
                  <a:srgbClr val="00B0F0"/>
                </a:solidFill>
              </a:rPr>
            </a:br>
            <a:endParaRPr lang="ru-RU" sz="44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1)</a:t>
            </a:r>
            <a:r>
              <a:rPr lang="ru-RU" dirty="0" smtClean="0">
                <a:solidFill>
                  <a:srgbClr val="FFC000"/>
                </a:solidFill>
              </a:rPr>
              <a:t>Германия </a:t>
            </a:r>
            <a:r>
              <a:rPr lang="ru-RU" dirty="0">
                <a:solidFill>
                  <a:srgbClr val="FFC000"/>
                </a:solidFill>
              </a:rPr>
              <a:t>делилась союзниками на четыре оккупационные зоны — английскую, американскую, советскую и французскую. </a:t>
            </a:r>
          </a:p>
          <a:p>
            <a:endParaRPr lang="ru-RU" dirty="0"/>
          </a:p>
        </p:txBody>
      </p:sp>
      <p:pic>
        <p:nvPicPr>
          <p:cNvPr id="9218" name="Picture 2" descr="C:\Users\Bogdanova\Desktop\230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222" y="3284984"/>
            <a:ext cx="3300114" cy="3210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3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6329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B0F0"/>
                </a:solidFill>
              </a:rPr>
              <a:t>Принятые решения:</a:t>
            </a:r>
            <a:r>
              <a:rPr lang="ru-RU" sz="4800" dirty="0">
                <a:solidFill>
                  <a:srgbClr val="00B0F0"/>
                </a:solidFill>
              </a:rPr>
              <a:t/>
            </a:r>
            <a:br>
              <a:rPr lang="ru-RU" sz="4800" dirty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67652"/>
          </a:xfrm>
        </p:spPr>
        <p:txBody>
          <a:bodyPr/>
          <a:lstStyle/>
          <a:p>
            <a:r>
              <a:rPr lang="ru-RU" b="1" dirty="0">
                <a:solidFill>
                  <a:srgbClr val="FFC000"/>
                </a:solidFill>
              </a:rPr>
              <a:t>2)</a:t>
            </a:r>
            <a:r>
              <a:rPr lang="ru-RU" dirty="0">
                <a:solidFill>
                  <a:srgbClr val="FFC000"/>
                </a:solidFill>
              </a:rPr>
              <a:t>Предусматривалось установление союзнической администрации и контроля, осуществляемого специально создаваемым органом в составе главнокомандующих трех держав с местом пребывания в Берлине.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497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59128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00B0F0"/>
                </a:solidFill>
              </a:rPr>
              <a:t>Принятые решения:</a:t>
            </a:r>
            <a:r>
              <a:rPr lang="ru-RU" sz="4400" dirty="0">
                <a:solidFill>
                  <a:srgbClr val="00B0F0"/>
                </a:solidFill>
              </a:rPr>
              <a:t/>
            </a:r>
            <a:br>
              <a:rPr lang="ru-RU" sz="4400" dirty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FFC000"/>
                </a:solidFill>
              </a:rPr>
              <a:t>3)</a:t>
            </a:r>
            <a:r>
              <a:rPr lang="ru-RU" dirty="0">
                <a:solidFill>
                  <a:srgbClr val="FFC000"/>
                </a:solidFill>
              </a:rPr>
              <a:t>Признано законным требование СССР о немецких репарациях в размере 10 млрд. долларов.</a:t>
            </a:r>
          </a:p>
          <a:p>
            <a:endParaRPr lang="ru-RU" dirty="0"/>
          </a:p>
        </p:txBody>
      </p:sp>
      <p:pic>
        <p:nvPicPr>
          <p:cNvPr id="10242" name="Picture 2" descr="C:\Users\Bogdanova\Desktop\images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140968"/>
            <a:ext cx="446449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09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51928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B0F0"/>
                </a:solidFill>
              </a:rPr>
              <a:t>Принятые решения:</a:t>
            </a:r>
            <a:r>
              <a:rPr lang="ru-RU" sz="4800" dirty="0">
                <a:solidFill>
                  <a:srgbClr val="00B0F0"/>
                </a:solidFill>
              </a:rPr>
              <a:t/>
            </a:r>
            <a:br>
              <a:rPr lang="ru-RU" sz="4800" dirty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67652"/>
          </a:xfrm>
        </p:spPr>
        <p:txBody>
          <a:bodyPr/>
          <a:lstStyle/>
          <a:p>
            <a:r>
              <a:rPr lang="ru-RU" b="1" i="1" dirty="0">
                <a:solidFill>
                  <a:srgbClr val="FFC000"/>
                </a:solidFill>
              </a:rPr>
              <a:t>4)</a:t>
            </a:r>
            <a:r>
              <a:rPr lang="ru-RU" i="1" dirty="0">
                <a:solidFill>
                  <a:srgbClr val="FFC000"/>
                </a:solidFill>
              </a:rPr>
              <a:t>В Декларации об освобожденной Европе союзники подчеркнули стремление согласовывать свои действия при решении политических и экономических вопросов в Европе. 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9068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02333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B0F0"/>
                </a:solidFill>
              </a:rPr>
              <a:t>Принятые решения:</a:t>
            </a:r>
            <a:r>
              <a:rPr lang="ru-RU" sz="4800" dirty="0">
                <a:solidFill>
                  <a:srgbClr val="00B0F0"/>
                </a:solidFill>
              </a:rPr>
              <a:t/>
            </a:r>
            <a:br>
              <a:rPr lang="ru-RU" sz="4800" dirty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607613"/>
          </a:xfrm>
        </p:spPr>
        <p:txBody>
          <a:bodyPr/>
          <a:lstStyle/>
          <a:p>
            <a:r>
              <a:rPr lang="ru-RU" sz="4000" b="1" i="1" dirty="0">
                <a:solidFill>
                  <a:srgbClr val="FFC000"/>
                </a:solidFill>
              </a:rPr>
              <a:t>5)</a:t>
            </a:r>
            <a:r>
              <a:rPr lang="ru-RU" sz="4000" i="1" dirty="0">
                <a:solidFill>
                  <a:srgbClr val="FFC000"/>
                </a:solidFill>
              </a:rPr>
              <a:t>СССР добился укрепления своих позиций в Польше, Чехословакии, Румынии, Болгарии, Югославии.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33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37526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B0F0"/>
                </a:solidFill>
              </a:rPr>
              <a:t>Принятые решения:</a:t>
            </a:r>
            <a:r>
              <a:rPr lang="ru-RU" sz="4800" dirty="0">
                <a:solidFill>
                  <a:srgbClr val="00B0F0"/>
                </a:solidFill>
              </a:rPr>
              <a:t/>
            </a:r>
            <a:br>
              <a:rPr lang="ru-RU" sz="4800" dirty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052736"/>
            <a:ext cx="6446520" cy="4351337"/>
          </a:xfrm>
        </p:spPr>
        <p:txBody>
          <a:bodyPr/>
          <a:lstStyle/>
          <a:p>
            <a:r>
              <a:rPr lang="ru-RU" sz="2800" b="1" i="1" dirty="0">
                <a:solidFill>
                  <a:srgbClr val="FFC000"/>
                </a:solidFill>
              </a:rPr>
              <a:t>6)</a:t>
            </a:r>
            <a:r>
              <a:rPr lang="ru-RU" sz="2800" i="1" dirty="0">
                <a:solidFill>
                  <a:srgbClr val="FFC000"/>
                </a:solidFill>
              </a:rPr>
              <a:t> СССР обещал вступить в войну с Японией, за что получил согласие союзников на присоединение к нему Курильских островов и Южного Сахалина.</a:t>
            </a:r>
          </a:p>
          <a:p>
            <a:endParaRPr lang="ru-RU" dirty="0"/>
          </a:p>
        </p:txBody>
      </p:sp>
      <p:pic>
        <p:nvPicPr>
          <p:cNvPr id="11266" name="Picture 2" descr="C:\Users\Bogdanova\Desktop\737735_20050311115328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97204"/>
            <a:ext cx="4732287" cy="305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3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37526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B0F0"/>
                </a:solidFill>
              </a:rPr>
              <a:t>Принятые решения:</a:t>
            </a:r>
            <a:r>
              <a:rPr lang="ru-RU" sz="4800" dirty="0">
                <a:solidFill>
                  <a:srgbClr val="00B0F0"/>
                </a:solidFill>
              </a:rPr>
              <a:t/>
            </a:r>
            <a:br>
              <a:rPr lang="ru-RU" sz="4800" dirty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75765"/>
          </a:xfrm>
        </p:spPr>
        <p:txBody>
          <a:bodyPr/>
          <a:lstStyle/>
          <a:p>
            <a:r>
              <a:rPr lang="ru-RU" b="1" dirty="0">
                <a:solidFill>
                  <a:srgbClr val="FFC000"/>
                </a:solidFill>
              </a:rPr>
              <a:t>7)</a:t>
            </a:r>
            <a:r>
              <a:rPr lang="ru-RU" dirty="0">
                <a:solidFill>
                  <a:srgbClr val="FFC000"/>
                </a:solidFill>
              </a:rPr>
              <a:t>Было принято решение о создании Организации Объединенных Наций (ООН), в которой СССР получил три места — для РСФСР, Украины и Белоруссии.</a:t>
            </a:r>
          </a:p>
          <a:p>
            <a:endParaRPr lang="ru-RU" dirty="0"/>
          </a:p>
        </p:txBody>
      </p:sp>
      <p:pic>
        <p:nvPicPr>
          <p:cNvPr id="12290" name="Picture 2" descr="C:\Users\Bogdanova\Desktop\images 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540201"/>
            <a:ext cx="3170584" cy="295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87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1849834"/>
          </a:xfrm>
        </p:spPr>
        <p:txBody>
          <a:bodyPr>
            <a:normAutofit fontScale="90000"/>
          </a:bodyPr>
          <a:lstStyle/>
          <a:p>
            <a:r>
              <a:rPr lang="ru-RU" sz="4900" dirty="0">
                <a:solidFill>
                  <a:srgbClr val="00B0F0"/>
                </a:solidFill>
              </a:rPr>
              <a:t/>
            </a:r>
            <a:br>
              <a:rPr lang="ru-RU" sz="4900" dirty="0">
                <a:solidFill>
                  <a:srgbClr val="00B0F0"/>
                </a:solidFill>
              </a:rPr>
            </a:br>
            <a:r>
              <a:rPr lang="ru-RU" sz="4900" dirty="0">
                <a:solidFill>
                  <a:srgbClr val="00B0F0"/>
                </a:solidFill>
              </a:rPr>
              <a:t/>
            </a:r>
            <a:br>
              <a:rPr lang="ru-RU" sz="4900" dirty="0">
                <a:solidFill>
                  <a:srgbClr val="00B0F0"/>
                </a:solidFill>
              </a:rPr>
            </a:br>
            <a:r>
              <a:rPr lang="ru-RU" sz="4900" b="1" dirty="0">
                <a:solidFill>
                  <a:srgbClr val="00B0F0"/>
                </a:solidFill>
              </a:rPr>
              <a:t>Место проведения:</a:t>
            </a:r>
            <a:r>
              <a:rPr lang="ru-RU" sz="4900" dirty="0">
                <a:solidFill>
                  <a:srgbClr val="00B0F0"/>
                </a:solidFill>
              </a:rPr>
              <a:t>  Ливадийский дворец, Ялта (Крым)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92896"/>
            <a:ext cx="7632848" cy="40324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Bogdanova\Desktop\crimean_conference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777686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38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4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конференции</a:t>
            </a:r>
            <a:r>
              <a:rPr lang="ru-RU" sz="4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7"/>
            <a:ext cx="8229600" cy="4176464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 послевоенного мирового порядка. 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Bogdanova\Desktop\207632159_3651049007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20888"/>
            <a:ext cx="4968552" cy="413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76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591288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Рассматриваемые вопросы: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3174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1)Послевоенное </a:t>
            </a:r>
            <a: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</a:t>
            </a: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Германии. </a:t>
            </a:r>
            <a:endParaRPr lang="ru-RU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2)Будущий </a:t>
            </a:r>
            <a: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мира между </a:t>
            </a: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странами-победительницами.</a:t>
            </a:r>
            <a:endParaRPr lang="ru-RU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C:\Users\Bogdanova\Desktop\9E96A4D1-3046-4F54-BA51-C399E439553F_mw1024_s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96952"/>
            <a:ext cx="61926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33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Участники:  </a:t>
            </a:r>
            <a:r>
              <a:rPr lang="ru-RU" sz="4000" dirty="0">
                <a:solidFill>
                  <a:srgbClr val="00B0F0"/>
                </a:solidFill>
              </a:rPr>
              <a:t>руководителей трех держав — союзников по Антигитлеровской коалиции: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9" name="Picture 3" descr="C:\Users\Bogdanova\Desktop\imag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5760639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33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3"/>
          </a:xfrm>
        </p:spPr>
        <p:txBody>
          <a:bodyPr>
            <a:normAutofit fontScale="92500"/>
          </a:bodyPr>
          <a:lstStyle/>
          <a:p>
            <a:pPr lvl="0"/>
            <a:r>
              <a:rPr lang="ru-RU" sz="4000" dirty="0">
                <a:solidFill>
                  <a:srgbClr val="FFC000"/>
                </a:solidFill>
              </a:rPr>
              <a:t>Председатель Совета Министров СССР — И. В. </a:t>
            </a:r>
            <a:r>
              <a:rPr lang="ru-RU" sz="4000" dirty="0" smtClean="0">
                <a:solidFill>
                  <a:srgbClr val="FFC000"/>
                </a:solidFill>
              </a:rPr>
              <a:t>Сталин.</a:t>
            </a:r>
            <a:endParaRPr lang="ru-RU" sz="4000" dirty="0">
              <a:solidFill>
                <a:srgbClr val="FFC000"/>
              </a:solidFill>
            </a:endParaRPr>
          </a:p>
          <a:p>
            <a:endParaRPr lang="ru-RU" dirty="0"/>
          </a:p>
        </p:txBody>
      </p:sp>
      <p:pic>
        <p:nvPicPr>
          <p:cNvPr id="5122" name="Picture 2" descr="C:\Users\Bogdanova\Desktop\20081209elpepiint_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4664"/>
            <a:ext cx="619268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05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1584176"/>
          </a:xfrm>
        </p:spPr>
        <p:txBody>
          <a:bodyPr>
            <a:normAutofit fontScale="92500"/>
          </a:bodyPr>
          <a:lstStyle/>
          <a:p>
            <a:pPr lvl="0"/>
            <a:r>
              <a:rPr lang="ru-RU" sz="4000" dirty="0" smtClean="0">
                <a:solidFill>
                  <a:srgbClr val="FFC000"/>
                </a:solidFill>
              </a:rPr>
              <a:t>Премьер-министр Великобритании </a:t>
            </a:r>
            <a:r>
              <a:rPr lang="ru-RU" sz="4000" dirty="0">
                <a:solidFill>
                  <a:srgbClr val="FFC000"/>
                </a:solidFill>
              </a:rPr>
              <a:t>— У. Черчилль </a:t>
            </a:r>
          </a:p>
          <a:p>
            <a:endParaRPr lang="ru-RU" dirty="0"/>
          </a:p>
        </p:txBody>
      </p:sp>
      <p:pic>
        <p:nvPicPr>
          <p:cNvPr id="6146" name="Picture 2" descr="C:\Users\Bogdanova\Desktop\doc6ee9ts7pye015xsvulu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4664"/>
            <a:ext cx="351666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2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25144"/>
            <a:ext cx="8229600" cy="1401019"/>
          </a:xfrm>
        </p:spPr>
        <p:txBody>
          <a:bodyPr/>
          <a:lstStyle/>
          <a:p>
            <a:pPr lvl="0"/>
            <a:r>
              <a:rPr lang="ru-RU" sz="3600" dirty="0" smtClean="0">
                <a:solidFill>
                  <a:srgbClr val="FFC000"/>
                </a:solidFill>
              </a:rPr>
              <a:t>Президент </a:t>
            </a:r>
            <a:r>
              <a:rPr lang="ru-RU" sz="3600" dirty="0">
                <a:solidFill>
                  <a:srgbClr val="FFC000"/>
                </a:solidFill>
              </a:rPr>
              <a:t>США — Ф. Д. </a:t>
            </a:r>
            <a:r>
              <a:rPr lang="ru-RU" sz="3600" dirty="0" smtClean="0">
                <a:solidFill>
                  <a:srgbClr val="FFC000"/>
                </a:solidFill>
              </a:rPr>
              <a:t>Рузвельт. </a:t>
            </a:r>
            <a:endParaRPr lang="ru-RU" sz="3600" dirty="0">
              <a:solidFill>
                <a:srgbClr val="FFC000"/>
              </a:solidFill>
            </a:endParaRPr>
          </a:p>
          <a:p>
            <a:endParaRPr lang="ru-RU" dirty="0"/>
          </a:p>
        </p:txBody>
      </p:sp>
      <p:pic>
        <p:nvPicPr>
          <p:cNvPr id="7170" name="Picture 2" descr="C:\Users\Bogdanova\Desktop\0322_franklin_rooseve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6672"/>
            <a:ext cx="331236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47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769171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«Большая тройка»</a:t>
            </a: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так в годы Второй мировой войны в мировых СМИ называли основные </a:t>
            </a:r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-участницы</a:t>
            </a: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Антигитлеровской коалиции</a:t>
            </a: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СССР,</a:t>
            </a: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США</a:t>
            </a: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Великобританию, а также руководителей этих стран: Сталина, </a:t>
            </a:r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Рузвельта</a:t>
            </a: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Черчилля.</a:t>
            </a:r>
          </a:p>
          <a:p>
            <a:endParaRPr lang="ru-RU" dirty="0"/>
          </a:p>
        </p:txBody>
      </p:sp>
      <p:pic>
        <p:nvPicPr>
          <p:cNvPr id="8194" name="Picture 2" descr="C:\Users\Bogdanova\Desktop\1385073324-be0601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583264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61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141</TotalTime>
  <Words>221</Words>
  <Application>Microsoft Office PowerPoint</Application>
  <PresentationFormat>Экран (4:3)</PresentationFormat>
  <Paragraphs>32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Schoolbook</vt:lpstr>
      <vt:lpstr>Times New Roman</vt:lpstr>
      <vt:lpstr>Wingdings 2</vt:lpstr>
      <vt:lpstr>View</vt:lpstr>
      <vt:lpstr> ЯЛТИНСКАЯ КОНФЕРЕНЦИЯ. </vt:lpstr>
      <vt:lpstr>  Место проведения:  Ливадийский дворец, Ялта (Крым)</vt:lpstr>
      <vt:lpstr>              Цель конференции:   </vt:lpstr>
      <vt:lpstr>Рассматриваемые вопросы: </vt:lpstr>
      <vt:lpstr>Участники:  руководителей трех держав — союзников по Антигитлеровской коалиции: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Принятые решения: </vt:lpstr>
      <vt:lpstr>Принятые решения: </vt:lpstr>
      <vt:lpstr>Принятые решения: </vt:lpstr>
      <vt:lpstr>Принятые решения: </vt:lpstr>
      <vt:lpstr>Принятые решения: </vt:lpstr>
      <vt:lpstr>Принятые решения: </vt:lpstr>
      <vt:lpstr>Принятые решения: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ЯЛТИНСКАЯ (КРЫМСКАЯ) КОНФЕРЕНЦИЯ.</dc:title>
  <dc:creator>Bogdanova</dc:creator>
  <cp:lastModifiedBy>Мекка</cp:lastModifiedBy>
  <cp:revision>37</cp:revision>
  <dcterms:created xsi:type="dcterms:W3CDTF">2015-02-24T08:25:07Z</dcterms:created>
  <dcterms:modified xsi:type="dcterms:W3CDTF">2017-10-16T17:11:53Z</dcterms:modified>
</cp:coreProperties>
</file>