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9"/>
  </p:notesMasterIdLst>
  <p:handoutMasterIdLst>
    <p:handoutMasterId r:id="rId10"/>
  </p:handoutMasterIdLst>
  <p:sldIdLst>
    <p:sldId id="292" r:id="rId2"/>
    <p:sldId id="367" r:id="rId3"/>
    <p:sldId id="368" r:id="rId4"/>
    <p:sldId id="369" r:id="rId5"/>
    <p:sldId id="370" r:id="rId6"/>
    <p:sldId id="366" r:id="rId7"/>
    <p:sldId id="371" r:id="rId8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709" autoAdjust="0"/>
  </p:normalViewPr>
  <p:slideViewPr>
    <p:cSldViewPr>
      <p:cViewPr>
        <p:scale>
          <a:sx n="80" d="100"/>
          <a:sy n="80" d="100"/>
        </p:scale>
        <p:origin x="-168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8AA287-0C4E-4DA0-B00E-BF11168DCCB8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963F64C-B3E9-4293-ADB5-4B0887352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38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8E03796E-514B-43C3-9CED-A55A3FE8133E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4CCED9E8-0464-4AE5-BF40-58FA3FA0A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4957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724748CC-FB10-4A85-9B52-9216CBB27063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2561DD5-D015-438A-91EC-61CEFF5C95A1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2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8D91436-90AF-42E2-A3B2-CD4B788628E1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3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F7E3BCC-6E77-4DAE-87CF-BF89FF781C36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4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DF5C6C1-2813-462C-9DF6-60F0B64F4ACD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69B2DE8-CC57-49B8-99E7-489F5DD5E8F1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6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FF38A28-DDDB-44FB-96AF-52C8BCEB4F73}" type="slidenum">
              <a:rPr lang="ru-RU" altLang="ru-RU" smtClean="0">
                <a:latin typeface="Arial" charset="0"/>
              </a:rPr>
              <a:pPr>
                <a:spcBef>
                  <a:spcPct val="0"/>
                </a:spcBef>
              </a:pPr>
              <a:t>7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2BF86-18C0-4C95-B703-030AFA365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24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71808-7735-44A6-851B-9A9F9FFB3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2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B3D3E-6A81-4598-81A7-E049A7F70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4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0FF7A-45D5-428B-9118-6D03B8E51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46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DB35B-E003-4F68-9297-24EFCC76A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60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359E9-CD50-4741-B714-030CF0BAB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5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49706-FE05-4633-85B7-D4616E752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67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3D5F0-897C-408E-B4A1-2AABC7F4D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6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43D6F-AB84-4ADA-BF91-6114BCAEB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45217-71A2-49F5-983D-2C61F6F07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6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54BDA-255D-4CF4-B8FD-CC15D4346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1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2A1BF24-B624-4981-AA59-997C4EE3D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458200" cy="6186488"/>
          </a:xfrm>
        </p:spPr>
        <p:txBody>
          <a:bodyPr anchor="t">
            <a:spAutoFit/>
          </a:bodyPr>
          <a:lstStyle/>
          <a:p>
            <a:pPr algn="r" eaLnBrk="1" hangingPunct="1"/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/>
            </a:r>
            <a:br>
              <a:rPr lang="ru-RU" altLang="ru-RU" sz="3200" smtClean="0">
                <a:latin typeface="Times New Roman" pitchFamily="18" charset="0"/>
                <a:cs typeface="Calibri" pitchFamily="34" charset="0"/>
              </a:rPr>
            </a:b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/>
            </a:r>
            <a:br>
              <a:rPr lang="ru-RU" altLang="ru-RU" sz="3200" smtClean="0">
                <a:latin typeface="Times New Roman" pitchFamily="18" charset="0"/>
                <a:cs typeface="Calibri" pitchFamily="34" charset="0"/>
              </a:rPr>
            </a:b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/>
            </a:r>
            <a:br>
              <a:rPr lang="ru-RU" altLang="ru-RU" sz="3200" smtClean="0">
                <a:latin typeface="Times New Roman" pitchFamily="18" charset="0"/>
                <a:cs typeface="Calibri" pitchFamily="34" charset="0"/>
              </a:rPr>
            </a:b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>Стратегии повышения качества образования в школах. Использование результатов ГИА для повышения качества обучения русскому языку</a:t>
            </a:r>
            <a:br>
              <a:rPr lang="ru-RU" altLang="ru-RU" sz="3200" smtClean="0">
                <a:latin typeface="Times New Roman" pitchFamily="18" charset="0"/>
                <a:cs typeface="Calibri" pitchFamily="34" charset="0"/>
              </a:rPr>
            </a:br>
            <a:r>
              <a:rPr lang="ru-RU" altLang="ru-RU" sz="3200" smtClean="0">
                <a:latin typeface="Times New Roman" pitchFamily="18" charset="0"/>
                <a:cs typeface="Calibri" pitchFamily="34" charset="0"/>
              </a:rPr>
              <a:t/>
            </a:r>
            <a:br>
              <a:rPr lang="ru-RU" altLang="ru-RU" sz="3200" smtClean="0">
                <a:latin typeface="Times New Roman" pitchFamily="18" charset="0"/>
                <a:cs typeface="Calibri" pitchFamily="34" charset="0"/>
              </a:rPr>
            </a:br>
            <a:r>
              <a:rPr lang="ru-RU" altLang="ru-RU" sz="3200" b="1" smtClean="0">
                <a:latin typeface="Georgia" pitchFamily="18" charset="0"/>
              </a:rPr>
              <a:t>                               </a:t>
            </a:r>
            <a:r>
              <a:rPr lang="ru-RU" altLang="ru-RU" sz="2000" smtClean="0">
                <a:latin typeface="Georgia" pitchFamily="18" charset="0"/>
              </a:rPr>
              <a:t>Елена Геннадьевна Боровкова,</a:t>
            </a:r>
            <a:br>
              <a:rPr lang="ru-RU" altLang="ru-RU" sz="2000" smtClean="0">
                <a:latin typeface="Georgia" pitchFamily="18" charset="0"/>
              </a:rPr>
            </a:br>
            <a:r>
              <a:rPr lang="ru-RU" altLang="ru-RU" sz="2000" smtClean="0">
                <a:latin typeface="Georgia" pitchFamily="18" charset="0"/>
              </a:rPr>
              <a:t>старший преподаватель кафедры языкового и литературного образования ЧИППКРО,</a:t>
            </a:r>
            <a:r>
              <a:rPr lang="ru-RU" altLang="ru-RU" sz="4000" smtClean="0">
                <a:latin typeface="Georgia" pitchFamily="18" charset="0"/>
              </a:rPr>
              <a:t> </a:t>
            </a:r>
            <a:br>
              <a:rPr lang="ru-RU" altLang="ru-RU" sz="4000" smtClean="0">
                <a:latin typeface="Georgia" pitchFamily="18" charset="0"/>
              </a:rPr>
            </a:br>
            <a:r>
              <a:rPr lang="ru-RU" altLang="ru-RU" sz="2000" smtClean="0">
                <a:latin typeface="Georgia" pitchFamily="18" charset="0"/>
              </a:rPr>
              <a:t>председатель предметной комиссии ГИА-9</a:t>
            </a:r>
            <a:br>
              <a:rPr lang="ru-RU" altLang="ru-RU" sz="2000" smtClean="0">
                <a:latin typeface="Georgia" pitchFamily="18" charset="0"/>
              </a:rPr>
            </a:br>
            <a:r>
              <a:rPr lang="ru-RU" altLang="ru-RU" sz="2000" smtClean="0">
                <a:latin typeface="Georgia" pitchFamily="18" charset="0"/>
              </a:rPr>
              <a:t>                                                                                      по русскому языку</a:t>
            </a:r>
            <a:r>
              <a:rPr lang="ru-RU" altLang="ru-RU" sz="4000" b="1" smtClean="0">
                <a:latin typeface="Georgia" pitchFamily="18" charset="0"/>
              </a:rPr>
              <a:t/>
            </a:r>
            <a:br>
              <a:rPr lang="ru-RU" altLang="ru-RU" sz="4000" b="1" smtClean="0">
                <a:latin typeface="Georgia" pitchFamily="18" charset="0"/>
              </a:rPr>
            </a:br>
            <a:endParaRPr lang="ru-RU" altLang="ru-RU" sz="4000" b="1" smtClean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593850" y="3333750"/>
          <a:ext cx="5954713" cy="18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4" imgW="5954934" imgH="189643" progId="Word.Document.8">
                  <p:embed/>
                </p:oleObj>
              </mc:Choice>
              <mc:Fallback>
                <p:oleObj name="Document" r:id="rId4" imgW="5954934" imgH="189643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3333750"/>
                        <a:ext cx="5954713" cy="188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129540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C00000"/>
                </a:solidFill>
              </a:rPr>
              <a:t>«Проблемные точки» на пути обучения школьников русскому языку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1524000"/>
            <a:ext cx="8001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Низкий уровень </a:t>
            </a:r>
            <a:r>
              <a:rPr lang="ru-RU" sz="2400" dirty="0" err="1">
                <a:solidFill>
                  <a:schemeClr val="tx1"/>
                </a:solidFill>
              </a:rPr>
              <a:t>сформированности</a:t>
            </a:r>
            <a:r>
              <a:rPr lang="ru-RU" sz="2400" dirty="0">
                <a:solidFill>
                  <a:schemeClr val="tx1"/>
                </a:solidFill>
              </a:rPr>
              <a:t> пунктуационных умений 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781800" y="2270125"/>
            <a:ext cx="152400" cy="320675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2057400" y="2286000"/>
            <a:ext cx="152400" cy="304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2220913" y="1143000"/>
            <a:ext cx="449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</a:rPr>
              <a:t>Проблема 1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57200" y="2590800"/>
          <a:ext cx="8382000" cy="3398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343400"/>
              </a:tblGrid>
              <a:tr h="457633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Доказательство наличия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Пути решения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1" marB="45721"/>
                </a:tc>
              </a:tr>
              <a:tr h="2941205"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700" dirty="0" smtClean="0"/>
                        <a:t>41</a:t>
                      </a:r>
                      <a:r>
                        <a:rPr lang="ru-RU" sz="1700" baseline="0" dirty="0" smtClean="0"/>
                        <a:t>%</a:t>
                      </a:r>
                      <a:r>
                        <a:rPr lang="ru-RU" sz="1700" dirty="0" smtClean="0"/>
                        <a:t> выпускников</a:t>
                      </a:r>
                      <a:r>
                        <a:rPr lang="ru-RU" sz="1700" baseline="0" dirty="0" smtClean="0"/>
                        <a:t> 9-х и 25% выпускников 11-х классов не справились с заданиями по синтаксису и пунктуации </a:t>
                      </a:r>
                      <a:endParaRPr lang="ru-RU" sz="1700" dirty="0" smtClean="0"/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700" baseline="0" dirty="0" smtClean="0"/>
                        <a:t>В работах экзаменуемых преобладают п</a:t>
                      </a:r>
                      <a:r>
                        <a:rPr lang="ru-RU" sz="1700" dirty="0" smtClean="0"/>
                        <a:t>унктуационные</a:t>
                      </a:r>
                      <a:r>
                        <a:rPr lang="ru-RU" sz="1700" baseline="0" dirty="0" smtClean="0"/>
                        <a:t> ошибки (лишь 28% выпускников 9-х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и 17,26% учащихся 11-х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не допустили в работе пунктуационных ошибок)</a:t>
                      </a:r>
                      <a:endParaRPr lang="ru-RU" sz="17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700" dirty="0" smtClean="0"/>
                        <a:t>Формировать пунктуационные умения на морфологической и синтаксической основе</a:t>
                      </a: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700" dirty="0" smtClean="0"/>
                        <a:t>Развивать интонационный слух учащихся </a:t>
                      </a: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700" dirty="0" smtClean="0"/>
                        <a:t>Учить</a:t>
                      </a:r>
                      <a:r>
                        <a:rPr lang="ru-RU" sz="1700" baseline="0" dirty="0" smtClean="0"/>
                        <a:t> анализировать синтаксическую структуру предложения </a:t>
                      </a:r>
                      <a:endParaRPr lang="ru-RU" sz="1700" dirty="0"/>
                    </a:p>
                  </a:txBody>
                  <a:tcPr marT="45721" marB="45721"/>
                </a:tc>
              </a:tr>
            </a:tbl>
          </a:graphicData>
        </a:graphic>
      </p:graphicFrame>
      <p:sp>
        <p:nvSpPr>
          <p:cNvPr id="3090" name="TextBox 18"/>
          <p:cNvSpPr txBox="1">
            <a:spLocks noChangeArrowheads="1"/>
          </p:cNvSpPr>
          <p:nvPr/>
        </p:nvSpPr>
        <p:spPr bwMode="auto">
          <a:xfrm>
            <a:off x="838200" y="617220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FF0000"/>
                </a:solidFill>
              </a:rPr>
              <a:t>Недостаточно сформирована лингвистическая компетенция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17065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</a:t>
            </a:r>
          </a:p>
          <a:p>
            <a:pPr>
              <a:buFontTx/>
              <a:buNone/>
            </a:pPr>
            <a:endParaRPr lang="ru-RU" altLang="ru-RU" smtClean="0"/>
          </a:p>
        </p:txBody>
      </p:sp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838200" y="690563"/>
            <a:ext cx="7543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790700" y="228600"/>
            <a:ext cx="563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</a:rPr>
              <a:t>Проблема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863" y="728663"/>
            <a:ext cx="8001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Недостаточный уровень </a:t>
            </a:r>
            <a:r>
              <a:rPr lang="ru-RU" dirty="0" err="1">
                <a:solidFill>
                  <a:schemeClr val="tx1"/>
                </a:solidFill>
              </a:rPr>
              <a:t>сформированности</a:t>
            </a:r>
            <a:r>
              <a:rPr lang="ru-RU" dirty="0">
                <a:solidFill>
                  <a:schemeClr val="tx1"/>
                </a:solidFill>
              </a:rPr>
              <a:t> умения создавать связный текст в соответствии с поставленной коммуникативной задачей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(нарушение  структуры создаваемого текста,  логики  развития мысли, последовательности и смысловой связности изложения, ошибки в абзацном членении)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3363" y="2362200"/>
          <a:ext cx="8382000" cy="4092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343400"/>
              </a:tblGrid>
              <a:tr h="435267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Доказательство наличия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Пути решения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/>
                </a:tc>
              </a:tr>
              <a:tr h="3657308"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800" dirty="0" smtClean="0"/>
                        <a:t>Около</a:t>
                      </a:r>
                      <a:r>
                        <a:rPr lang="ru-RU" sz="1800" baseline="0" dirty="0" smtClean="0"/>
                        <a:t> 10% выпускников 9-х </a:t>
                      </a:r>
                      <a:r>
                        <a:rPr lang="ru-RU" sz="1800" baseline="0" dirty="0" err="1" smtClean="0"/>
                        <a:t>кл</a:t>
                      </a:r>
                      <a:r>
                        <a:rPr lang="ru-RU" sz="1800" baseline="0" dirty="0" smtClean="0"/>
                        <a:t>. получили 0 баллов по критерию ИК 3 (сжатое изложение)</a:t>
                      </a: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800" dirty="0" smtClean="0"/>
                        <a:t>Более</a:t>
                      </a:r>
                      <a:r>
                        <a:rPr lang="ru-RU" sz="1800" baseline="0" dirty="0" smtClean="0"/>
                        <a:t> 40% выпускников 11-х </a:t>
                      </a:r>
                      <a:r>
                        <a:rPr lang="ru-RU" sz="1800" baseline="0" dirty="0" err="1" smtClean="0"/>
                        <a:t>кл</a:t>
                      </a:r>
                      <a:r>
                        <a:rPr lang="ru-RU" sz="1800" baseline="0" dirty="0" smtClean="0"/>
                        <a:t>. допустили в сочинении логические ошибки, проявляющиеся в рассогласованности тезиса, аргументов и вывода, отсутствии вступления, отсутствии в работе единой смысловой доминанты  </a:t>
                      </a:r>
                      <a:endParaRPr lang="ru-RU" sz="18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800" dirty="0" smtClean="0"/>
                        <a:t>Усилить внимание к анализу структуры текста, к определению </a:t>
                      </a:r>
                      <a:r>
                        <a:rPr lang="ru-RU" sz="1800" baseline="0" dirty="0" smtClean="0"/>
                        <a:t>средств и способов связи предложений в тексте </a:t>
                      </a: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800" baseline="0" dirty="0" smtClean="0"/>
                        <a:t>Учить создавать собственный текст в соответствии с поставленной коммуникативной задачей</a:t>
                      </a:r>
                      <a:endParaRPr lang="ru-RU" sz="1800" dirty="0"/>
                    </a:p>
                  </a:txBody>
                  <a:tcPr marT="45707" marB="45707"/>
                </a:tc>
              </a:tr>
            </a:tbl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6956425" y="2024063"/>
            <a:ext cx="206375" cy="3492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1790700" y="2014538"/>
            <a:ext cx="133350" cy="347662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15" name="TextBox 7"/>
          <p:cNvSpPr txBox="1">
            <a:spLocks noChangeArrowheads="1"/>
          </p:cNvSpPr>
          <p:nvPr/>
        </p:nvSpPr>
        <p:spPr bwMode="auto">
          <a:xfrm>
            <a:off x="762000" y="6477000"/>
            <a:ext cx="7543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FF0000"/>
                </a:solidFill>
              </a:rPr>
              <a:t>Недостаточно сформирована коммуникативная компетенция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2057400" y="304800"/>
            <a:ext cx="464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</a:rPr>
              <a:t>Проблема 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766763"/>
            <a:ext cx="7315200" cy="1062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Недостаточный лексический запас, бедность и невыразительность речи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04800" y="2209800"/>
          <a:ext cx="8420100" cy="408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101"/>
                <a:gridCol w="3629999"/>
              </a:tblGrid>
              <a:tr h="365847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Доказательство наличия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Пути решения проблемы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/>
                </a:tc>
              </a:tr>
              <a:tr h="3718791"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700" dirty="0" smtClean="0"/>
                        <a:t>Экзаменуемые испытывают</a:t>
                      </a:r>
                      <a:r>
                        <a:rPr lang="ru-RU" sz="1700" baseline="0" dirty="0" smtClean="0"/>
                        <a:t> затруднение при подборе синонимов (35% выпускников 9-х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не смогли выполнить задание № 6 ) </a:t>
                      </a: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700" baseline="0" dirty="0" smtClean="0"/>
                        <a:t>25 % выпускников 11-х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не справились с заданием №5 (лексические нормы, связанные с употреблением паронимов)</a:t>
                      </a: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700" dirty="0" smtClean="0"/>
                        <a:t>Наличие</a:t>
                      </a:r>
                      <a:r>
                        <a:rPr lang="ru-RU" sz="1700" baseline="0" dirty="0" smtClean="0"/>
                        <a:t> речевых ошибок в развёрнутых ответах: только 35 % выпускников 11–х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и 65% учащихся 9-х </a:t>
                      </a:r>
                      <a:r>
                        <a:rPr lang="ru-RU" sz="1700" baseline="0" dirty="0" err="1" smtClean="0"/>
                        <a:t>кл</a:t>
                      </a:r>
                      <a:r>
                        <a:rPr lang="ru-RU" sz="1700" baseline="0" dirty="0" smtClean="0"/>
                        <a:t>. не сделали речевых ошибок или допустили их в пределах, установленных критериями оценивания</a:t>
                      </a:r>
                      <a:endParaRPr lang="ru-RU" sz="17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1700" dirty="0" smtClean="0"/>
                        <a:t>Создать условия для развития и совершенствования связной речи обучающихся (как письменной,</a:t>
                      </a:r>
                      <a:r>
                        <a:rPr lang="ru-RU" sz="1700" baseline="0" dirty="0" smtClean="0"/>
                        <a:t> так и устной)</a:t>
                      </a: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1700" baseline="0" dirty="0" smtClean="0"/>
                        <a:t>Учить школьников  редактировать собственный текст</a:t>
                      </a:r>
                    </a:p>
                  </a:txBody>
                  <a:tcPr marT="45733" marB="45733"/>
                </a:tc>
              </a:tr>
            </a:tbl>
          </a:graphicData>
        </a:graphic>
      </p:graphicFrame>
      <p:sp>
        <p:nvSpPr>
          <p:cNvPr id="8" name="Стрелка вниз 7"/>
          <p:cNvSpPr/>
          <p:nvPr/>
        </p:nvSpPr>
        <p:spPr>
          <a:xfrm rot="10800000">
            <a:off x="6324600" y="1828800"/>
            <a:ext cx="228600" cy="38100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524000" y="1828800"/>
            <a:ext cx="228600" cy="3810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37" name="TextBox 9"/>
          <p:cNvSpPr txBox="1">
            <a:spLocks noChangeArrowheads="1"/>
          </p:cNvSpPr>
          <p:nvPr/>
        </p:nvSpPr>
        <p:spPr bwMode="auto">
          <a:xfrm>
            <a:off x="685800" y="6172200"/>
            <a:ext cx="769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FF0000"/>
                </a:solidFill>
              </a:rPr>
              <a:t>Недостаточно сформированы языковая и  коммуникативная компетенции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/>
          <a:lstStyle/>
          <a:p>
            <a:r>
              <a:rPr lang="ru-RU" altLang="ru-RU" sz="3600" smtClean="0"/>
              <a:t>Рекомендации учителям русского языка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FontTx/>
              <a:buNone/>
              <a:defRPr/>
            </a:pPr>
            <a:r>
              <a:rPr lang="ru-RU" sz="2000" dirty="0" smtClean="0"/>
              <a:t>В целях совершенствования преподавания русского языка и повышения уровня подготовки выпускников по предмету рекомендуется:</a:t>
            </a:r>
          </a:p>
          <a:p>
            <a:pPr algn="just">
              <a:defRPr/>
            </a:pPr>
            <a:r>
              <a:rPr lang="ru-RU" sz="2000" dirty="0" smtClean="0"/>
              <a:t>проанализировать результаты ГИА по русскому языку на уровне своей образовательной организации, определить типичные ошибки и затруднения учащихся (дифференцированно,  по группам в зависимости от уровня </a:t>
            </a:r>
            <a:r>
              <a:rPr lang="ru-RU" sz="2000" dirty="0" err="1" smtClean="0"/>
              <a:t>обученности</a:t>
            </a:r>
            <a:r>
              <a:rPr lang="ru-RU" sz="2000" dirty="0" smtClean="0"/>
              <a:t> по предмету)</a:t>
            </a:r>
          </a:p>
          <a:p>
            <a:pPr algn="just">
              <a:defRPr/>
            </a:pPr>
            <a:r>
              <a:rPr lang="ru-RU" sz="2000" dirty="0" smtClean="0"/>
              <a:t> на основе анализа результатов ГИА определить затруднения, связанные с преподаванием отдельных тем (разделов) курса, оценить собственный уровень методического мастерства, включить изучение сложных вопросов методики в темы самообразования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57200"/>
          </a:xfrm>
        </p:spPr>
        <p:txBody>
          <a:bodyPr/>
          <a:lstStyle/>
          <a:p>
            <a:r>
              <a:rPr lang="ru-RU" altLang="ru-RU" sz="3200" smtClean="0"/>
              <a:t>Рекомендации учителям русского языка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5867400"/>
          </a:xfrm>
        </p:spPr>
        <p:txBody>
          <a:bodyPr/>
          <a:lstStyle/>
          <a:p>
            <a:pPr indent="342900" algn="just">
              <a:buFontTx/>
              <a:buNone/>
            </a:pPr>
            <a:r>
              <a:rPr lang="ru-RU" altLang="ru-RU" sz="2000" smtClean="0"/>
              <a:t>В целях совершенствования преподавания русского языка и повышения уровня подготовки выпускников по предмету рекомендуется:</a:t>
            </a:r>
          </a:p>
          <a:p>
            <a:pPr indent="342900" algn="just"/>
            <a:r>
              <a:rPr lang="ru-RU" altLang="ru-RU" sz="2000" smtClean="0"/>
              <a:t>обеспечить реализацию компетентностного подхода в обучении русскому языку: для успешного формирования практических умений владения языком необходимо сформировать у школьника лингвистическую (теоретическую) базу</a:t>
            </a:r>
          </a:p>
          <a:p>
            <a:pPr indent="342900" algn="just"/>
            <a:r>
              <a:rPr lang="ru-RU" altLang="ru-RU" sz="2000" smtClean="0"/>
              <a:t>обеспечить достижение планируемых результатов обучения</a:t>
            </a:r>
          </a:p>
          <a:p>
            <a:pPr indent="342900" algn="just"/>
            <a:r>
              <a:rPr lang="ru-RU" altLang="ru-RU" sz="2000" smtClean="0"/>
              <a:t>организовать систему повторения изученного  в 5-9 классах</a:t>
            </a:r>
          </a:p>
          <a:p>
            <a:pPr indent="342900" algn="just"/>
            <a:r>
              <a:rPr lang="ru-RU" altLang="ru-RU" sz="2000" smtClean="0"/>
              <a:t>оперативно выявлять текущие затруднения учащихся и при необходимости осуществлять коррекцию учебного процесса</a:t>
            </a:r>
          </a:p>
          <a:p>
            <a:pPr indent="342900" algn="just"/>
            <a:r>
              <a:rPr lang="ru-RU" altLang="ru-RU" sz="2000" smtClean="0"/>
              <a:t>внедрять в практику работы школы единый речевой режим, координировать его продвижение в образовательной организации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smtClean="0"/>
              <a:t>Изменения в структуре и содержании экзаменационной работы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30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3505200"/>
              </a:tblGrid>
              <a:tr h="37058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9 класс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89" marB="45689"/>
                </a:tc>
              </a:tr>
              <a:tr h="2559938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В экзаменационную работу включено новое задание (20), проверяющее знание  лексических  норм  современного  русского литературного  языка (кроме паронимов)</a:t>
                      </a:r>
                    </a:p>
                    <a:p>
                      <a:pPr algn="just"/>
                      <a:endParaRPr lang="ru-RU" sz="1800" dirty="0" smtClean="0"/>
                    </a:p>
                    <a:p>
                      <a:pPr algn="just"/>
                      <a:r>
                        <a:rPr lang="ru-RU" sz="1800" dirty="0" smtClean="0"/>
                        <a:t>Увеличен  первичный  балл  за  выполнение  всей  экзаменационной </a:t>
                      </a:r>
                    </a:p>
                    <a:p>
                      <a:pPr algn="just"/>
                      <a:r>
                        <a:rPr lang="ru-RU" sz="1800" dirty="0" smtClean="0"/>
                        <a:t>работы с 57 до 58</a:t>
                      </a:r>
                      <a:endParaRPr lang="ru-RU" sz="1800" dirty="0"/>
                    </a:p>
                  </a:txBody>
                  <a:tcPr marT="45689" marB="456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Изменений нет</a:t>
                      </a:r>
                      <a:endParaRPr lang="ru-RU" sz="1800" dirty="0"/>
                    </a:p>
                  </a:txBody>
                  <a:tcPr marT="45689" marB="45689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3063</TotalTime>
  <Words>551</Words>
  <Application>Microsoft Office PowerPoint</Application>
  <PresentationFormat>Экран (4:3)</PresentationFormat>
  <Paragraphs>64</Paragraphs>
  <Slides>7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Georgia</vt:lpstr>
      <vt:lpstr>Text</vt:lpstr>
      <vt:lpstr>Документ Microsoft Office Word 97 - 2003</vt:lpstr>
      <vt:lpstr>   Стратегии повышения качества образования в школах. Использование результатов ГИА для повышения качества обучения русскому языку                                 Елена Геннадьевна Боровкова, старший преподаватель кафедры языкового и литературного образования ЧИППКРО,  председатель предметной комиссии ГИА-9                                                                                       по русскому языку </vt:lpstr>
      <vt:lpstr>«Проблемные точки» на пути обучения школьников русскому языку</vt:lpstr>
      <vt:lpstr>Презентация PowerPoint</vt:lpstr>
      <vt:lpstr>Презентация PowerPoint</vt:lpstr>
      <vt:lpstr>Рекомендации учителям русского языка</vt:lpstr>
      <vt:lpstr>Рекомендации учителям русского языка</vt:lpstr>
      <vt:lpstr>Изменения в структуре и содержании экзаменационной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Татьяна В. Соловьева</dc:creator>
  <cp:lastModifiedBy>Павел А.Сафронов</cp:lastModifiedBy>
  <cp:revision>224</cp:revision>
  <cp:lastPrinted>1601-01-01T00:00:00Z</cp:lastPrinted>
  <dcterms:created xsi:type="dcterms:W3CDTF">1601-01-01T00:00:00Z</dcterms:created>
  <dcterms:modified xsi:type="dcterms:W3CDTF">2017-09-08T04:40:58Z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