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21"/>
  </p:notesMasterIdLst>
  <p:handoutMasterIdLst>
    <p:handoutMasterId r:id="rId22"/>
  </p:handoutMasterIdLst>
  <p:sldIdLst>
    <p:sldId id="398" r:id="rId2"/>
    <p:sldId id="401" r:id="rId3"/>
    <p:sldId id="402" r:id="rId4"/>
    <p:sldId id="403" r:id="rId5"/>
    <p:sldId id="404" r:id="rId6"/>
    <p:sldId id="400" r:id="rId7"/>
    <p:sldId id="383" r:id="rId8"/>
    <p:sldId id="384" r:id="rId9"/>
    <p:sldId id="381" r:id="rId10"/>
    <p:sldId id="374" r:id="rId11"/>
    <p:sldId id="388" r:id="rId12"/>
    <p:sldId id="392" r:id="rId13"/>
    <p:sldId id="393" r:id="rId14"/>
    <p:sldId id="394" r:id="rId15"/>
    <p:sldId id="399" r:id="rId16"/>
    <p:sldId id="395" r:id="rId17"/>
    <p:sldId id="396" r:id="rId18"/>
    <p:sldId id="397" r:id="rId19"/>
    <p:sldId id="39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66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9" autoAdjust="0"/>
    <p:restoredTop sz="91557" autoAdjust="0"/>
  </p:normalViewPr>
  <p:slideViewPr>
    <p:cSldViewPr>
      <p:cViewPr varScale="1">
        <p:scale>
          <a:sx n="94" d="100"/>
          <a:sy n="94" d="100"/>
        </p:scale>
        <p:origin x="-15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EB7F83A3-BD01-49CA-A149-6D18740524CD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  <a:cs typeface="+mn-cs"/>
              </a:defRPr>
            </a:lvl1pPr>
          </a:lstStyle>
          <a:p>
            <a:pPr>
              <a:defRPr/>
            </a:pPr>
            <a:fld id="{9094BB35-4B7C-4E52-8C3A-1276517A0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94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D60C60-F44E-4C19-9D6A-45C1E83A021D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2F7B93-8804-44CB-AA9C-34CEF7516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69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20A74-76F7-49E8-8DCC-0F12E1252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CCBB3-A0DB-4B8B-9569-F628FE155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F07AA-3B53-46B3-B144-52A5B23EF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A248-3371-44D7-9BEB-814B0E373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E1EEE-1805-49A9-8F94-EC11F26E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BF9FB-86F4-49EB-9153-800B99D7E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7EE3-088A-4F26-BC32-20A95E493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6F9B-18F8-4CD0-B1D3-FE0FE31D9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995BA-BE8A-494E-B5C5-E2221F0C5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78D27-8A17-4360-9612-872D84D31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F9144-05C9-4DFF-8C07-2B535304D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ru-RU"/>
              <a:t>22.08.2013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ru-RU"/>
              <a:t>ГБОУ ДПО ЧИППКРО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E295B91-E012-430D-8214-E1FAA4E8C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5" r:id="rId2"/>
    <p:sldLayoutId id="2147483824" r:id="rId3"/>
    <p:sldLayoutId id="2147483823" r:id="rId4"/>
    <p:sldLayoutId id="2147483822" r:id="rId5"/>
    <p:sldLayoutId id="2147483821" r:id="rId6"/>
    <p:sldLayoutId id="2147483820" r:id="rId7"/>
    <p:sldLayoutId id="2147483819" r:id="rId8"/>
    <p:sldLayoutId id="2147483818" r:id="rId9"/>
    <p:sldLayoutId id="2147483817" r:id="rId10"/>
    <p:sldLayoutId id="2147483816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04_&#1055;&#1091;&#1075;&#1072;&#1095;%20&#1042;.&#1045;.%20&#1063;&#1090;&#1077;&#1085;&#1080;&#1077;%20&#1074;%20&#1096;&#1082;&#1086;&#1083;&#1077;.pp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07_rolik_ya_chitau_1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08_&#1076;&#1086;&#1082;&#1083;&#1072;&#1076;%20&#1057;&#1090;&#1080;&#1084;&#1091;&#1083;&#1080;&#1086;&#1074;&#1072;&#1085;&#1080;&#1077;.ppt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09_&#1058;&#1086;&#1082;&#1072;&#1088;&#1077;&#1074;&#1072;_&#1055;&#1042;_02.11.16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45;.&#1040;.%20&#1043;&#1080;&#1085;&#1075;&#1077;&#1083;&#1100;%20&#1058;&#1077;&#1093;&#1085;&#1086;&#1083;&#1086;&#1075;&#1080;&#1080;%20&#1089;&#1086;&#1090;&#1088;&#1091;&#1076;&#1085;&#1080;&#1095;&#1077;&#1089;&#1090;&#1074;&#1072;%20&#1076;&#1083;&#1103;%20&#1087;&#1088;&#1080;&#1086;&#1073;&#1097;&#1077;&#1085;&#1080;&#1103;%20&#1082;%20&#1095;&#1090;&#1077;&#1085;&#1080;&#1102;.ppt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10_&#1050;&#1086;&#1088;&#1086;&#1093;&#1086;&#1074;&#1072;%20&#1045;.&#1057;.%20&#1063;&#1080;&#1090;&#1072;&#1102;&#1097;&#1080;&#1081;%20&#1040;&#1083;&#1090;&#1072;&#1081;.ppt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067944" y="3789040"/>
            <a:ext cx="4752528" cy="1152128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002060"/>
                </a:solidFill>
                <a:latin typeface="Georgia" pitchFamily="18" charset="0"/>
              </a:rPr>
              <a:t>Председатель регионального отделения Т.В. Соловьева</a:t>
            </a:r>
          </a:p>
          <a:p>
            <a:endParaRPr lang="ru-RU" sz="18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072066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979711" y="260648"/>
            <a:ext cx="716428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Times New Roman" pitchFamily="18" charset="0"/>
              </a:rPr>
              <a:t>Челябинское региональное отделение</a:t>
            </a:r>
            <a:r>
              <a:rPr kumimoji="0" lang="ru-RU" sz="2400" b="1" i="1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Times New Roman" pitchFamily="18" charset="0"/>
              </a:rPr>
              <a:t> Общероссийской общественной организации «Ассоциация учителей литературы и русского языка»</a:t>
            </a: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934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-21967"/>
            <a:ext cx="9165652" cy="6879968"/>
          </a:xfrm>
          <a:prstGeom prst="rect">
            <a:avLst/>
          </a:prstGeom>
          <a:noFill/>
        </p:spPr>
      </p:pic>
      <p:sp>
        <p:nvSpPr>
          <p:cNvPr id="25602" name="Подзаголовок 2"/>
          <p:cNvSpPr txBox="1">
            <a:spLocks/>
          </p:cNvSpPr>
          <p:nvPr/>
        </p:nvSpPr>
        <p:spPr bwMode="auto">
          <a:xfrm>
            <a:off x="2438378" y="2276871"/>
            <a:ext cx="6429375" cy="141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pres?slideindex=1&amp;slidetitle="/>
              </a:rPr>
              <a:t>Чтение в школе: интерес, мотив, потребность</a:t>
            </a:r>
            <a:endParaRPr lang="ru-RU" sz="20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3929063"/>
            <a:ext cx="5572125" cy="2643187"/>
          </a:xfrm>
          <a:prstGeom prst="rect">
            <a:avLst/>
          </a:prstGeom>
        </p:spPr>
        <p:txBody>
          <a:bodyPr lIns="45720" rIns="45720" anchor="b"/>
          <a:lstStyle/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643188" y="357188"/>
            <a:ext cx="6357937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rgbClr val="C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38378" y="260648"/>
            <a:ext cx="6419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Межрегиональный семинар</a:t>
            </a:r>
            <a:br>
              <a:rPr lang="ru-RU" sz="2200" b="1" i="1" dirty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</a:br>
            <a:r>
              <a:rPr lang="ru-RU" sz="2200" b="1" i="1" dirty="0">
                <a:solidFill>
                  <a:srgbClr val="C00000"/>
                </a:solidFill>
                <a:latin typeface="Georgia" pitchFamily="18" charset="0"/>
                <a:ea typeface="+mj-ea"/>
                <a:cs typeface="+mj-cs"/>
              </a:rPr>
              <a:t>«Как вырастить читающего человека?»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25081" y="4529180"/>
            <a:ext cx="579841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Пугач Вадим Евгеньевич</a:t>
            </a:r>
            <a:r>
              <a:rPr lang="ru-RU" sz="2000" i="1" dirty="0" smtClean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, 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кандидат </a:t>
            </a:r>
            <a:r>
              <a:rPr lang="ru-RU" i="1" dirty="0" err="1">
                <a:latin typeface="Georgia" panose="02040502050405020303" pitchFamily="18" charset="0"/>
                <a:ea typeface="Calibri"/>
              </a:rPr>
              <a:t>пед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. наук, 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доцент кафедры непрерывного филологического образования и образовательного менеджмента, Санкт-Петербургский государственный университет. Критик, </a:t>
            </a:r>
            <a:r>
              <a:rPr lang="ru-RU" i="1" dirty="0" smtClean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поэт</a:t>
            </a:r>
            <a:endParaRPr lang="ru-RU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185"/>
            <a:ext cx="9171270" cy="6884185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785938" y="2214563"/>
            <a:ext cx="70723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Как сделать классику интересной современному читателю?</a:t>
            </a:r>
            <a:endParaRPr lang="ru-RU" sz="28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95736" y="404664"/>
            <a:ext cx="6588224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C00000"/>
                </a:solidFill>
                <a:latin typeface="Georgia" pitchFamily="18" charset="0"/>
                <a:ea typeface="+mj-ea"/>
                <a:cs typeface="+mj-cs"/>
              </a:rPr>
              <a:t>«Как вырастить читающего человека?»</a:t>
            </a:r>
            <a:endParaRPr lang="ru-RU" sz="2200" b="1" i="1" dirty="0">
              <a:solidFill>
                <a:srgbClr val="C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653136"/>
            <a:ext cx="5149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Georgia" panose="02040502050405020303" pitchFamily="18" charset="0"/>
                <a:ea typeface="Calibri"/>
              </a:rPr>
              <a:t>Федоров Сергей Владимирович</a:t>
            </a:r>
            <a:r>
              <a:rPr lang="ru-RU" i="1" dirty="0" smtClean="0">
                <a:latin typeface="Georgia" panose="02040502050405020303" pitchFamily="18" charset="0"/>
                <a:ea typeface="Calibri"/>
              </a:rPr>
              <a:t>, 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кандидат </a:t>
            </a:r>
            <a:r>
              <a:rPr lang="ru-RU" i="1" dirty="0" err="1">
                <a:latin typeface="Georgia" panose="02040502050405020303" pitchFamily="18" charset="0"/>
                <a:ea typeface="Calibri"/>
              </a:rPr>
              <a:t>пед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. наук, 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заведующий кафедрой филологического образования Санкт-Петербургской Академии постдипломного педагогического образо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Calibri"/>
              </a:rPr>
              <a:t>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1" y="-21968"/>
            <a:ext cx="9165652" cy="6879968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785938" y="1628799"/>
            <a:ext cx="7072312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Поиск писателей и подготовка читателей </a:t>
            </a:r>
            <a:endParaRPr lang="ru-RU" sz="2700" b="1" i="1" dirty="0" smtClean="0">
              <a:solidFill>
                <a:srgbClr val="002060"/>
              </a:solidFill>
              <a:latin typeface="Georgia" panose="02040502050405020303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(</a:t>
            </a:r>
            <a:r>
              <a:rPr lang="ru-RU" sz="27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Представление новой образовательной программы «Литературное творчество». Сочи, «Сириус»)</a:t>
            </a:r>
            <a:endParaRPr lang="ru-RU" sz="27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7" y="214313"/>
            <a:ext cx="6588224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  <a:ea typeface="+mj-ea"/>
                <a:cs typeface="+mj-cs"/>
              </a:rPr>
              <a:t>«Как вырастить читающего человека?»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653136"/>
            <a:ext cx="5149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Georgia" panose="02040502050405020303" pitchFamily="18" charset="0"/>
                <a:ea typeface="Calibri"/>
              </a:rPr>
              <a:t>Галактионова Татьяна </a:t>
            </a:r>
            <a:r>
              <a:rPr lang="ru-RU" b="1" i="1" dirty="0" err="1" smtClean="0">
                <a:latin typeface="Georgia" panose="02040502050405020303" pitchFamily="18" charset="0"/>
                <a:ea typeface="Calibri"/>
              </a:rPr>
              <a:t>Гелиевна</a:t>
            </a:r>
            <a:r>
              <a:rPr lang="ru-RU" i="1" dirty="0" smtClean="0">
                <a:latin typeface="Georgia" panose="02040502050405020303" pitchFamily="18" charset="0"/>
                <a:ea typeface="Calibri"/>
              </a:rPr>
              <a:t>,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 доктор </a:t>
            </a:r>
            <a:r>
              <a:rPr lang="ru-RU" i="1" dirty="0" err="1">
                <a:latin typeface="Georgia" panose="02040502050405020303" pitchFamily="18" charset="0"/>
                <a:ea typeface="Calibri"/>
              </a:rPr>
              <a:t>пед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. наук, профессор 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кафедры непрерывного филологического образования и образовательного менеджмента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Calibri"/>
              </a:rPr>
              <a:t>,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Санкт-Петербургский государственный университет</a:t>
            </a:r>
            <a:r>
              <a:rPr lang="ru-RU" i="1" dirty="0" smtClean="0">
                <a:latin typeface="Georgia" panose="02040502050405020303" pitchFamily="18" charset="0"/>
                <a:ea typeface="Calibri"/>
              </a:rPr>
              <a:t> 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2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-21967"/>
            <a:ext cx="9165651" cy="6879967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785938" y="2214563"/>
            <a:ext cx="70723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file"/>
              </a:rPr>
              <a:t>Телевизионный проект «Я читаю» (31 канал) в культурно-образовательном пространстве Челябинской области</a:t>
            </a:r>
            <a:endParaRPr lang="ru-RU" sz="20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7" y="214313"/>
            <a:ext cx="6588224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  <a:ea typeface="+mj-ea"/>
                <a:cs typeface="+mj-cs"/>
              </a:rPr>
              <a:t>«Как вырастить читающего человека?»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63" y="4509120"/>
            <a:ext cx="5500687" cy="210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err="1" smtClean="0">
                <a:latin typeface="Georgia" panose="02040502050405020303" pitchFamily="18" charset="0"/>
              </a:rPr>
              <a:t>Карташева</a:t>
            </a:r>
            <a:r>
              <a:rPr lang="ru-RU" b="1" i="1" dirty="0" smtClean="0">
                <a:latin typeface="Georgia" panose="02040502050405020303" pitchFamily="18" charset="0"/>
              </a:rPr>
              <a:t> Ирина Юрьевна</a:t>
            </a:r>
            <a:r>
              <a:rPr lang="ru-RU" i="1" dirty="0" smtClean="0">
                <a:latin typeface="Georgia" panose="02040502050405020303" pitchFamily="18" charset="0"/>
              </a:rPr>
              <a:t>, </a:t>
            </a:r>
            <a:r>
              <a:rPr lang="ru-RU" i="1" dirty="0">
                <a:latin typeface="Georgia" panose="02040502050405020303" pitchFamily="18" charset="0"/>
              </a:rPr>
              <a:t>кандидат </a:t>
            </a:r>
            <a:r>
              <a:rPr lang="ru-RU" i="1" dirty="0" err="1">
                <a:latin typeface="Georgia" panose="02040502050405020303" pitchFamily="18" charset="0"/>
              </a:rPr>
              <a:t>филол</a:t>
            </a:r>
            <a:r>
              <a:rPr lang="ru-RU" i="1" dirty="0">
                <a:latin typeface="Georgia" panose="02040502050405020303" pitchFamily="18" charset="0"/>
              </a:rPr>
              <a:t>. наук, зам. директора МАОУ СОШ №13 г. Челябинска, эксперт телевизионной программы «Я читаю»                   (31 канал, </a:t>
            </a:r>
          </a:p>
          <a:p>
            <a:pPr algn="r"/>
            <a:r>
              <a:rPr lang="ru-RU" i="1" dirty="0">
                <a:latin typeface="Georgia" panose="02040502050405020303" pitchFamily="18" charset="0"/>
              </a:rPr>
              <a:t>г. Челябинск)</a:t>
            </a:r>
          </a:p>
          <a:p>
            <a:pPr algn="r"/>
            <a:r>
              <a:rPr lang="ru-RU" b="1" i="1" dirty="0" err="1" smtClean="0">
                <a:latin typeface="Georgia" panose="02040502050405020303" pitchFamily="18" charset="0"/>
              </a:rPr>
              <a:t>Слезко</a:t>
            </a:r>
            <a:r>
              <a:rPr lang="ru-RU" b="1" i="1" dirty="0" smtClean="0">
                <a:latin typeface="Georgia" panose="02040502050405020303" pitchFamily="18" charset="0"/>
              </a:rPr>
              <a:t> Александра</a:t>
            </a:r>
            <a:r>
              <a:rPr lang="ru-RU" i="1" dirty="0" smtClean="0">
                <a:latin typeface="Georgia" panose="02040502050405020303" pitchFamily="18" charset="0"/>
              </a:rPr>
              <a:t>, </a:t>
            </a:r>
            <a:r>
              <a:rPr lang="ru-RU" i="1" dirty="0">
                <a:latin typeface="Georgia" panose="02040502050405020303" pitchFamily="18" charset="0"/>
              </a:rPr>
              <a:t>журналист, продюсер программ и ведущая 31 канала (г. Челябинск)</a:t>
            </a:r>
            <a:r>
              <a:rPr lang="ru-RU" i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2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1" y="-21968"/>
            <a:ext cx="9165652" cy="6879968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907704" y="2132856"/>
            <a:ext cx="6950546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  <a:ea typeface="Times New Roman"/>
                <a:cs typeface="Times New Roman"/>
                <a:hlinkClick r:id="rId4" action="ppaction://hlinkpres?slideindex=1&amp;slidetitle="/>
              </a:rPr>
              <a:t>Стимулирование и мотивация чтения на основе концепции терапевтической дидактики</a:t>
            </a:r>
            <a:endParaRPr lang="ru-RU" sz="24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solidFill>
                  <a:prstClr val="black"/>
                </a:solidFill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7" y="214313"/>
            <a:ext cx="6588224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653136"/>
            <a:ext cx="5149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err="1" smtClean="0">
                <a:latin typeface="Georgia" panose="02040502050405020303" pitchFamily="18" charset="0"/>
                <a:ea typeface="Calibri"/>
              </a:rPr>
              <a:t>Зайдман</a:t>
            </a:r>
            <a:r>
              <a:rPr lang="ru-RU" b="1" i="1" dirty="0" smtClean="0">
                <a:latin typeface="Georgia" panose="02040502050405020303" pitchFamily="18" charset="0"/>
                <a:ea typeface="Calibri"/>
              </a:rPr>
              <a:t> Ирина Наумовна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,</a:t>
            </a:r>
            <a:r>
              <a:rPr lang="ru-RU" i="1" dirty="0">
                <a:latin typeface="Times New Roman"/>
                <a:ea typeface="Calibri"/>
              </a:rPr>
              <a:t> 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кандидат </a:t>
            </a:r>
            <a:r>
              <a:rPr lang="ru-RU" i="1" dirty="0" err="1">
                <a:latin typeface="Georgia" panose="02040502050405020303" pitchFamily="18" charset="0"/>
                <a:ea typeface="Calibri"/>
              </a:rPr>
              <a:t>пед</a:t>
            </a:r>
            <a:r>
              <a:rPr lang="ru-RU" i="1" dirty="0" smtClean="0">
                <a:latin typeface="Georgia" panose="02040502050405020303" pitchFamily="18" charset="0"/>
                <a:ea typeface="Calibri"/>
              </a:rPr>
              <a:t>. наук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, профессор,  Новосибирский государственный педагогический университет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</a:t>
            </a:r>
            <a:endParaRPr lang="ru-RU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2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22.08.2013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ГБОУ ДПО ЧИППКРО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5A248-3371-44D7-9BEB-814B0E3736E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1" y="-21968"/>
            <a:ext cx="9165652" cy="68799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980728"/>
            <a:ext cx="5718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7030A0"/>
                </a:solidFill>
                <a:latin typeface="Georgia" pitchFamily="18" charset="0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82599" y="2780927"/>
            <a:ext cx="60115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  <a:hlinkClick r:id="rId3" action="ppaction://hlinkpres?slideindex=1&amp;slidetitle="/>
              </a:rPr>
              <a:t>Как научить школьника читать </a:t>
            </a:r>
            <a:endParaRPr lang="en-US" sz="2400" b="1" i="1" dirty="0" smtClean="0">
              <a:solidFill>
                <a:srgbClr val="002060"/>
              </a:solidFill>
              <a:latin typeface="Georgia" panose="02040502050405020303" pitchFamily="18" charset="0"/>
              <a:hlinkClick r:id="rId3" action="ppaction://hlinkpres?slideindex=1&amp;slidetitle=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  <a:hlinkClick r:id="rId3" action="ppaction://hlinkpres?slideindex=1&amp;slidetitle="/>
              </a:rPr>
              <a:t>учебную книгу?</a:t>
            </a:r>
            <a:endParaRPr lang="ru-RU" sz="24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5793" y="4666359"/>
            <a:ext cx="45191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i="1" dirty="0" smtClean="0">
                <a:latin typeface="Georgia" panose="02040502050405020303" pitchFamily="18" charset="0"/>
              </a:rPr>
              <a:t>Токарева Полина Васильевна, </a:t>
            </a:r>
          </a:p>
          <a:p>
            <a:pPr algn="r"/>
            <a:r>
              <a:rPr lang="ru-RU" i="1" dirty="0">
                <a:latin typeface="Georgia" panose="02040502050405020303" pitchFamily="18" charset="0"/>
              </a:rPr>
              <a:t>к</a:t>
            </a:r>
            <a:r>
              <a:rPr lang="ru-RU" i="1" dirty="0" smtClean="0">
                <a:latin typeface="Georgia" panose="02040502050405020303" pitchFamily="18" charset="0"/>
              </a:rPr>
              <a:t>андидат </a:t>
            </a:r>
            <a:r>
              <a:rPr lang="ru-RU" i="1" dirty="0" err="1" smtClean="0">
                <a:latin typeface="Georgia" panose="02040502050405020303" pitchFamily="18" charset="0"/>
              </a:rPr>
              <a:t>филол</a:t>
            </a:r>
            <a:r>
              <a:rPr lang="ru-RU" i="1" dirty="0" smtClean="0">
                <a:latin typeface="Georgia" panose="02040502050405020303" pitchFamily="18" charset="0"/>
              </a:rPr>
              <a:t>. наук, преподаватель</a:t>
            </a:r>
          </a:p>
          <a:p>
            <a:pPr algn="r"/>
            <a:r>
              <a:rPr lang="ru-RU" i="1" dirty="0" smtClean="0">
                <a:latin typeface="Georgia" panose="02040502050405020303" pitchFamily="18" charset="0"/>
              </a:rPr>
              <a:t>кафедры филологического образования</a:t>
            </a:r>
          </a:p>
          <a:p>
            <a:pPr algn="r"/>
            <a:r>
              <a:rPr lang="ru-RU" i="1" dirty="0" smtClean="0">
                <a:latin typeface="Georgia" panose="02040502050405020303" pitchFamily="18" charset="0"/>
              </a:rPr>
              <a:t>Института развития </a:t>
            </a:r>
            <a:r>
              <a:rPr lang="ru-RU" i="1" dirty="0" err="1" smtClean="0">
                <a:latin typeface="Georgia" panose="02040502050405020303" pitchFamily="18" charset="0"/>
              </a:rPr>
              <a:t>образрования</a:t>
            </a:r>
            <a:r>
              <a:rPr lang="ru-RU" i="1" dirty="0" smtClean="0"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ru-RU" i="1" dirty="0" smtClean="0">
                <a:latin typeface="Georgia" panose="02040502050405020303" pitchFamily="18" charset="0"/>
              </a:rPr>
              <a:t>Омской области   </a:t>
            </a:r>
            <a:endParaRPr lang="ru-RU" i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39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7172"/>
            <a:ext cx="9252519" cy="6945172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907704" y="2111208"/>
            <a:ext cx="695054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pres?slideindex=1&amp;slidetitle="/>
              </a:rPr>
              <a:t>Технологии сотрудничества как средство приобщения детей к чтению</a:t>
            </a:r>
            <a:endParaRPr lang="ru-RU" sz="24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solidFill>
                  <a:prstClr val="black"/>
                </a:solidFill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7" y="214313"/>
            <a:ext cx="6588224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653136"/>
            <a:ext cx="5149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err="1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Гингель</a:t>
            </a:r>
            <a:r>
              <a:rPr lang="ru-RU" b="1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Елена Александровна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,</a:t>
            </a:r>
            <a:r>
              <a:rPr lang="ru-RU" i="1" dirty="0"/>
              <a:t> </a:t>
            </a:r>
            <a:r>
              <a:rPr lang="ru-RU" i="1" dirty="0">
                <a:latin typeface="Georgia" panose="02040502050405020303" pitchFamily="18" charset="0"/>
              </a:rPr>
              <a:t>кандидат </a:t>
            </a:r>
            <a:r>
              <a:rPr lang="ru-RU" i="1" dirty="0" err="1">
                <a:latin typeface="Georgia" panose="02040502050405020303" pitchFamily="18" charset="0"/>
              </a:rPr>
              <a:t>пед</a:t>
            </a:r>
            <a:r>
              <a:rPr lang="ru-RU" i="1" dirty="0">
                <a:latin typeface="Georgia" panose="02040502050405020303" pitchFamily="18" charset="0"/>
              </a:rPr>
              <a:t>. наук, преподаватель кафедры филологического образования Института развития образования Омской области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 </a:t>
            </a:r>
            <a:endParaRPr lang="ru-RU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1" y="-21968"/>
            <a:ext cx="9165652" cy="6879968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957346" y="2132856"/>
            <a:ext cx="6950546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pres?slideindex=1&amp;slidetitle="/>
              </a:rPr>
              <a:t>Читающий Алтай: к вопросу о популяризации </a:t>
            </a: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pres?slideindex=1&amp;slidetitle="/>
              </a:rPr>
              <a:t> чтения </a:t>
            </a: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  <a:hlinkClick r:id="rId4" action="ppaction://hlinkpres?slideindex=1&amp;slidetitle="/>
              </a:rPr>
              <a:t>среди детей и молодежи</a:t>
            </a:r>
            <a:endParaRPr lang="ru-RU" sz="24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solidFill>
                  <a:prstClr val="black"/>
                </a:solidFill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67744" y="214313"/>
            <a:ext cx="6876257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63" y="4437112"/>
            <a:ext cx="55721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err="1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Корохова</a:t>
            </a:r>
            <a:r>
              <a:rPr lang="ru-RU" b="1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Екатерина Сергеевна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,</a:t>
            </a:r>
          </a:p>
          <a:p>
            <a:pPr algn="r"/>
            <a:r>
              <a:rPr lang="ru-RU" i="1" dirty="0">
                <a:latin typeface="Georgia" panose="02040502050405020303" pitchFamily="18" charset="0"/>
                <a:ea typeface="Calibri"/>
              </a:rPr>
              <a:t>учитель русского языка, 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методист информационно-методического центра МКУ «Управление образования Администрации города Бийска», </a:t>
            </a:r>
            <a:r>
              <a:rPr lang="ru-RU" i="1" dirty="0">
                <a:latin typeface="Georgia" panose="02040502050405020303" pitchFamily="18" charset="0"/>
                <a:ea typeface="Calibri"/>
              </a:rPr>
              <a:t>Алтайский кра</a:t>
            </a:r>
            <a:r>
              <a:rPr lang="ru-RU" i="1" dirty="0">
                <a:latin typeface="Times New Roman"/>
                <a:ea typeface="Calibri"/>
              </a:rPr>
              <a:t>й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Calibri"/>
              </a:rPr>
              <a:t>  </a:t>
            </a:r>
            <a:endParaRPr lang="ru-RU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23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1" y="-21968"/>
            <a:ext cx="9165652" cy="6879968"/>
          </a:xfrm>
          <a:prstGeom prst="rect">
            <a:avLst/>
          </a:prstGeom>
          <a:noFill/>
        </p:spPr>
      </p:pic>
      <p:sp>
        <p:nvSpPr>
          <p:cNvPr id="33794" name="Подзаголовок 2"/>
          <p:cNvSpPr txBox="1">
            <a:spLocks/>
          </p:cNvSpPr>
          <p:nvPr/>
        </p:nvSpPr>
        <p:spPr bwMode="auto">
          <a:xfrm>
            <a:off x="1971360" y="1988840"/>
            <a:ext cx="6950546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Сетевые проекты как инструмент развития читательской активности школьников</a:t>
            </a:r>
            <a:endParaRPr lang="ru-RU" sz="2400" b="1" i="1" dirty="0">
              <a:solidFill>
                <a:srgbClr val="002060"/>
              </a:solidFill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7563" y="4365105"/>
            <a:ext cx="5572125" cy="1921396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1700" i="1" dirty="0">
                <a:solidFill>
                  <a:prstClr val="black"/>
                </a:solidFill>
                <a:latin typeface="Georgia" pitchFamily="18" charset="0"/>
              </a:rPr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67744" y="214313"/>
            <a:ext cx="6876257" cy="1071562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Межрегиональный методический семинар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1" y="4365105"/>
            <a:ext cx="5797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err="1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Качева</a:t>
            </a:r>
            <a:r>
              <a:rPr lang="ru-RU" b="1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Елена Валерьевна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,</a:t>
            </a:r>
          </a:p>
          <a:p>
            <a:pPr algn="r"/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методист Центра методического и хозяйственного обеспечения Управления образования и молодёжной политики, </a:t>
            </a:r>
            <a:endParaRPr lang="ru-RU" i="1" dirty="0" smtClean="0">
              <a:solidFill>
                <a:srgbClr val="000000"/>
              </a:solidFill>
              <a:latin typeface="Georgia" panose="02040502050405020303" pitchFamily="18" charset="0"/>
              <a:ea typeface="Calibri"/>
            </a:endParaRPr>
          </a:p>
          <a:p>
            <a:pPr algn="r"/>
            <a:r>
              <a:rPr lang="ru-RU" i="1" dirty="0" smtClean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г</a:t>
            </a:r>
            <a:r>
              <a:rPr lang="ru-RU" i="1" dirty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. </a:t>
            </a:r>
            <a:r>
              <a:rPr lang="ru-RU" i="1" dirty="0" smtClean="0">
                <a:solidFill>
                  <a:srgbClr val="000000"/>
                </a:solidFill>
                <a:latin typeface="Georgia" panose="02040502050405020303" pitchFamily="18" charset="0"/>
                <a:ea typeface="Calibri"/>
              </a:rPr>
              <a:t>Златоуст, Челябинская область</a:t>
            </a:r>
            <a:r>
              <a:rPr lang="ru-RU" i="1" dirty="0" smtClean="0">
                <a:solidFill>
                  <a:prstClr val="black"/>
                </a:solidFill>
                <a:latin typeface="Georgia" panose="02040502050405020303" pitchFamily="18" charset="0"/>
                <a:ea typeface="Calibri"/>
              </a:rPr>
              <a:t>  </a:t>
            </a:r>
            <a:endParaRPr lang="ru-RU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7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245" y="0"/>
            <a:ext cx="9171245" cy="6884166"/>
          </a:xfrm>
          <a:prstGeom prst="rect">
            <a:avLst/>
          </a:prstGeom>
          <a:noFill/>
        </p:spPr>
      </p:pic>
      <p:sp>
        <p:nvSpPr>
          <p:cNvPr id="4198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71688" y="428624"/>
            <a:ext cx="6786562" cy="3360415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Arial" charset="0"/>
              </a:rPr>
              <a:t>Кафедра языкового и литературного образования</a:t>
            </a:r>
            <a:br>
              <a:rPr lang="ru-RU" sz="2800" b="1" i="1" dirty="0" smtClean="0">
                <a:solidFill>
                  <a:srgbClr val="7030A0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Arial" charset="0"/>
              </a:rPr>
              <a:t>ГБУ ДПО ЧИППКРО</a:t>
            </a:r>
            <a:br>
              <a:rPr lang="ru-RU" sz="2800" b="1" i="1" dirty="0" smtClean="0">
                <a:solidFill>
                  <a:srgbClr val="7030A0"/>
                </a:solidFill>
                <a:latin typeface="Arial" charset="0"/>
              </a:rPr>
            </a:br>
            <a:r>
              <a:rPr lang="en-US" sz="2800" b="1" i="1" dirty="0" smtClean="0">
                <a:solidFill>
                  <a:srgbClr val="7030A0"/>
                </a:solidFill>
                <a:latin typeface="Arial" charset="0"/>
              </a:rPr>
              <a:t>philolog307@mail.ru</a:t>
            </a:r>
            <a:br>
              <a:rPr lang="en-US" sz="2800" b="1" i="1" dirty="0" smtClean="0">
                <a:solidFill>
                  <a:srgbClr val="7030A0"/>
                </a:solidFill>
                <a:latin typeface="Arial" charset="0"/>
              </a:rPr>
            </a:br>
            <a:r>
              <a:rPr lang="en-US" sz="2800" b="1" i="1" dirty="0" smtClean="0">
                <a:solidFill>
                  <a:srgbClr val="7030A0"/>
                </a:solidFill>
                <a:latin typeface="Arial" charset="0"/>
              </a:rPr>
              <a:t/>
            </a:r>
            <a:br>
              <a:rPr lang="en-US" sz="2800" b="1" i="1" dirty="0" smtClean="0">
                <a:solidFill>
                  <a:srgbClr val="7030A0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Arial" charset="0"/>
              </a:rPr>
              <a:t> ГБУ ДПО ЧИППКРО </a:t>
            </a:r>
            <a:r>
              <a:rPr lang="en-US" sz="2800" b="1" i="1" dirty="0" smtClean="0">
                <a:solidFill>
                  <a:srgbClr val="7030A0"/>
                </a:solidFill>
                <a:latin typeface="Arial" charset="0"/>
              </a:rPr>
              <a:t/>
            </a:r>
            <a:br>
              <a:rPr lang="en-US" sz="2800" b="1" i="1" dirty="0" smtClean="0">
                <a:solidFill>
                  <a:srgbClr val="7030A0"/>
                </a:solidFill>
                <a:latin typeface="Arial" charset="0"/>
              </a:rPr>
            </a:br>
            <a:r>
              <a:rPr lang="en-US" sz="2800" b="1" i="1" dirty="0" smtClean="0">
                <a:solidFill>
                  <a:srgbClr val="7030A0"/>
                </a:solidFill>
                <a:latin typeface="Arial" charset="0"/>
              </a:rPr>
              <a:t>ipk74.ru</a:t>
            </a:r>
            <a:endParaRPr lang="ru-RU" sz="3000" b="1" i="1" dirty="0" smtClean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198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3014663" y="3929063"/>
            <a:ext cx="6129337" cy="12858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charset="0"/>
              </a:rPr>
              <a:t>Приглашаем к сотрудничеству! </a:t>
            </a:r>
          </a:p>
        </p:txBody>
      </p:sp>
      <p:sp>
        <p:nvSpPr>
          <p:cNvPr id="41989" name="Подзаголовок 7"/>
          <p:cNvSpPr txBox="1">
            <a:spLocks/>
          </p:cNvSpPr>
          <p:nvPr/>
        </p:nvSpPr>
        <p:spPr bwMode="auto">
          <a:xfrm>
            <a:off x="5072063" y="5572125"/>
            <a:ext cx="3643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2 </a:t>
            </a:r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ноября  </a:t>
            </a:r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2016 </a:t>
            </a:r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год</a:t>
            </a:r>
            <a:r>
              <a:rPr lang="ru-RU" sz="2000" b="1" i="1" dirty="0">
                <a:solidFill>
                  <a:srgbClr val="7030A0"/>
                </a:solidFill>
              </a:rPr>
              <a:t>а</a:t>
            </a:r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2555776" y="1196753"/>
            <a:ext cx="6159724" cy="576063"/>
          </a:xfrm>
        </p:spPr>
        <p:txBody>
          <a:bodyPr/>
          <a:lstStyle/>
          <a:p>
            <a:r>
              <a:rPr lang="en-US" sz="3200" b="1" i="1" dirty="0">
                <a:solidFill>
                  <a:srgbClr val="002060"/>
                </a:solidFill>
                <a:latin typeface="Georgia" pitchFamily="18" charset="0"/>
              </a:rPr>
              <a:t>http://uchitel-slovesnik.ru/</a:t>
            </a:r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36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259632" y="1772816"/>
            <a:ext cx="7560840" cy="3888432"/>
          </a:xfrm>
        </p:spPr>
        <p:txBody>
          <a:bodyPr/>
          <a:lstStyle/>
          <a:p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131521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547664" y="260648"/>
            <a:ext cx="716771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>
              <a:defRPr/>
            </a:pP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«Ассоциация учителей литературы и русского языка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» (АССУЛ)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742" y="1698624"/>
            <a:ext cx="6748666" cy="38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561172" y="1196753"/>
            <a:ext cx="4154327" cy="216023"/>
          </a:xfrm>
        </p:spPr>
        <p:txBody>
          <a:bodyPr/>
          <a:lstStyle/>
          <a:p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36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27584" y="1052736"/>
            <a:ext cx="7992888" cy="3888432"/>
          </a:xfrm>
        </p:spPr>
        <p:txBody>
          <a:bodyPr/>
          <a:lstStyle/>
          <a:p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072066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979712" y="260648"/>
            <a:ext cx="684076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2600" b="1" i="1" dirty="0">
                <a:solidFill>
                  <a:srgbClr val="002060"/>
                </a:solidFill>
                <a:latin typeface="Georgia" pitchFamily="18" charset="0"/>
                <a:ea typeface="+mj-ea"/>
                <a:cs typeface="+mj-cs"/>
              </a:rPr>
              <a:t>http://uchitel-slovesnik.ru/regions/chelyabinsk/</a:t>
            </a: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742" y="1698625"/>
            <a:ext cx="6152515" cy="34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072066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979712" y="260648"/>
            <a:ext cx="705678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Челябинское</a:t>
            </a:r>
            <a:r>
              <a:rPr kumimoji="0" lang="ru-RU" sz="26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региональное отделение АССУЛ</a:t>
            </a: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381181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Объединение усилий педагогических работников, библиотекарей, представителей общественных организаций, общеобразовательных учреждений и семьи.  </a:t>
            </a:r>
            <a:b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Создание условий для развития гражданской культуры, повышение уровня профессиональной готовности педагогических работников к реализации задачи гибкое сочетание форм, методов и средств. </a:t>
            </a:r>
            <a:b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Ожидаемые позитивные изменения: координация деятельности педагогических и библиотечных работников, представителей общественных организаций по созданию условий для развития читательской и гражданской культуры обучающихся и их родителей, педагогических и библиотечных работников, повышение уровня профессиональной готовности педагогических работников к реализации задачи формирования читающей личности, гибкое сочетание форм, методов и средств привлечения различных групп населения к чтению.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2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072066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8192" y="2704611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в реализации государственной культурной политики. Создание условий для развития читательской и гражданской культуры обучающихся и их родителей. Развитие традиций отечественного гуманитарного образования и культурно-просветительской деятельности. Объединение учителей и родителей, деятелей культуры, выработка консолидированных подходов по вопросам продвижения русского языка, популяризации отечественной литературы. Привлечение различных групп населения к чтению. Включение в социокультурную среду разных категорий граждан (в том числе людей с ограниченными возможностями здоровья). Привлечение к поддержке и участию в реализации проекта средств массовой информации, общественных организаций и государственной власти.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8192" y="1901444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Информирования общественности и целевых групп о содержании деятельности </a:t>
            </a:r>
            <a:r>
              <a:rPr lang="ru-RU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общественного мнения и развитие уважительного отношения</a:t>
            </a: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</a:t>
            </a: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культуре,</a:t>
            </a: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</a:t>
            </a: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литературе.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404664"/>
            <a:ext cx="705678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Челябинское региональное отделение Общероссийской общественной организации «Ассоциация учителей литературы и русского языка»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4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3203848" y="1196753"/>
            <a:ext cx="5511652" cy="1296144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"Читающая семья –</a:t>
            </a:r>
            <a:b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читающая Россия"</a:t>
            </a:r>
          </a:p>
        </p:txBody>
      </p:sp>
      <p:sp>
        <p:nvSpPr>
          <p:cNvPr id="1536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699792" y="2636912"/>
            <a:ext cx="6120680" cy="2304256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Приветствуем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участников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межрегионального семинара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«Как вырастить читающего человека?» </a:t>
            </a:r>
          </a:p>
        </p:txBody>
      </p:sp>
      <p:sp>
        <p:nvSpPr>
          <p:cNvPr id="15364" name="Подзаголовок 7"/>
          <p:cNvSpPr txBox="1">
            <a:spLocks/>
          </p:cNvSpPr>
          <p:nvPr/>
        </p:nvSpPr>
        <p:spPr bwMode="auto">
          <a:xfrm>
            <a:off x="5072066" y="6000768"/>
            <a:ext cx="3643312" cy="5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2  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ноября 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2016 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</a:rPr>
              <a:t>год</a:t>
            </a:r>
            <a:r>
              <a:rPr lang="ru-RU" sz="2000" b="1" i="1" dirty="0"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979712" y="260648"/>
            <a:ext cx="530693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Times New Roman" pitchFamily="18" charset="0"/>
              </a:rPr>
              <a:t>Социально значимый проект </a:t>
            </a: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62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52" y="0"/>
            <a:ext cx="9165651" cy="6858000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2500313" y="1628800"/>
            <a:ext cx="6429375" cy="2014513"/>
          </a:xfrm>
          <a:prstGeom prst="rect">
            <a:avLst/>
          </a:prstGeom>
        </p:spPr>
        <p:txBody>
          <a:bodyPr lIns="182880" tIns="0">
            <a:normAutofit/>
          </a:bodyPr>
          <a:lstStyle/>
          <a:p>
            <a:pPr marL="36576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ru-RU" sz="3200" b="1" i="1" dirty="0">
              <a:solidFill>
                <a:srgbClr val="00206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9460" name="Заголовок 1"/>
          <p:cNvSpPr>
            <a:spLocks noGrp="1"/>
          </p:cNvSpPr>
          <p:nvPr>
            <p:ph type="ctrTitle"/>
          </p:nvPr>
        </p:nvSpPr>
        <p:spPr>
          <a:xfrm>
            <a:off x="2051720" y="332656"/>
            <a:ext cx="6949405" cy="1096094"/>
          </a:xfrm>
        </p:spPr>
        <p:txBody>
          <a:bodyPr/>
          <a:lstStyle/>
          <a:p>
            <a:r>
              <a:rPr lang="ru-RU" sz="2200" b="1" i="1" dirty="0" smtClean="0">
                <a:solidFill>
                  <a:srgbClr val="7030A0"/>
                </a:solidFill>
                <a:latin typeface="Georgia" pitchFamily="18" charset="0"/>
              </a:rPr>
              <a:t>Межрегиональный семинар</a:t>
            </a:r>
            <a:br>
              <a:rPr lang="ru-RU" sz="22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43250" y="4000500"/>
            <a:ext cx="5715000" cy="2643188"/>
          </a:xfrm>
          <a:prstGeom prst="rect">
            <a:avLst/>
          </a:prstGeom>
        </p:spPr>
        <p:txBody>
          <a:bodyPr lIns="45720" rIns="45720" anchor="b"/>
          <a:lstStyle/>
          <a:p>
            <a:pPr algn="r">
              <a:defRPr/>
            </a:pPr>
            <a:r>
              <a:rPr lang="ru-RU" sz="2000" b="1" i="1" dirty="0">
                <a:latin typeface="Georgia" pitchFamily="18" charset="0"/>
                <a:ea typeface="+mj-ea"/>
                <a:cs typeface="+mj-cs"/>
              </a:rPr>
              <a:t>Кисляков  Алексей  Вячеславович</a:t>
            </a:r>
            <a:r>
              <a:rPr lang="ru-RU" b="1" i="1" dirty="0">
                <a:latin typeface="Georgia" pitchFamily="18" charset="0"/>
                <a:ea typeface="+mj-ea"/>
                <a:cs typeface="+mj-cs"/>
              </a:rPr>
              <a:t>,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заведующий кафедрой воспитания и 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дополнительного образования </a:t>
            </a:r>
            <a:r>
              <a:rPr lang="ru-RU" sz="1700" i="1" dirty="0" smtClean="0">
                <a:latin typeface="Georgia" pitchFamily="18" charset="0"/>
                <a:ea typeface="+mj-ea"/>
                <a:cs typeface="+mj-cs"/>
              </a:rPr>
              <a:t>ГБУ </a:t>
            </a: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ДПО ЧИППКРО,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директор Некоммерческого партнерства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«Центр содействия распространению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методов активного воспитания»,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кандидат педагогических наук,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доцент, </a:t>
            </a:r>
            <a:r>
              <a:rPr lang="ru-RU" sz="1700" i="1" dirty="0" smtClean="0">
                <a:latin typeface="Georgia" pitchFamily="18" charset="0"/>
                <a:ea typeface="+mj-ea"/>
                <a:cs typeface="+mj-cs"/>
              </a:rPr>
              <a:t>почетный </a:t>
            </a: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работник </a:t>
            </a:r>
          </a:p>
          <a:p>
            <a:pPr algn="r">
              <a:defRPr/>
            </a:pPr>
            <a:r>
              <a:rPr lang="ru-RU" sz="1700" i="1" dirty="0">
                <a:latin typeface="Georgia" pitchFamily="18" charset="0"/>
                <a:ea typeface="+mj-ea"/>
                <a:cs typeface="+mj-cs"/>
              </a:rPr>
              <a:t>общего образования РФ</a:t>
            </a:r>
            <a:endParaRPr lang="ru-RU" sz="1700" b="1" i="1" dirty="0"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700808"/>
            <a:ext cx="6806529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О реализации социально значимого проекта «Читающая семья – читающая Россия»</a:t>
            </a:r>
            <a:endParaRPr lang="ru-RU" sz="28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47" y="-12354"/>
            <a:ext cx="9152844" cy="6870354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979712" y="1628800"/>
            <a:ext cx="6949977" cy="2014513"/>
          </a:xfrm>
          <a:prstGeom prst="rect">
            <a:avLst/>
          </a:prstGeom>
        </p:spPr>
        <p:txBody>
          <a:bodyPr lIns="182880" tIns="0">
            <a:normAutofit fontScale="85000" lnSpcReduction="20000"/>
          </a:bodyPr>
          <a:lstStyle/>
          <a:p>
            <a:pPr marL="36576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ru-RU" sz="3200" b="1" i="1" dirty="0" smtClean="0">
              <a:solidFill>
                <a:srgbClr val="002060"/>
              </a:solidFill>
              <a:latin typeface="Georgia" pitchFamily="18" charset="0"/>
              <a:cs typeface="+mn-cs"/>
            </a:endParaRPr>
          </a:p>
          <a:p>
            <a:pPr marL="457200" algn="just">
              <a:lnSpc>
                <a:spcPct val="120000"/>
              </a:lnSpc>
              <a:spcAft>
                <a:spcPts val="0"/>
              </a:spcAft>
            </a:pPr>
            <a:r>
              <a:rPr lang="ru-RU" sz="31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Цели и задачи проекта «Читающая семья – читающая Россия». Основные мероприятия проекта </a:t>
            </a:r>
          </a:p>
          <a:p>
            <a:pPr marL="36576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ru-RU" sz="3200" b="1" i="1" dirty="0">
              <a:solidFill>
                <a:schemeClr val="bg2">
                  <a:shade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508" name="Заголовок 1"/>
          <p:cNvSpPr>
            <a:spLocks noGrp="1"/>
          </p:cNvSpPr>
          <p:nvPr>
            <p:ph type="ctrTitle"/>
          </p:nvPr>
        </p:nvSpPr>
        <p:spPr>
          <a:xfrm>
            <a:off x="1979712" y="404664"/>
            <a:ext cx="7021413" cy="1024086"/>
          </a:xfrm>
        </p:spPr>
        <p:txBody>
          <a:bodyPr/>
          <a:lstStyle/>
          <a:p>
            <a:r>
              <a:rPr lang="ru-RU" sz="2200" b="1" i="1" dirty="0">
                <a:solidFill>
                  <a:srgbClr val="7030A0"/>
                </a:solidFill>
                <a:latin typeface="Georgia" pitchFamily="18" charset="0"/>
              </a:rPr>
              <a:t>Межрегиональный семинар</a:t>
            </a:r>
            <a:br>
              <a:rPr lang="ru-RU" sz="2200" b="1" i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200" b="1" i="1" dirty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sz="2200" b="1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43250" y="3857625"/>
            <a:ext cx="5715000" cy="2500313"/>
          </a:xfrm>
          <a:prstGeom prst="rect">
            <a:avLst/>
          </a:prstGeom>
        </p:spPr>
        <p:txBody>
          <a:bodyPr lIns="45720" rIns="45720" anchor="b"/>
          <a:lstStyle/>
          <a:p>
            <a:pPr algn="r"/>
            <a:r>
              <a:rPr lang="ru-RU" sz="2000" b="1" i="1" dirty="0">
                <a:latin typeface="Georgia" pitchFamily="18" charset="0"/>
              </a:rPr>
              <a:t>Соловьева  Татьяна  Васильевна</a:t>
            </a:r>
            <a:r>
              <a:rPr lang="ru-RU" b="1" i="1" dirty="0">
                <a:latin typeface="Georgia" pitchFamily="18" charset="0"/>
              </a:rPr>
              <a:t>,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заведующий кафедрой языкового и литературного образования </a:t>
            </a:r>
            <a:r>
              <a:rPr lang="ru-RU" sz="1700" i="1" dirty="0" smtClean="0">
                <a:latin typeface="Georgia" pitchFamily="18" charset="0"/>
              </a:rPr>
              <a:t>ГБУ </a:t>
            </a:r>
            <a:r>
              <a:rPr lang="ru-RU" sz="1700" i="1" dirty="0">
                <a:latin typeface="Georgia" pitchFamily="18" charset="0"/>
              </a:rPr>
              <a:t>ДПО ЧИППКРО,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председатель Ассоциации учителей русского 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языка и литературы Челябинской области, 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кандидат  филологических наук, 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почётный работник </a:t>
            </a:r>
          </a:p>
          <a:p>
            <a:pPr algn="r"/>
            <a:r>
              <a:rPr lang="ru-RU" sz="1700" i="1" dirty="0">
                <a:latin typeface="Georgia" pitchFamily="18" charset="0"/>
              </a:rPr>
              <a:t>общего образования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K\Desktop\ФОНЫ\__20160213_198903696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>
          <a:xfrm>
            <a:off x="1907705" y="188641"/>
            <a:ext cx="6912768" cy="1152128"/>
          </a:xfrm>
        </p:spPr>
        <p:txBody>
          <a:bodyPr/>
          <a:lstStyle/>
          <a:p>
            <a: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  <a:t>Межрегиональный семинар</a:t>
            </a:r>
            <a:br>
              <a:rPr lang="ru-RU" sz="2000" b="1" i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Georgia" pitchFamily="18" charset="0"/>
              </a:rPr>
              <a:t>«Как вырастить читающего человека?»</a:t>
            </a:r>
            <a:endParaRPr lang="ru-RU" sz="2000" b="1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3555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707904" y="4869160"/>
            <a:ext cx="5150346" cy="1203028"/>
          </a:xfrm>
        </p:spPr>
        <p:txBody>
          <a:bodyPr/>
          <a:lstStyle/>
          <a:p>
            <a:pPr algn="r"/>
            <a:r>
              <a:rPr lang="ru-RU" sz="2000" b="1" i="1" dirty="0" smtClean="0">
                <a:solidFill>
                  <a:schemeClr val="tx1"/>
                </a:solidFill>
                <a:latin typeface="Georgia" panose="02040502050405020303" pitchFamily="18" charset="0"/>
                <a:ea typeface="Calibri"/>
              </a:rPr>
              <a:t>Скворцов Вячеслав Николаевич</a:t>
            </a:r>
            <a:r>
              <a:rPr lang="ru-RU" sz="2000" i="1" dirty="0" smtClean="0">
                <a:solidFill>
                  <a:schemeClr val="tx1"/>
                </a:solidFill>
                <a:latin typeface="Georgia" panose="02040502050405020303" pitchFamily="18" charset="0"/>
                <a:ea typeface="Calibri"/>
              </a:rPr>
              <a:t>, </a:t>
            </a:r>
            <a:r>
              <a:rPr lang="ru-RU" sz="1800" i="1" dirty="0">
                <a:solidFill>
                  <a:schemeClr val="tx1"/>
                </a:solidFill>
                <a:latin typeface="Georgia" panose="02040502050405020303" pitchFamily="18" charset="0"/>
                <a:ea typeface="Calibri"/>
              </a:rPr>
              <a:t>заместитель председателя Российского детского фонда, член Общественной палаты Челябинской области</a:t>
            </a:r>
            <a:endParaRPr lang="ru-RU" sz="1800" b="1" i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28750" y="1484784"/>
            <a:ext cx="7535738" cy="3034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1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Консолидация педагогических работников, </a:t>
            </a:r>
            <a:r>
              <a:rPr lang="ru-RU" sz="21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библиотекарей, представителей </a:t>
            </a:r>
            <a:r>
              <a:rPr lang="ru-RU" sz="2100" b="1" i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общественных организаций, общеобразовательных организаций для создания социокультурной и образовательной среды, повышения культурного уровня, нравственного становления подрастающего </a:t>
            </a:r>
            <a:r>
              <a:rPr lang="ru-RU" sz="2100" b="1" i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  <a:cs typeface="Times New Roman"/>
              </a:rPr>
              <a:t>поколения</a:t>
            </a:r>
            <a:endParaRPr lang="ru-RU" sz="2100" b="1" i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5182</TotalTime>
  <Words>676</Words>
  <Application>Microsoft Office PowerPoint</Application>
  <PresentationFormat>Экран (4:3)</PresentationFormat>
  <Paragraphs>101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http://uchitel-slovesnik.ru/</vt:lpstr>
      <vt:lpstr>Презентация PowerPoint</vt:lpstr>
      <vt:lpstr>Презентация PowerPoint</vt:lpstr>
      <vt:lpstr>Презентация PowerPoint</vt:lpstr>
      <vt:lpstr>"Читающая семья – читающая Россия"</vt:lpstr>
      <vt:lpstr>Межрегиональный семинар «Как вырастить читающего человека?»</vt:lpstr>
      <vt:lpstr>Межрегиональный семинар «Как вырастить читающего человека?»</vt:lpstr>
      <vt:lpstr>Межрегиональный семинар «Как вырастить читающего человека?»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Кафедра языкового и литературного образования ГБУ ДПО ЧИППКРО philolog307@mail.ru   ГБУ ДПО ЧИППКРО  ipk74.ru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квалификации с использованием дистанционных образовательных технологий</dc:title>
  <dc:creator>User</dc:creator>
  <cp:lastModifiedBy>Павел А.Сафронов</cp:lastModifiedBy>
  <cp:revision>564</cp:revision>
  <dcterms:created xsi:type="dcterms:W3CDTF">2010-03-23T13:53:04Z</dcterms:created>
  <dcterms:modified xsi:type="dcterms:W3CDTF">2017-09-08T04:41:20Z</dcterms:modified>
</cp:coreProperties>
</file>