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978" r:id="rId1"/>
  </p:sldMasterIdLst>
  <p:notesMasterIdLst>
    <p:notesMasterId r:id="rId18"/>
  </p:notesMasterIdLst>
  <p:handoutMasterIdLst>
    <p:handoutMasterId r:id="rId19"/>
  </p:handoutMasterIdLst>
  <p:sldIdLst>
    <p:sldId id="322" r:id="rId2"/>
    <p:sldId id="606" r:id="rId3"/>
    <p:sldId id="578" r:id="rId4"/>
    <p:sldId id="599" r:id="rId5"/>
    <p:sldId id="609" r:id="rId6"/>
    <p:sldId id="600" r:id="rId7"/>
    <p:sldId id="607" r:id="rId8"/>
    <p:sldId id="608" r:id="rId9"/>
    <p:sldId id="601" r:id="rId10"/>
    <p:sldId id="602" r:id="rId11"/>
    <p:sldId id="573" r:id="rId12"/>
    <p:sldId id="611" r:id="rId13"/>
    <p:sldId id="605" r:id="rId14"/>
    <p:sldId id="604" r:id="rId15"/>
    <p:sldId id="610" r:id="rId16"/>
    <p:sldId id="564" r:id="rId17"/>
  </p:sldIdLst>
  <p:sldSz cx="9144000" cy="6858000" type="screen4x3"/>
  <p:notesSz cx="6735763" cy="9866313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sz="3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3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3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3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3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32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32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32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32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24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1E171933-4619-4E11-9A3F-F7608DF75F80}" styleName="Средний стиль 1 - акцент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E8B1032C-EA38-4F05-BA0D-38AFFFC7BED3}" styleName="Светлый стиль 3 - акцент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C4B1156A-380E-4F78-BDF5-A606A8083BF9}" styleName="Средний стиль 4 - акцент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625" autoAdjust="0"/>
    <p:restoredTop sz="80764" autoAdjust="0"/>
  </p:normalViewPr>
  <p:slideViewPr>
    <p:cSldViewPr>
      <p:cViewPr varScale="1">
        <p:scale>
          <a:sx n="75" d="100"/>
          <a:sy n="75" d="100"/>
        </p:scale>
        <p:origin x="-178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786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8" d="100"/>
          <a:sy n="88" d="100"/>
        </p:scale>
        <p:origin x="-3222" y="-120"/>
      </p:cViewPr>
      <p:guideLst>
        <p:guide orient="horz" pos="3108"/>
        <p:guide pos="2122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19413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2697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14763" y="0"/>
            <a:ext cx="2919412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charset="0"/>
              </a:defRPr>
            </a:lvl1pPr>
          </a:lstStyle>
          <a:p>
            <a:pPr>
              <a:defRPr/>
            </a:pPr>
            <a:fld id="{4E598EC3-8BC9-441E-881B-1ADC0CD9198A}" type="datetimeFigureOut">
              <a:rPr lang="ru-RU"/>
              <a:pPr>
                <a:defRPr/>
              </a:pPr>
              <a:t>08.09.2017</a:t>
            </a:fld>
            <a:endParaRPr lang="ru-RU"/>
          </a:p>
        </p:txBody>
      </p:sp>
      <p:sp>
        <p:nvSpPr>
          <p:cNvPr id="12698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71013"/>
            <a:ext cx="2919413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2698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14763" y="9371013"/>
            <a:ext cx="2919412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E78E1098-0F0E-41DB-9EEA-36EB15CD8434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08811507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19413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24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14763" y="0"/>
            <a:ext cx="2919412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charset="0"/>
              </a:defRPr>
            </a:lvl1pPr>
          </a:lstStyle>
          <a:p>
            <a:pPr>
              <a:defRPr/>
            </a:pPr>
            <a:fld id="{848FFB96-511F-4FBC-9074-59D1581DC461}" type="datetimeFigureOut">
              <a:rPr lang="ru-RU"/>
              <a:pPr>
                <a:defRPr/>
              </a:pPr>
              <a:t>08.09.2017</a:t>
            </a:fld>
            <a:endParaRPr lang="ru-RU"/>
          </a:p>
        </p:txBody>
      </p:sp>
      <p:sp>
        <p:nvSpPr>
          <p:cNvPr id="1843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01700" y="739775"/>
            <a:ext cx="4932363" cy="37004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24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3100" y="4686300"/>
            <a:ext cx="5389563" cy="4440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24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71013"/>
            <a:ext cx="2919413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24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14763" y="9371013"/>
            <a:ext cx="2919412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FA83D66A-9D9B-4A52-A299-FD007EB9E9D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91077295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9459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altLang="ru-RU"/>
          </a:p>
        </p:txBody>
      </p:sp>
      <p:sp>
        <p:nvSpPr>
          <p:cNvPr id="19460" name="Номер слайда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3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3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3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3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5A2EAEA0-864B-472A-9E6D-5E26C7B5B279}" type="slidenum">
              <a:rPr lang="ru-RU" altLang="ru-RU" sz="1200" smtClean="0">
                <a:latin typeface="Arial" charset="0"/>
              </a:rPr>
              <a:pPr/>
              <a:t>4</a:t>
            </a:fld>
            <a:endParaRPr lang="ru-RU" altLang="ru-RU" sz="1200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0483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altLang="ru-RU" smtClean="0"/>
          </a:p>
        </p:txBody>
      </p:sp>
      <p:sp>
        <p:nvSpPr>
          <p:cNvPr id="20484" name="Номер слайда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3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3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3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3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0820EFD9-7EE8-4343-A67A-EED2FE1BF908}" type="slidenum">
              <a:rPr lang="ru-RU" altLang="ru-RU" sz="1200" smtClean="0">
                <a:latin typeface="Arial" charset="0"/>
              </a:rPr>
              <a:pPr/>
              <a:t>5</a:t>
            </a:fld>
            <a:endParaRPr lang="ru-RU" altLang="ru-RU" sz="1200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1507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altLang="ru-RU"/>
          </a:p>
        </p:txBody>
      </p:sp>
      <p:sp>
        <p:nvSpPr>
          <p:cNvPr id="21508" name="Номер слайда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3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3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3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3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DB3D4CC0-3383-439A-A3C1-819644075D95}" type="slidenum">
              <a:rPr lang="ru-RU" altLang="ru-RU" sz="1200" smtClean="0">
                <a:latin typeface="Arial" charset="0"/>
              </a:rPr>
              <a:pPr/>
              <a:t>6</a:t>
            </a:fld>
            <a:endParaRPr lang="ru-RU" altLang="ru-RU" sz="1200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2531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altLang="ru-RU"/>
          </a:p>
        </p:txBody>
      </p:sp>
      <p:sp>
        <p:nvSpPr>
          <p:cNvPr id="22532" name="Номер слайда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3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3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3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3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EEB79F62-CB80-426F-A7C4-9131DEE82B91}" type="slidenum">
              <a:rPr lang="ru-RU" altLang="ru-RU" sz="1200" smtClean="0">
                <a:latin typeface="Arial" charset="0"/>
              </a:rPr>
              <a:pPr/>
              <a:t>9</a:t>
            </a:fld>
            <a:endParaRPr lang="ru-RU" altLang="ru-RU" sz="1200" smtClean="0">
              <a:latin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1BAAE3-3712-4396-B69F-2CF4C67DF46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5541500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EC6DAF-4DF3-4CC6-B021-1A30E9D769F9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7223923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5C1629-6F6C-4650-AC29-1FC43DBE772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78468081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8B0A49-C7D7-40C0-A7CA-F16DACD45C94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1221997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ru-RU" noProof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93E8F6-A52A-4FB5-8E95-D538FA66302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227710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22158A-FD50-4614-9C50-5B076256A7F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9848443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2F5DDC-E350-4A48-BF86-F79DA11B1A6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9193389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936264-9E90-413B-97E5-033ED877990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4875339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A28EBB-9EB7-42C8-8B6E-D54D14F9BDD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0609233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442213-9F31-481D-8A1C-21AC68CF5BB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4031922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E549A9-A9D4-4C19-95D3-7590D89FE28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0801623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DD8326-744D-47FA-9B54-8CD66FEAF00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1344221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9A1568-0633-4C26-843A-35E8D9AD6B99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8986634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5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latin typeface="Arial" charset="0"/>
              </a:defRPr>
            </a:lvl1pPr>
          </a:lstStyle>
          <a:p>
            <a:pPr>
              <a:defRPr/>
            </a:pPr>
            <a:fld id="{148ACC28-4E83-41AC-B661-59BDAC9533B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79" r:id="rId1"/>
    <p:sldLayoutId id="2147483980" r:id="rId2"/>
    <p:sldLayoutId id="2147483981" r:id="rId3"/>
    <p:sldLayoutId id="2147483982" r:id="rId4"/>
    <p:sldLayoutId id="2147483983" r:id="rId5"/>
    <p:sldLayoutId id="2147483984" r:id="rId6"/>
    <p:sldLayoutId id="2147483985" r:id="rId7"/>
    <p:sldLayoutId id="2147483986" r:id="rId8"/>
    <p:sldLayoutId id="2147483987" r:id="rId9"/>
    <p:sldLayoutId id="2147483988" r:id="rId10"/>
    <p:sldLayoutId id="2147483989" r:id="rId11"/>
    <p:sldLayoutId id="2147483990" r:id="rId12"/>
    <p:sldLayoutId id="2147483991" r:id="rId13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ambria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ambria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ambria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ambria" pitchFamily="18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jpeg"/><Relationship Id="rId7" Type="http://schemas.openxmlformats.org/officeDocument/2006/relationships/image" Target="../media/image9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11" Type="http://schemas.openxmlformats.org/officeDocument/2006/relationships/image" Target="../media/image13.png"/><Relationship Id="rId5" Type="http://schemas.openxmlformats.org/officeDocument/2006/relationships/image" Target="../media/image7.jpeg"/><Relationship Id="rId10" Type="http://schemas.openxmlformats.org/officeDocument/2006/relationships/image" Target="../media/image12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7" Type="http://schemas.openxmlformats.org/officeDocument/2006/relationships/image" Target="../media/image22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hyperlink" Target="mailto:philolog307@mail.ru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fgosreestr.ru/registry/primernaya-osnovnaya-obrazovatelnaya-programma-srednego-obshhego-obrazovaniya/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fipi.ru/oge-i-gve-9/demoversii-specifikacii-kodifikatory" TargetMode="External"/><Relationship Id="rId2" Type="http://schemas.openxmlformats.org/officeDocument/2006/relationships/hyperlink" Target="http://fipi.ru/sites/default/files/document/1504623936/ru-9_ustn_sobesed_2018.zip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oogle.com/maps/d/viewer?mid=1oNU8mzEWcn6Iv8QCpELhPL1ugXQ&amp;hl=ru&amp;ll=54.68111280454928,72.92230530000006&amp;z=6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ovz.ipk74.ru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4"/>
          <p:cNvSpPr>
            <a:spLocks noGrp="1" noChangeArrowheads="1"/>
          </p:cNvSpPr>
          <p:nvPr>
            <p:ph type="ctrTitle"/>
          </p:nvPr>
        </p:nvSpPr>
        <p:spPr>
          <a:xfrm>
            <a:off x="609600" y="685800"/>
            <a:ext cx="8001000" cy="3962400"/>
          </a:xfrm>
        </p:spPr>
        <p:txBody>
          <a:bodyPr/>
          <a:lstStyle/>
          <a:p>
            <a:r>
              <a:rPr lang="ru-RU" altLang="ru-RU" sz="2400" dirty="0" smtClean="0">
                <a:latin typeface="Times New Roman" pitchFamily="18" charset="0"/>
                <a:cs typeface="Times New Roman" pitchFamily="18" charset="0"/>
              </a:rPr>
              <a:t>Профессиональная компетентность педагога в условиях введения профессионального стандарта педагога и обновления федеральных государственных образовательных стандартов.</a:t>
            </a:r>
            <a:br>
              <a:rPr lang="ru-RU" alt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2400" dirty="0" smtClean="0">
                <a:latin typeface="Times New Roman" pitchFamily="18" charset="0"/>
                <a:cs typeface="Times New Roman" pitchFamily="18" charset="0"/>
              </a:rPr>
              <a:t>Изменения в системе повышения квалификации учителей русского языка и литературы как условие достижения качества школьного образования</a:t>
            </a:r>
            <a:r>
              <a:rPr lang="ru-RU" altLang="ru-RU" sz="3200" dirty="0" smtClean="0"/>
              <a:t/>
            </a:r>
            <a:br>
              <a:rPr lang="ru-RU" altLang="ru-RU" sz="3200" dirty="0" smtClean="0"/>
            </a:br>
            <a:endParaRPr lang="ru-RU" altLang="ru-RU" sz="3200" b="1" dirty="0" smtClean="0">
              <a:solidFill>
                <a:srgbClr val="000000"/>
              </a:solidFill>
            </a:endParaRPr>
          </a:p>
        </p:txBody>
      </p:sp>
      <p:sp>
        <p:nvSpPr>
          <p:cNvPr id="2051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4800600" y="4724400"/>
            <a:ext cx="4114800" cy="11430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 2" pitchFamily="18" charset="2"/>
              <a:buNone/>
              <a:defRPr/>
            </a:pPr>
            <a:r>
              <a:rPr lang="ru-RU" altLang="ru-RU" sz="1600" dirty="0">
                <a:solidFill>
                  <a:schemeClr val="tx2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Соловьева Татьяна Васильевна, </a:t>
            </a:r>
          </a:p>
          <a:p>
            <a:pPr eaLnBrk="1" hangingPunct="1">
              <a:lnSpc>
                <a:spcPct val="80000"/>
              </a:lnSpc>
              <a:buFont typeface="Wingdings 2" pitchFamily="18" charset="2"/>
              <a:buNone/>
              <a:defRPr/>
            </a:pPr>
            <a:r>
              <a:rPr lang="ru-RU" altLang="ru-RU" sz="1600" dirty="0">
                <a:solidFill>
                  <a:schemeClr val="tx2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зав. кафедрой языкового и литературного образования </a:t>
            </a:r>
          </a:p>
          <a:p>
            <a:pPr eaLnBrk="1" hangingPunct="1">
              <a:lnSpc>
                <a:spcPct val="80000"/>
              </a:lnSpc>
              <a:buFont typeface="Wingdings 2" pitchFamily="18" charset="2"/>
              <a:buNone/>
              <a:defRPr/>
            </a:pPr>
            <a:r>
              <a:rPr lang="ru-RU" altLang="ru-RU" sz="1600" dirty="0">
                <a:solidFill>
                  <a:schemeClr val="tx2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ГБУ ДПО ЧИППКРО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Заголовок 1"/>
          <p:cNvSpPr>
            <a:spLocks noGrp="1"/>
          </p:cNvSpPr>
          <p:nvPr>
            <p:ph type="title"/>
          </p:nvPr>
        </p:nvSpPr>
        <p:spPr>
          <a:xfrm>
            <a:off x="152400" y="274638"/>
            <a:ext cx="7696200" cy="715962"/>
          </a:xfrm>
        </p:spPr>
        <p:txBody>
          <a:bodyPr/>
          <a:lstStyle/>
          <a:p>
            <a:r>
              <a:rPr lang="ru-RU" altLang="ru-RU" sz="2400" smtClean="0">
                <a:latin typeface="Times New Roman" pitchFamily="18" charset="0"/>
                <a:cs typeface="Times New Roman" pitchFamily="18" charset="0"/>
              </a:rPr>
              <a:t>Взаимодействие кафедры с образовательными организациями Челябинской области и других регионов РФ</a:t>
            </a:r>
            <a:endParaRPr lang="ru-RU" altLang="ru-RU" sz="2400" smtClean="0"/>
          </a:p>
        </p:txBody>
      </p:sp>
      <p:sp>
        <p:nvSpPr>
          <p:cNvPr id="11267" name="Объект 2"/>
          <p:cNvSpPr>
            <a:spLocks noGrp="1"/>
          </p:cNvSpPr>
          <p:nvPr>
            <p:ph idx="1"/>
          </p:nvPr>
        </p:nvSpPr>
        <p:spPr>
          <a:xfrm>
            <a:off x="457200" y="914400"/>
            <a:ext cx="8229600" cy="5211763"/>
          </a:xfrm>
        </p:spPr>
        <p:txBody>
          <a:bodyPr/>
          <a:lstStyle/>
          <a:p>
            <a:pPr marL="0" indent="0">
              <a:buFontTx/>
              <a:buNone/>
            </a:pPr>
            <a:r>
              <a:rPr lang="ru-RU" altLang="ru-RU" sz="2200" dirty="0" smtClean="0">
                <a:latin typeface="Times New Roman" pitchFamily="18" charset="0"/>
                <a:cs typeface="Times New Roman" pitchFamily="18" charset="0"/>
              </a:rPr>
              <a:t>Конкурсы:</a:t>
            </a:r>
          </a:p>
          <a:p>
            <a:pPr marL="342900" lvl="4" indent="-342900">
              <a:buFontTx/>
              <a:buChar char="•"/>
            </a:pPr>
            <a:r>
              <a:rPr lang="ru-RU" altLang="ru-RU" sz="2200" dirty="0" smtClean="0">
                <a:latin typeface="Times New Roman" pitchFamily="18" charset="0"/>
                <a:cs typeface="Times New Roman" pitchFamily="18" charset="0"/>
              </a:rPr>
              <a:t>Проектирование образовательного процесса с учетом НРЭО (</a:t>
            </a:r>
            <a:r>
              <a:rPr lang="ru-RU" altLang="ru-RU" dirty="0" smtClean="0">
                <a:cs typeface="Times New Roman" pitchFamily="18" charset="0"/>
              </a:rPr>
              <a:t>с</a:t>
            </a:r>
            <a:r>
              <a:rPr lang="ru-RU" altLang="ru-RU" dirty="0" smtClean="0"/>
              <a:t>борник  материалов победителей конкурса</a:t>
            </a:r>
            <a:r>
              <a:rPr lang="ru-RU" altLang="ru-RU" sz="2200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marL="342900" lvl="4" indent="-342900" algn="just">
              <a:buFontTx/>
              <a:buChar char="•"/>
            </a:pPr>
            <a:r>
              <a:rPr lang="ru-RU" altLang="ru-RU" sz="2200" dirty="0" smtClean="0">
                <a:latin typeface="Times New Roman" pitchFamily="18" charset="0"/>
                <a:cs typeface="Times New Roman" pitchFamily="18" charset="0"/>
              </a:rPr>
              <a:t>Всероссийский конкурс на лучший текст Пушкинского диктанта (г. Москва) - 5 учителей г. Магнитогорска, 1 победитель</a:t>
            </a:r>
          </a:p>
          <a:p>
            <a:pPr marL="342900" lvl="4" indent="-342900" algn="just">
              <a:buFontTx/>
              <a:buChar char="•"/>
            </a:pPr>
            <a:endParaRPr lang="ru-RU" altLang="ru-RU" sz="22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270" name="Picture 6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95600" y="3314700"/>
            <a:ext cx="2612406" cy="3295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7315200" cy="1143000"/>
          </a:xfrm>
        </p:spPr>
        <p:txBody>
          <a:bodyPr/>
          <a:lstStyle/>
          <a:p>
            <a:r>
              <a:rPr lang="ru-RU" altLang="ru-RU" sz="2000" smtClean="0"/>
              <a:t>Научно-методическое сопровождение школьного языкового и литературного образования. </a:t>
            </a:r>
            <a:br>
              <a:rPr lang="ru-RU" altLang="ru-RU" sz="2000" smtClean="0"/>
            </a:br>
            <a:r>
              <a:rPr lang="ru-RU" altLang="ru-RU" sz="2000" smtClean="0"/>
              <a:t>Учет национальных, региональных и этнокультурных особенностей Челябинской области </a:t>
            </a:r>
          </a:p>
        </p:txBody>
      </p:sp>
      <p:pic>
        <p:nvPicPr>
          <p:cNvPr id="12291" name="Содержимое 14" descr="водоразделы бассейнов рек 004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20650" y="4419600"/>
            <a:ext cx="1376363" cy="1970088"/>
          </a:xfrm>
          <a:noFill/>
        </p:spPr>
      </p:pic>
      <p:pic>
        <p:nvPicPr>
          <p:cNvPr id="12292" name="Содержимое 11" descr="водоразделы бассейнов рек 003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0175" y="2133600"/>
            <a:ext cx="1343025" cy="190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3" name="Picture 9" descr="Приглашение в мир литературы : сборник методических материалов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91400" y="4470400"/>
            <a:ext cx="985838" cy="139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4" name="Picture 11" descr="Урал, Уралу, об Урале... : сборник статей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39938" y="4267200"/>
            <a:ext cx="1466850" cy="2074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5" name="Picture 2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76400" y="2133600"/>
            <a:ext cx="1370013" cy="1960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296" name="Picture 4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19800" y="4486275"/>
            <a:ext cx="873125" cy="1296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298" name="Рисунок 1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15075" y="2152650"/>
            <a:ext cx="2589213" cy="1941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9" name="Picture 13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00400" y="2141538"/>
            <a:ext cx="1371600" cy="197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300" name="Picture 14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00600" y="2138363"/>
            <a:ext cx="1411288" cy="2003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305" name="Picture 17"/>
          <p:cNvPicPr>
            <a:picLocks noChangeAspect="1" noChangeArrowheads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53185" y="4403157"/>
            <a:ext cx="2042975" cy="1401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/>
          <a:lstStyle/>
          <a:p>
            <a:r>
              <a:rPr lang="ru-RU" altLang="ru-RU" sz="2200" smtClean="0"/>
              <a:t>Учет НРЭО в образовательном процессе </a:t>
            </a:r>
            <a:br>
              <a:rPr lang="ru-RU" altLang="ru-RU" sz="2200" smtClean="0"/>
            </a:br>
            <a:r>
              <a:rPr lang="ru-RU" altLang="ru-RU" sz="2200" smtClean="0"/>
              <a:t>(в помощь учителю)</a:t>
            </a:r>
          </a:p>
        </p:txBody>
      </p:sp>
      <p:pic>
        <p:nvPicPr>
          <p:cNvPr id="13315" name="Picture 2" descr="K:\Кафедра языкового и литературного образования\1. Соловьева\Скворцов\img92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52400" y="1219200"/>
            <a:ext cx="2322513" cy="3276600"/>
          </a:xfrm>
          <a:noFill/>
        </p:spPr>
      </p:pic>
      <p:pic>
        <p:nvPicPr>
          <p:cNvPr id="13316" name="Picture 3" descr="K:\Кафедра языкового и литературного образования\1. Соловьева\Скворцов\img93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19750" y="1239838"/>
            <a:ext cx="2308225" cy="3255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7" name="Picture 4" descr="K:\Кафедра языкового и литературного образования\1. Соловьева\Скворцов\img929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19400" y="1239838"/>
            <a:ext cx="2362200" cy="3332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/>
          <a:lstStyle/>
          <a:p>
            <a:r>
              <a:rPr lang="ru-RU" altLang="ru-RU" sz="2400" smtClean="0">
                <a:latin typeface="Times New Roman" pitchFamily="18" charset="0"/>
                <a:cs typeface="Times New Roman" pitchFamily="18" charset="0"/>
              </a:rPr>
              <a:t>Учебные пособия</a:t>
            </a:r>
          </a:p>
        </p:txBody>
      </p:sp>
      <p:pic>
        <p:nvPicPr>
          <p:cNvPr id="14339" name="Picture 2" descr="Русский язык. Тематический контроль. 9 класс 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543175" y="1600200"/>
            <a:ext cx="2714625" cy="3143250"/>
          </a:xfrm>
          <a:noFill/>
        </p:spPr>
      </p:pic>
      <p:pic>
        <p:nvPicPr>
          <p:cNvPr id="14340" name="Picture 4" descr="Русский язык. 7 класс. Тематический и итоговый контроль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29200" y="1827213"/>
            <a:ext cx="2057400" cy="2382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1" name="Picture 6" descr="Русский язык. 6 класс. Тематический и итоговый контроль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43600" y="2590800"/>
            <a:ext cx="2105025" cy="2436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2" name="Picture 8" descr="Русский язык. Тематический контроль. 7 класс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19200" y="2057400"/>
            <a:ext cx="2714625" cy="3143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3" name="Picture 10" descr="Русский язык. Тематический контроль. 5 класс 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019425"/>
            <a:ext cx="2714625" cy="3143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4" name="Picture 12" descr="Русский язык. 5 класс. Тематический и итоговый контроль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81800" y="3124200"/>
            <a:ext cx="2228850" cy="2581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z="2400" smtClean="0"/>
              <a:t/>
            </a:r>
            <a:br>
              <a:rPr lang="ru-RU" altLang="ru-RU" sz="2400" smtClean="0"/>
            </a:br>
            <a:r>
              <a:rPr lang="ru-RU" altLang="ru-RU" sz="2400" smtClean="0"/>
              <a:t>Субъектная позиция педагогических работников </a:t>
            </a:r>
            <a:br>
              <a:rPr lang="ru-RU" altLang="ru-RU" sz="2400" smtClean="0"/>
            </a:br>
            <a:r>
              <a:rPr lang="ru-RU" altLang="ru-RU" sz="2400" smtClean="0"/>
              <a:t>в системе повышения квалификации</a:t>
            </a:r>
            <a:r>
              <a:rPr lang="ru-RU" altLang="ru-RU" smtClean="0"/>
              <a:t/>
            </a:r>
            <a:br>
              <a:rPr lang="ru-RU" altLang="ru-RU" smtClean="0"/>
            </a:br>
            <a:endParaRPr lang="ru-RU" altLang="ru-RU" smtClean="0"/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</p:nvPr>
        </p:nvGraphicFramePr>
        <p:xfrm>
          <a:off x="533400" y="1600200"/>
          <a:ext cx="8229600" cy="3810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381000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97,2 % слушателей ЧИППКРО:</a:t>
                      </a:r>
                      <a:r>
                        <a:rPr lang="ru-RU" sz="1800" b="1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8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содержание курсов повышения квалификации дает возможность дальнейшего личностного роста и развития</a:t>
                      </a:r>
                    </a:p>
                    <a:p>
                      <a:endParaRPr lang="ru-RU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Удовлетворенность курсовой подготовкой – 84,7%</a:t>
                      </a:r>
                    </a:p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Статьи</a:t>
                      </a:r>
                      <a:r>
                        <a:rPr lang="ru-RU" baseline="0" dirty="0" smtClean="0">
                          <a:solidFill>
                            <a:schemeClr val="tx1"/>
                          </a:solidFill>
                        </a:rPr>
                        <a:t> в сборниках кафедры</a:t>
                      </a:r>
                    </a:p>
                    <a:p>
                      <a:r>
                        <a:rPr lang="ru-RU" baseline="0" dirty="0" smtClean="0">
                          <a:solidFill>
                            <a:schemeClr val="tx1"/>
                          </a:solidFill>
                        </a:rPr>
                        <a:t>Учебные пособия</a:t>
                      </a:r>
                    </a:p>
                    <a:p>
                      <a:r>
                        <a:rPr lang="ru-RU" baseline="0" dirty="0" smtClean="0">
                          <a:solidFill>
                            <a:schemeClr val="tx1"/>
                          </a:solidFill>
                        </a:rPr>
                        <a:t>Учебно-методические пособия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5371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9600" y="1752600"/>
            <a:ext cx="2620963" cy="1878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372" name="Picture 1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05200" y="3640138"/>
            <a:ext cx="1112838" cy="16494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/>
          <a:lstStyle/>
          <a:p>
            <a:r>
              <a:rPr lang="ru-RU" altLang="ru-RU" sz="2000" smtClean="0"/>
              <a:t>Субъектная позиция педагогических работников </a:t>
            </a:r>
            <a:br>
              <a:rPr lang="ru-RU" altLang="ru-RU" sz="2000" smtClean="0"/>
            </a:br>
            <a:r>
              <a:rPr lang="ru-RU" altLang="ru-RU" sz="2000" smtClean="0"/>
              <a:t>в системе повышения квалификации</a:t>
            </a:r>
            <a:endParaRPr lang="ru-RU" altLang="ru-RU" sz="2200" smtClean="0"/>
          </a:p>
        </p:txBody>
      </p:sp>
      <p:pic>
        <p:nvPicPr>
          <p:cNvPr id="16405" name="Picture 21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9600" y="1905000"/>
            <a:ext cx="3179334" cy="22511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406" name="Picture 2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48000" y="3200400"/>
            <a:ext cx="3124645" cy="22145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407" name="Picture 2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57800" y="4269563"/>
            <a:ext cx="2933700" cy="20752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82562"/>
          </a:xfrm>
        </p:spPr>
        <p:txBody>
          <a:bodyPr/>
          <a:lstStyle/>
          <a:p>
            <a:endParaRPr lang="ru-RU" altLang="ru-RU" smtClean="0"/>
          </a:p>
        </p:txBody>
      </p:sp>
      <p:sp>
        <p:nvSpPr>
          <p:cNvPr id="17411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ru-RU" smtClean="0">
                <a:hlinkClick r:id="rId2"/>
              </a:rPr>
              <a:t>philolog307@mail.ru</a:t>
            </a:r>
            <a:endParaRPr lang="ru-RU" altLang="ru-RU" smtClean="0"/>
          </a:p>
          <a:p>
            <a:r>
              <a:rPr lang="ru-RU" altLang="ru-RU" smtClean="0"/>
              <a:t>8(351)264-01-29</a:t>
            </a:r>
            <a:endParaRPr lang="en-US" altLang="ru-RU" smtClean="0"/>
          </a:p>
          <a:p>
            <a:r>
              <a:rPr lang="ru-RU" altLang="ru-RU" smtClean="0"/>
              <a:t>Кафедра языкового и литературного образования ЧИППКРО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/>
          <a:lstStyle/>
          <a:p>
            <a:endParaRPr lang="ru-RU" altLang="ru-RU" dirty="0" smtClean="0"/>
          </a:p>
        </p:txBody>
      </p:sp>
      <p:sp>
        <p:nvSpPr>
          <p:cNvPr id="3075" name="Объект 2"/>
          <p:cNvSpPr>
            <a:spLocks noGrp="1"/>
          </p:cNvSpPr>
          <p:nvPr>
            <p:ph idx="1"/>
          </p:nvPr>
        </p:nvSpPr>
        <p:spPr>
          <a:xfrm>
            <a:off x="457200" y="914400"/>
            <a:ext cx="8229600" cy="5211763"/>
          </a:xfrm>
        </p:spPr>
        <p:txBody>
          <a:bodyPr/>
          <a:lstStyle/>
          <a:p>
            <a:pPr marL="0" indent="0">
              <a:buFontTx/>
              <a:buNone/>
            </a:pPr>
            <a:endParaRPr lang="ru-RU" altLang="ru-RU" sz="2400" smtClean="0"/>
          </a:p>
          <a:p>
            <a:pPr marL="0" indent="0">
              <a:buFontTx/>
              <a:buNone/>
            </a:pPr>
            <a:endParaRPr lang="ru-RU" altLang="ru-RU" sz="2400" smtClean="0"/>
          </a:p>
          <a:p>
            <a:pPr marL="0" indent="0" algn="just">
              <a:buFontTx/>
              <a:buNone/>
            </a:pPr>
            <a:r>
              <a:rPr lang="ru-RU" altLang="ru-RU" sz="2400" smtClean="0"/>
              <a:t>Профессиональная компетентность педагога в условиях введения профессионального стандарта педагога и обновления федеральных государственных образовательных стандартов.</a:t>
            </a:r>
          </a:p>
          <a:p>
            <a:pPr marL="0" indent="0" algn="just">
              <a:buFontTx/>
              <a:buNone/>
            </a:pPr>
            <a:r>
              <a:rPr lang="ru-RU" altLang="ru-RU" sz="2400" smtClean="0"/>
              <a:t>Изменения в системе повышения квалификации учителей русского языка и литературы как условие достижения качества школьного образования.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381000"/>
            <a:ext cx="8015288" cy="914400"/>
          </a:xfrm>
        </p:spPr>
        <p:txBody>
          <a:bodyPr/>
          <a:lstStyle/>
          <a:p>
            <a:pPr eaLnBrk="1" hangingPunct="1">
              <a:defRPr/>
            </a:pPr>
            <a:r>
              <a:rPr lang="ru-RU" sz="2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Задачи кафедры языкового и литературного образования </a:t>
            </a:r>
            <a:r>
              <a:rPr lang="ru-RU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/>
            </a:r>
            <a:br>
              <a:rPr lang="ru-RU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endParaRPr lang="ru-RU" altLang="ru-RU" sz="3200" b="1" dirty="0" smtClean="0">
              <a:latin typeface="Times New Roman" pitchFamily="18" charset="0"/>
            </a:endParaRP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28625" y="1066800"/>
            <a:ext cx="8526463" cy="5434013"/>
          </a:xfrm>
        </p:spPr>
        <p:txBody>
          <a:bodyPr/>
          <a:lstStyle/>
          <a:p>
            <a:pPr marL="457200" indent="-457200" algn="just">
              <a:buFont typeface="+mj-lt"/>
              <a:buAutoNum type="arabicPeriod"/>
              <a:defRPr/>
            </a:pPr>
            <a:r>
              <a:rPr lang="ru-RU" sz="2000" dirty="0"/>
              <a:t>Обеспечить курсовую подготовку на высоком уровне по программам, ориентированным на профессиональный стандарт «Педагог», с учетом перспективных потребностей системы образования, общества и государства</a:t>
            </a:r>
          </a:p>
          <a:p>
            <a:pPr marL="457200" indent="-457200" algn="just">
              <a:buFont typeface="+mj-lt"/>
              <a:buAutoNum type="arabicPeriod"/>
              <a:defRPr/>
            </a:pPr>
            <a:r>
              <a:rPr lang="ru-RU" sz="2000" dirty="0"/>
              <a:t>Привлекать научно-педагогических работников к участию в инновационных </a:t>
            </a:r>
            <a:r>
              <a:rPr lang="ru-RU" sz="2000" dirty="0" smtClean="0"/>
              <a:t>проектах с целью дальнейшего использования их результатов в профессиональной деятельности</a:t>
            </a:r>
            <a:endParaRPr lang="ru-RU" sz="2000" dirty="0"/>
          </a:p>
          <a:p>
            <a:pPr marL="457200" indent="-457200" algn="just">
              <a:buFont typeface="+mj-lt"/>
              <a:buAutoNum type="arabicPeriod"/>
              <a:defRPr/>
            </a:pPr>
            <a:r>
              <a:rPr lang="ru-RU" sz="2000" dirty="0"/>
              <a:t>Активизировать </a:t>
            </a:r>
            <a:r>
              <a:rPr lang="ru-RU" sz="2000" dirty="0" smtClean="0"/>
              <a:t>взаимодействие </a:t>
            </a:r>
            <a:r>
              <a:rPr lang="ru-RU" sz="2000" dirty="0"/>
              <a:t>кафедры с образовательными организациями Челябинской области и других регионов </a:t>
            </a:r>
            <a:r>
              <a:rPr lang="ru-RU" sz="2000" dirty="0" smtClean="0"/>
              <a:t>РФ (в том числе сетевое), </a:t>
            </a:r>
            <a:r>
              <a:rPr lang="ru-RU" sz="2000" dirty="0"/>
              <a:t>участие в профессиональных общественных </a:t>
            </a:r>
            <a:r>
              <a:rPr lang="ru-RU" sz="2000" dirty="0" smtClean="0"/>
              <a:t>объединениях для решения сложных задач развития системы общего образования</a:t>
            </a:r>
          </a:p>
          <a:p>
            <a:pPr marL="457200" indent="-457200" algn="just">
              <a:buFont typeface="+mj-lt"/>
              <a:buAutoNum type="arabicPeriod"/>
              <a:defRPr/>
            </a:pPr>
            <a:r>
              <a:rPr lang="ru-RU" sz="2000" dirty="0"/>
              <a:t>Продолжить работу по созданию эффективного научно-методического сопровождения школьного языкового и литературного образования </a:t>
            </a:r>
          </a:p>
          <a:p>
            <a:pPr marL="457200" indent="-457200" algn="just">
              <a:buFont typeface="+mj-lt"/>
              <a:buAutoNum type="arabicPeriod"/>
              <a:defRPr/>
            </a:pPr>
            <a:r>
              <a:rPr lang="ru-RU" sz="2000" dirty="0" smtClean="0"/>
              <a:t>Повышать </a:t>
            </a:r>
            <a:r>
              <a:rPr lang="ru-RU" sz="2000" dirty="0"/>
              <a:t>субъектную позицию педагогических работников в системе ПК</a:t>
            </a:r>
          </a:p>
          <a:p>
            <a:pPr marL="457200" indent="-457200" algn="just">
              <a:buFont typeface="+mj-lt"/>
              <a:buAutoNum type="arabicPeriod"/>
              <a:defRPr/>
            </a:pPr>
            <a:endParaRPr lang="ru-RU" sz="2000" dirty="0"/>
          </a:p>
          <a:p>
            <a:pPr eaLnBrk="1" hangingPunct="1">
              <a:defRPr/>
            </a:pPr>
            <a:endParaRPr lang="ru-RU" altLang="ru-RU" dirty="0" smtClean="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/>
          <a:lstStyle/>
          <a:p>
            <a:r>
              <a:rPr lang="ru-RU" altLang="ru-RU" sz="2400" smtClean="0">
                <a:latin typeface="Times New Roman" pitchFamily="18" charset="0"/>
                <a:cs typeface="Times New Roman" pitchFamily="18" charset="0"/>
              </a:rPr>
              <a:t>Программы курсов повышения квалификации</a:t>
            </a:r>
          </a:p>
        </p:txBody>
      </p:sp>
      <p:sp>
        <p:nvSpPr>
          <p:cNvPr id="5123" name="Объект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830763"/>
          </a:xfrm>
        </p:spPr>
        <p:txBody>
          <a:bodyPr/>
          <a:lstStyle/>
          <a:p>
            <a:pPr algn="just"/>
            <a:r>
              <a:rPr lang="ru-RU" altLang="ru-RU" sz="2400" smtClean="0">
                <a:latin typeface="Times New Roman" pitchFamily="18" charset="0"/>
                <a:cs typeface="Times New Roman" pitchFamily="18" charset="0"/>
              </a:rPr>
              <a:t>Теория и методика преподавания учебных предметов «Русский язык» и «Литература» в условиях введения ФГОС (72 ч., очные )</a:t>
            </a:r>
          </a:p>
          <a:p>
            <a:pPr algn="just"/>
            <a:r>
              <a:rPr lang="ru-RU" altLang="ru-RU" sz="2400" smtClean="0">
                <a:latin typeface="Times New Roman" pitchFamily="18" charset="0"/>
                <a:cs typeface="Times New Roman" pitchFamily="18" charset="0"/>
              </a:rPr>
              <a:t>Совершенствование профессиональных компетенций учителя русского языка и литературы в области методики развития речи (36 ч., очно-дистанционные)</a:t>
            </a:r>
          </a:p>
          <a:p>
            <a:pPr algn="just"/>
            <a:r>
              <a:rPr lang="ru-RU" altLang="ru-RU" sz="2400" smtClean="0">
                <a:latin typeface="Times New Roman" pitchFamily="18" charset="0"/>
                <a:cs typeface="Times New Roman" pitchFamily="18" charset="0"/>
              </a:rPr>
              <a:t>Современные образовательные технологии в школьном филологическом образовании (36 ч., очно-дистанционные)</a:t>
            </a:r>
          </a:p>
          <a:p>
            <a:pPr algn="just"/>
            <a:endParaRPr lang="ru-RU" altLang="ru-RU" sz="240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/>
          <a:lstStyle/>
          <a:p>
            <a:r>
              <a:rPr lang="ru-RU" altLang="ru-RU" sz="2400" smtClean="0"/>
              <a:t>Модульные курсы</a:t>
            </a:r>
          </a:p>
        </p:txBody>
      </p:sp>
      <p:sp>
        <p:nvSpPr>
          <p:cNvPr id="6147" name="Объект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830763"/>
          </a:xfrm>
        </p:spPr>
        <p:txBody>
          <a:bodyPr/>
          <a:lstStyle/>
          <a:p>
            <a:pPr algn="just"/>
            <a:r>
              <a:rPr lang="ru-RU" altLang="ru-RU" sz="2200" smtClean="0"/>
              <a:t>Проектирование образовательного процесса с учетом НРЭО</a:t>
            </a:r>
          </a:p>
          <a:p>
            <a:pPr algn="just"/>
            <a:r>
              <a:rPr lang="ru-RU" altLang="ru-RU" sz="2200" smtClean="0"/>
              <a:t>Профессиональная деятельность учителя русского языка и литературы в сфере оценивания учебных достижений обучающихся</a:t>
            </a:r>
          </a:p>
          <a:p>
            <a:pPr algn="just"/>
            <a:r>
              <a:rPr lang="ru-RU" altLang="ru-RU" sz="2200" smtClean="0"/>
              <a:t>Технологии подготовки школьников к ЕГЭ по литературе</a:t>
            </a:r>
          </a:p>
          <a:p>
            <a:pPr algn="just"/>
            <a:r>
              <a:rPr lang="ru-RU" altLang="ru-RU" sz="2200" smtClean="0"/>
              <a:t>Технологии подготовки школьников к ОГЭ по литературе</a:t>
            </a:r>
          </a:p>
          <a:p>
            <a:pPr algn="just"/>
            <a:r>
              <a:rPr lang="ru-RU" altLang="ru-RU" sz="2200" smtClean="0"/>
              <a:t>Стратегии работы с текстом: формирование читательской грамотности школьников</a:t>
            </a:r>
          </a:p>
          <a:p>
            <a:pPr algn="just"/>
            <a:r>
              <a:rPr lang="ru-RU" altLang="ru-RU" sz="2200" smtClean="0"/>
              <a:t>Комплексный анализ текста как способ достижения предметных, метапредметных и личностных результатов (ДОТ)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z="2400" smtClean="0">
                <a:latin typeface="Times New Roman" pitchFamily="18" charset="0"/>
                <a:cs typeface="Times New Roman" pitchFamily="18" charset="0"/>
              </a:rPr>
              <a:t>Участие в инновационных проектах</a:t>
            </a:r>
            <a:r>
              <a:rPr lang="ru-RU" altLang="ru-RU" sz="2400" smtClean="0"/>
              <a:t/>
            </a:r>
            <a:br>
              <a:rPr lang="ru-RU" altLang="ru-RU" sz="2400" smtClean="0"/>
            </a:br>
            <a:endParaRPr lang="ru-RU" altLang="ru-RU" sz="2400" smtClean="0"/>
          </a:p>
        </p:txBody>
      </p:sp>
      <p:sp>
        <p:nvSpPr>
          <p:cNvPr id="5123" name="Объект 2"/>
          <p:cNvSpPr>
            <a:spLocks noGrp="1"/>
          </p:cNvSpPr>
          <p:nvPr>
            <p:ph idx="1"/>
          </p:nvPr>
        </p:nvSpPr>
        <p:spPr>
          <a:xfrm>
            <a:off x="0" y="1295400"/>
            <a:ext cx="8686800" cy="5486400"/>
          </a:xfrm>
        </p:spPr>
        <p:txBody>
          <a:bodyPr/>
          <a:lstStyle/>
          <a:p>
            <a:pPr algn="just">
              <a:defRPr/>
            </a:pPr>
            <a:r>
              <a:rPr lang="ru-RU" alt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Создание региональной модельной образовательной программы основного общего  образования  (творческий коллектив: лицей №11, лицей №120, лицей №102,  гимназия №48, школа №148)</a:t>
            </a:r>
          </a:p>
          <a:p>
            <a:pPr algn="just">
              <a:defRPr/>
            </a:pPr>
            <a:r>
              <a:rPr lang="ru-RU" alt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Разработка содержания языкового и литературного образования с учетом НРЭО </a:t>
            </a:r>
          </a:p>
          <a:p>
            <a:pPr algn="just">
              <a:defRPr/>
            </a:pPr>
            <a:r>
              <a:rPr lang="ru-RU" alt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Введение ФГОС среднего общего образования в пилотном режиме</a:t>
            </a:r>
          </a:p>
          <a:p>
            <a:pPr marL="0" indent="0" algn="just">
              <a:buFontTx/>
              <a:buNone/>
              <a:defRPr/>
            </a:pPr>
            <a:r>
              <a:rPr lang="en-US" alt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http://fgosreestr.ru/registry/primernaya-osnovnaya-obrazovatelnaya-programma-srednego-obshhego-obrazovaniya/</a:t>
            </a:r>
            <a:r>
              <a:rPr lang="ru-RU" alt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0" indent="0" algn="just">
              <a:buFontTx/>
              <a:buNone/>
              <a:defRPr/>
            </a:pPr>
            <a:endParaRPr lang="ru-RU" alt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defRPr/>
            </a:pPr>
            <a:endParaRPr lang="ru-RU" alt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defRPr/>
            </a:pPr>
            <a:endParaRPr lang="ru-RU" alt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172" name="Рисунок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57400" y="4010025"/>
            <a:ext cx="3048000" cy="2771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/>
          <a:lstStyle/>
          <a:p>
            <a:r>
              <a:rPr lang="ru-RU" altLang="ru-RU" sz="2400" smtClean="0">
                <a:latin typeface="Times New Roman" pitchFamily="18" charset="0"/>
                <a:cs typeface="Times New Roman" pitchFamily="18" charset="0"/>
              </a:rPr>
              <a:t>Участие в инновационных проектах</a:t>
            </a:r>
            <a:endParaRPr lang="ru-RU" altLang="ru-RU" sz="2400" smtClean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830763"/>
          </a:xfrm>
        </p:spPr>
        <p:txBody>
          <a:bodyPr/>
          <a:lstStyle/>
          <a:p>
            <a:pPr algn="just">
              <a:defRPr/>
            </a:pPr>
            <a:r>
              <a:rPr lang="ru-RU" alt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Итоговое сочинение (изложение) как допуск к ЕГЭ выпускников образовательных организаций, реализующих программы среднего общего образования (создание учебно-методического пособия). </a:t>
            </a:r>
          </a:p>
          <a:p>
            <a:pPr algn="just">
              <a:defRPr/>
            </a:pPr>
            <a:r>
              <a:rPr lang="ru-RU" alt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Введение устной части государственной итоговой аттестации по русскому языку (в пилотном режиме). </a:t>
            </a:r>
            <a:r>
              <a:rPr lang="ru-RU" sz="2000" dirty="0">
                <a:hlinkClick r:id="rId2"/>
              </a:rPr>
              <a:t>Итоговое собеседование по русскому </a:t>
            </a:r>
            <a:r>
              <a:rPr lang="ru-RU" sz="2000" dirty="0" smtClean="0">
                <a:hlinkClick r:id="rId2"/>
              </a:rPr>
              <a:t>языку</a:t>
            </a:r>
            <a:endParaRPr lang="ru-RU" sz="2000" dirty="0"/>
          </a:p>
          <a:p>
            <a:pPr marL="0" indent="0" algn="just">
              <a:buFontTx/>
              <a:buNone/>
              <a:defRPr/>
            </a:pPr>
            <a:r>
              <a:rPr lang="ru-RU" sz="2000" dirty="0" smtClean="0"/>
              <a:t>Сайт ФИПИ, раздел «</a:t>
            </a:r>
            <a:r>
              <a:rPr lang="ru-RU" sz="2000" dirty="0"/>
              <a:t>Демоверсии, спецификации, </a:t>
            </a:r>
            <a:r>
              <a:rPr lang="ru-RU" sz="2000" dirty="0" smtClean="0"/>
              <a:t>кодификаторы»</a:t>
            </a:r>
            <a:r>
              <a:rPr lang="ru-RU" sz="2000" dirty="0"/>
              <a:t> </a:t>
            </a:r>
            <a:r>
              <a:rPr lang="ru-RU" sz="2000" dirty="0" smtClean="0"/>
              <a:t>(</a:t>
            </a:r>
            <a:r>
              <a:rPr lang="en-US" sz="2000" dirty="0" smtClean="0">
                <a:hlinkClick r:id="rId3"/>
              </a:rPr>
              <a:t>http://fipi.ru/oge-i-gve-9/demoversii-specifikacii-kodifikatory</a:t>
            </a:r>
            <a:r>
              <a:rPr lang="ru-RU" sz="2000" dirty="0" smtClean="0"/>
              <a:t>) </a:t>
            </a:r>
          </a:p>
          <a:p>
            <a:pPr marL="0" indent="0" algn="just">
              <a:buFontTx/>
              <a:buNone/>
              <a:defRPr/>
            </a:pPr>
            <a:r>
              <a:rPr lang="ru-RU" sz="2000" dirty="0" smtClean="0"/>
              <a:t>Широкомасштабная апробация </a:t>
            </a:r>
            <a:r>
              <a:rPr lang="ru-RU" sz="2000" dirty="0"/>
              <a:t>модели итогового собеседования по русскому языку для обучающихся 9 классов. </a:t>
            </a:r>
            <a:r>
              <a:rPr lang="ru-RU" sz="2000" dirty="0" smtClean="0"/>
              <a:t> </a:t>
            </a:r>
          </a:p>
          <a:p>
            <a:pPr marL="0" indent="0" algn="just">
              <a:buFontTx/>
              <a:buNone/>
              <a:defRPr/>
            </a:pPr>
            <a:endParaRPr lang="ru-RU" alt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3562"/>
          </a:xfrm>
        </p:spPr>
        <p:txBody>
          <a:bodyPr/>
          <a:lstStyle/>
          <a:p>
            <a:r>
              <a:rPr lang="ru-RU" altLang="ru-RU" sz="2400" smtClean="0">
                <a:latin typeface="Times New Roman" pitchFamily="18" charset="0"/>
                <a:cs typeface="Times New Roman" pitchFamily="18" charset="0"/>
              </a:rPr>
              <a:t>Участие в инновационных проектах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983163"/>
          </a:xfrm>
        </p:spPr>
        <p:txBody>
          <a:bodyPr/>
          <a:lstStyle/>
          <a:p>
            <a:pPr marL="0" indent="0" fontAlgn="t">
              <a:buFontTx/>
              <a:buNone/>
              <a:defRPr/>
            </a:pPr>
            <a:r>
              <a:rPr lang="ru-RU" sz="2400" dirty="0">
                <a:solidFill>
                  <a:schemeClr val="tx2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Модель итогового собеседования: </a:t>
            </a:r>
          </a:p>
          <a:p>
            <a:pPr marL="0" indent="0" fontAlgn="t">
              <a:buFontTx/>
              <a:buNone/>
              <a:defRPr/>
            </a:pPr>
            <a:r>
              <a:rPr lang="ru-RU" sz="2400" dirty="0">
                <a:solidFill>
                  <a:schemeClr val="tx2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1) чтение текста вслух </a:t>
            </a:r>
          </a:p>
          <a:p>
            <a:pPr marL="0" indent="0" fontAlgn="t">
              <a:buFontTx/>
              <a:buNone/>
              <a:defRPr/>
            </a:pPr>
            <a:r>
              <a:rPr lang="ru-RU" sz="2400" dirty="0">
                <a:solidFill>
                  <a:schemeClr val="tx2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2) пересказ текста с привлечением дополнительной информации </a:t>
            </a:r>
          </a:p>
          <a:p>
            <a:pPr marL="0" indent="0" fontAlgn="t">
              <a:buFontTx/>
              <a:buNone/>
              <a:defRPr/>
            </a:pPr>
            <a:r>
              <a:rPr lang="ru-RU" sz="2400" dirty="0">
                <a:solidFill>
                  <a:schemeClr val="tx2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3) монологическое высказывание по одной из выбранных тем </a:t>
            </a:r>
          </a:p>
          <a:p>
            <a:pPr marL="0" indent="0" fontAlgn="t">
              <a:buFontTx/>
              <a:buNone/>
              <a:defRPr/>
            </a:pPr>
            <a:r>
              <a:rPr lang="ru-RU" sz="2400" dirty="0">
                <a:solidFill>
                  <a:schemeClr val="tx2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4) диалог с экзаменатором-собеседником </a:t>
            </a:r>
            <a:endParaRPr lang="ru-RU" sz="2400" dirty="0" smtClean="0">
              <a:solidFill>
                <a:schemeClr val="tx2"/>
              </a:solidFill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  <a:p>
            <a:pPr marL="0" indent="0" algn="just" fontAlgn="t">
              <a:buFontTx/>
              <a:buNone/>
              <a:defRPr/>
            </a:pPr>
            <a:endParaRPr lang="ru-RU" sz="2400" dirty="0" smtClean="0"/>
          </a:p>
          <a:p>
            <a:pPr marL="0" indent="0" algn="just" fontAlgn="t">
              <a:buFontTx/>
              <a:buNone/>
              <a:defRPr/>
            </a:pPr>
            <a:r>
              <a:rPr lang="ru-RU" sz="2400" dirty="0" smtClean="0"/>
              <a:t>Ирина </a:t>
            </a:r>
            <a:r>
              <a:rPr lang="ru-RU" sz="2400" dirty="0" err="1" smtClean="0"/>
              <a:t>Цыбулько</a:t>
            </a:r>
            <a:r>
              <a:rPr lang="ru-RU" sz="2400" dirty="0" smtClean="0"/>
              <a:t>:  «Разработанная </a:t>
            </a:r>
            <a:r>
              <a:rPr lang="ru-RU" sz="2400" dirty="0"/>
              <a:t>модель итогового собеседования не имеет аналогов в мировой </a:t>
            </a:r>
            <a:r>
              <a:rPr lang="ru-RU" sz="2400" dirty="0" smtClean="0"/>
              <a:t>практике. Надеемся, </a:t>
            </a:r>
            <a:r>
              <a:rPr lang="ru-RU" sz="2400" dirty="0"/>
              <a:t>что педагогическое сообщество примет активное участие в ее </a:t>
            </a:r>
            <a:r>
              <a:rPr lang="ru-RU" sz="2400" dirty="0" smtClean="0"/>
              <a:t>обсуждении»</a:t>
            </a:r>
            <a:r>
              <a:rPr lang="ru-RU" sz="2400" dirty="0"/>
              <a:t> </a:t>
            </a:r>
            <a:endParaRPr lang="ru-RU" sz="2400" dirty="0">
              <a:solidFill>
                <a:schemeClr val="tx2"/>
              </a:solidFill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  <a:p>
            <a:pPr marL="0" indent="0">
              <a:buFontTx/>
              <a:buNone/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>
            <a:spLocks noGrp="1"/>
          </p:cNvSpPr>
          <p:nvPr>
            <p:ph type="title"/>
          </p:nvPr>
        </p:nvSpPr>
        <p:spPr>
          <a:xfrm>
            <a:off x="76200" y="76200"/>
            <a:ext cx="8077200" cy="990600"/>
          </a:xfrm>
        </p:spPr>
        <p:txBody>
          <a:bodyPr/>
          <a:lstStyle/>
          <a:p>
            <a:r>
              <a:rPr lang="ru-RU" altLang="ru-RU" sz="2400" smtClean="0">
                <a:latin typeface="Times New Roman" pitchFamily="18" charset="0"/>
                <a:cs typeface="Times New Roman" pitchFamily="18" charset="0"/>
              </a:rPr>
              <a:t>Взаимодействие кафедры с образовательными организациями Челябинской области и других регионов РФ</a:t>
            </a:r>
          </a:p>
        </p:txBody>
      </p:sp>
      <p:sp>
        <p:nvSpPr>
          <p:cNvPr id="10243" name="Объект 2"/>
          <p:cNvSpPr>
            <a:spLocks noGrp="1"/>
          </p:cNvSpPr>
          <p:nvPr>
            <p:ph idx="1"/>
          </p:nvPr>
        </p:nvSpPr>
        <p:spPr>
          <a:xfrm>
            <a:off x="152400" y="1066800"/>
            <a:ext cx="8839200" cy="5410200"/>
          </a:xfrm>
        </p:spPr>
        <p:txBody>
          <a:bodyPr lIns="0" rIns="0"/>
          <a:lstStyle/>
          <a:p>
            <a:pPr algn="just"/>
            <a:r>
              <a:rPr lang="ru-RU" altLang="ru-RU" sz="1900" dirty="0" smtClean="0">
                <a:latin typeface="Times New Roman" pitchFamily="18" charset="0"/>
                <a:cs typeface="Times New Roman" pitchFamily="18" charset="0"/>
              </a:rPr>
              <a:t>Сетевой проект «Время читать!»</a:t>
            </a:r>
          </a:p>
          <a:p>
            <a:pPr algn="just"/>
            <a:r>
              <a:rPr lang="ru-RU" altLang="ru-RU" sz="19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altLang="ru-RU" sz="1900" dirty="0" smtClean="0">
                <a:latin typeface="Times New Roman" pitchFamily="18" charset="0"/>
                <a:cs typeface="Times New Roman" pitchFamily="18" charset="0"/>
                <a:hlinkClick r:id="rId3"/>
              </a:rPr>
              <a:t>https://www.google.com/maps/d/viewer?mid=1oNU8mzEWcn6Iv8QCpELhPL1ugXQ&amp;hl=ru&amp;ll=54.68111280454928%2C72.92230530000006&amp;z=6</a:t>
            </a:r>
            <a:r>
              <a:rPr lang="ru-RU" altLang="ru-RU" sz="1900" dirty="0" smtClean="0">
                <a:latin typeface="Times New Roman" pitchFamily="18" charset="0"/>
                <a:cs typeface="Times New Roman" pitchFamily="18" charset="0"/>
                <a:hlinkClick r:id="rId3"/>
              </a:rPr>
              <a:t> </a:t>
            </a:r>
            <a:r>
              <a:rPr lang="ru-RU" altLang="ru-RU" sz="1900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algn="just"/>
            <a:r>
              <a:rPr lang="ru-RU" altLang="ru-RU" sz="1900" dirty="0" smtClean="0">
                <a:latin typeface="Times New Roman" pitchFamily="18" charset="0"/>
                <a:cs typeface="Times New Roman" pitchFamily="18" charset="0"/>
              </a:rPr>
              <a:t>Сетевой проект «Я - читатель» ( </a:t>
            </a:r>
            <a:r>
              <a:rPr lang="en-US" altLang="ru-RU" sz="1900" dirty="0" smtClean="0">
                <a:latin typeface="Times New Roman" pitchFamily="18" charset="0"/>
                <a:cs typeface="Times New Roman" pitchFamily="18" charset="0"/>
                <a:hlinkClick r:id="rId4"/>
              </a:rPr>
              <a:t>http://ovz.ipk74.ru/</a:t>
            </a:r>
            <a:r>
              <a:rPr lang="ru-RU" altLang="ru-RU" sz="1900" dirty="0" smtClean="0">
                <a:latin typeface="Times New Roman" pitchFamily="18" charset="0"/>
                <a:cs typeface="Times New Roman" pitchFamily="18" charset="0"/>
                <a:hlinkClick r:id="rId4"/>
              </a:rPr>
              <a:t> </a:t>
            </a:r>
            <a:r>
              <a:rPr lang="ru-RU" altLang="ru-RU" sz="1900" dirty="0" smtClean="0">
                <a:latin typeface="Times New Roman" pitchFamily="18" charset="0"/>
                <a:cs typeface="Times New Roman" pitchFamily="18" charset="0"/>
              </a:rPr>
              <a:t>) </a:t>
            </a:r>
          </a:p>
          <a:p>
            <a:pPr algn="just"/>
            <a:r>
              <a:rPr lang="ru-RU" altLang="ru-RU" sz="1900" dirty="0" smtClean="0">
                <a:latin typeface="Times New Roman" pitchFamily="18" charset="0"/>
                <a:cs typeface="Times New Roman" pitchFamily="18" charset="0"/>
              </a:rPr>
              <a:t>Межрегиональная филологическая школа «Родники России» (Алтайский край) </a:t>
            </a:r>
          </a:p>
          <a:p>
            <a:pPr algn="just"/>
            <a:r>
              <a:rPr lang="ru-RU" altLang="ru-RU" sz="1900" dirty="0" smtClean="0">
                <a:latin typeface="Times New Roman" pitchFamily="18" charset="0"/>
                <a:cs typeface="Times New Roman" pitchFamily="18" charset="0"/>
              </a:rPr>
              <a:t>Всероссийская методическая школа словесников «Традиции и новаторство школьной филологии» (г. Санкт-Петербург)</a:t>
            </a:r>
          </a:p>
          <a:p>
            <a:pPr algn="just"/>
            <a:r>
              <a:rPr lang="ru-RU" altLang="ru-RU" sz="1900" dirty="0" smtClean="0">
                <a:latin typeface="Times New Roman" pitchFamily="18" charset="0"/>
                <a:cs typeface="Times New Roman" pitchFamily="18" charset="0"/>
              </a:rPr>
              <a:t>Методический год словесников Центральной России: вместе сохраняем культурное и образовательное пространство, делимся опытом, отвечаем на вызовы времени (г. Рязань) </a:t>
            </a:r>
          </a:p>
          <a:p>
            <a:pPr algn="just"/>
            <a:r>
              <a:rPr lang="ru-RU" altLang="ru-RU" sz="1900" dirty="0" smtClean="0">
                <a:latin typeface="Times New Roman" pitchFamily="18" charset="0"/>
                <a:cs typeface="Times New Roman" pitchFamily="18" charset="0"/>
              </a:rPr>
              <a:t>Всероссийский форум учителей русского языка и литературы на Волге «Российская словесность – культурный код нации и основа воспитания уважения и любви к родному Отечеству» (г. Волгоград) </a:t>
            </a:r>
          </a:p>
          <a:p>
            <a:pPr algn="just"/>
            <a:r>
              <a:rPr lang="ru-RU" altLang="ru-RU" sz="1900" dirty="0" smtClean="0">
                <a:latin typeface="Times New Roman" pitchFamily="18" charset="0"/>
                <a:cs typeface="Times New Roman" pitchFamily="18" charset="0"/>
              </a:rPr>
              <a:t>Съезд Общероссийской общественной организации «Ассоциация учителей литературы и русского языка</a:t>
            </a:r>
            <a:r>
              <a:rPr lang="ru-RU" altLang="ru-RU" sz="1800" dirty="0" smtClean="0">
                <a:latin typeface="Times New Roman" pitchFamily="18" charset="0"/>
                <a:cs typeface="Times New Roman" pitchFamily="18" charset="0"/>
              </a:rPr>
              <a:t>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xt">
  <a:themeElements>
    <a:clrScheme name="Tex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Другая 3">
      <a:majorFont>
        <a:latin typeface="Cambria"/>
        <a:ea typeface=""/>
        <a:cs typeface=""/>
      </a:majorFont>
      <a:minorFont>
        <a:latin typeface="Cambri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ex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xt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xt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xt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xt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xt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Организация ГИА 2012 Русский язык</Template>
  <TotalTime>0</TotalTime>
  <Words>642</Words>
  <Application>Microsoft Office PowerPoint</Application>
  <PresentationFormat>Экран (4:3)</PresentationFormat>
  <Paragraphs>75</Paragraphs>
  <Slides>16</Slides>
  <Notes>4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Text</vt:lpstr>
      <vt:lpstr>Профессиональная компетентность педагога в условиях введения профессионального стандарта педагога и обновления федеральных государственных образовательных стандартов. Изменения в системе повышения квалификации учителей русского языка и литературы как условие достижения качества школьного образования </vt:lpstr>
      <vt:lpstr>Презентация PowerPoint</vt:lpstr>
      <vt:lpstr> Задачи кафедры языкового и литературного образования  </vt:lpstr>
      <vt:lpstr>Программы курсов повышения квалификации</vt:lpstr>
      <vt:lpstr>Модульные курсы</vt:lpstr>
      <vt:lpstr>Участие в инновационных проектах </vt:lpstr>
      <vt:lpstr>Участие в инновационных проектах</vt:lpstr>
      <vt:lpstr>Участие в инновационных проектах</vt:lpstr>
      <vt:lpstr>Взаимодействие кафедры с образовательными организациями Челябинской области и других регионов РФ</vt:lpstr>
      <vt:lpstr>Взаимодействие кафедры с образовательными организациями Челябинской области и других регионов РФ</vt:lpstr>
      <vt:lpstr>Научно-методическое сопровождение школьного языкового и литературного образования.  Учет национальных, региональных и этнокультурных особенностей Челябинской области </vt:lpstr>
      <vt:lpstr>Учет НРЭО в образовательном процессе  (в помощь учителю)</vt:lpstr>
      <vt:lpstr>Учебные пособия</vt:lpstr>
      <vt:lpstr> Субъектная позиция педагогических работников  в системе повышения квалификации </vt:lpstr>
      <vt:lpstr>Субъектная позиция педагогических работников  в системе повышения квалификации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2017-09-08T04:56:35Z</dcterms:created>
  <dcterms:modified xsi:type="dcterms:W3CDTF">2017-09-08T05:04:40Z</dcterms:modified>
</cp:coreProperties>
</file>