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8" r:id="rId6"/>
    <p:sldId id="279" r:id="rId7"/>
    <p:sldId id="280" r:id="rId8"/>
    <p:sldId id="277" r:id="rId9"/>
    <p:sldId id="275" r:id="rId10"/>
    <p:sldId id="276" r:id="rId11"/>
    <p:sldId id="281" r:id="rId12"/>
    <p:sldId id="282" r:id="rId13"/>
    <p:sldId id="283" r:id="rId14"/>
    <p:sldId id="257" r:id="rId15"/>
    <p:sldId id="259" r:id="rId16"/>
    <p:sldId id="261" r:id="rId17"/>
    <p:sldId id="262" r:id="rId18"/>
    <p:sldId id="263" r:id="rId19"/>
    <p:sldId id="264" r:id="rId20"/>
    <p:sldId id="267" r:id="rId21"/>
    <p:sldId id="268" r:id="rId22"/>
    <p:sldId id="269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8BFA91-F30A-4DFE-B499-03F04001365A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86644E5-FE32-4831-95CA-D68E402E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200400"/>
            <a:ext cx="4143404" cy="16002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верю, что жизнь человека предопределена его детством.</a:t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думаю, что существуют еще очень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важные периоды: отрочество, юность...</a:t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Ж. П. Сартр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8229600" cy="78581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подросткового возраста</a:t>
            </a:r>
            <a:b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2.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928802"/>
            <a:ext cx="7986714" cy="4572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Девочка пользуется успехом у мальчиков класса, каждый старается пригласить ее к себе на день рождения, девочка презрительно отзывается о сверстницах, называя их недоразвитыми и неинтересными для мальчиков...</a:t>
            </a:r>
          </a:p>
          <a:p>
            <a:pPr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3.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714488"/>
            <a:ext cx="8358246" cy="430531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видят, что девочка вот-вот должна пережить период менструации, но не знают, как поговорить с ней об этом. Когда все-таки разговор состоялся, мама узнала о том, что девочка прекрасно обо всем осведомлена. Когда мама попыталась узнать, откуда дочь обо всем узнала, та сказала, что еще в прошлом году ей все рассказали в лагере...</a:t>
            </a:r>
          </a:p>
          <a:p>
            <a:pPr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4.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857364"/>
            <a:ext cx="8143932" cy="4572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комплексует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поводу своего маленького роста. У него проблемы в общении со сверстниками, ему кажется, что над ним все смеются. Когда он говорит об этом дома, его родные и близкие тоже смеются, считая эту проблему мелкой и незначительной...</a:t>
            </a:r>
          </a:p>
          <a:p>
            <a:pPr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5.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000240"/>
            <a:ext cx="8129590" cy="4572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Девочка, абсолютно не полная, отказывается есть, переживает по поводу своей фигуры, становится агрессивной и грубой, не слушает никаких доводов родителей. На все аргументы родителей приводит свои: у нас в классе все девочки худеют...</a:t>
            </a:r>
          </a:p>
          <a:p>
            <a:pPr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Тревожная статистика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За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последние 10 лет в нашей стране в дорожно-транспортных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происшествиях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погибло свыше 300 тысяч человек, а более 2 миллионов - получили увечья.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4000504"/>
            <a:ext cx="7972452" cy="2114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Только в минувшие выходные на дорогах России погибло 222 человека, оборвалась жизнь семерых детей. Страшно представить, но 86 из этих трагедий произошли с участием нетрезвых водителей.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857232"/>
            <a:ext cx="8358246" cy="49292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Уже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году по вине водителей под колёсами автотранспорта погибло более 100 детей. Из них каждый восьмой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вине пьяного водителя.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В салонах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автомобилей погибло 162 ребёнка. И каждый четвертый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вследствие пренебрежения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ремнями безопасности и специальными детскими удерживающими устройствами. Чем это объяснить? Только одним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преступным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безрассудством водителей и такой же халатностью родителей.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ОБРАЩЕНИЕ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родителям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бабушкам, дедушкам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юным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пешеходам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071810"/>
            <a:ext cx="8229600" cy="3482981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сами должны быть примером в поведении на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дорогах;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способными первыми прийти на помощь пострадавшим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людям;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807249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Самое бесценное у человека - это его жизнь! </a:t>
            </a: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Никто не вправе лишать человека жизни. </a:t>
            </a: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Беспечность, равнодушие и безразличие в одно мгновение могут ее оборвать.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4786322"/>
            <a:ext cx="86834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наша безопасность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находится в наших руках!</a:t>
            </a:r>
            <a:endParaRPr kumimoji="0" lang="ru-RU" sz="32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214290"/>
            <a:ext cx="7772400" cy="11430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Некоторые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лето забыли,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и как можно безопасно перейти через дорогу.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 descr="F:\Kazan_School_traffic_banner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85860"/>
            <a:ext cx="5821232" cy="43077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786454"/>
            <a:ext cx="85011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Оказавшись в сложной обстановке на проезжей части они могут растеряться.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724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родители!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329642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Своевременно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обучайте детей умению ориентироваться 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дорожной ситуации.</a:t>
            </a: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Воспитывайте у ребёнка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потребность быть дисциплинированным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внимательным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улице, осторожным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осмотрительным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того, чтобы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уберечь детей, необходимо ежедневно напоминать им об опасностях, подстерегающих на дороге, о необходимости строгого соблюдения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дорожного движения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714488"/>
            <a:ext cx="7772400" cy="4572000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помочь родителям понять значение в жизни ребенка физиологических и психологических изменений; </a:t>
            </a:r>
          </a:p>
          <a:p>
            <a:pPr algn="just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обратить ваше внимание на собственное поведение в этот период; </a:t>
            </a:r>
          </a:p>
          <a:p>
            <a:pPr algn="just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обсудить определенные правила поведения родителей в период полового взросления детей.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3724981" cy="52149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42"/>
            <a:ext cx="3729053" cy="5253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137968" cy="5733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785794"/>
            <a:ext cx="3618772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4321822" cy="60136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1818" y="142852"/>
            <a:ext cx="4634635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7158" y="5572140"/>
            <a:ext cx="67151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Но, к сожалению, чаще всего ребята попадают под колеса поезда на железнодорожных переездах. Они ошибочно думают, что поезд едет слишком медленно и в случае чего успеет остановиться.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</a:t>
            </a:r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раннего отрочества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500306"/>
            <a:ext cx="7786742" cy="35194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гадкого утенка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неприязни и непринятия себя, 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отрицаний и страданий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772400" cy="774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переживания в этот период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1857388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кто-то бунтует, открыто протестует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кто-то страдает молча, уйдя в себя и тихонько глотая слезы.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000504"/>
            <a:ext cx="757242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Однако и в одном, и в другом случае детям нужна поддержка, внимание и забота. </a:t>
            </a:r>
            <a:endParaRPr lang="ru-RU" sz="2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должны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реально ощущать, что родные 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 понимают их проблемы, стараются ответить на те вопросы, которые ставит перед ними сама ситуация взросления.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868346"/>
          </a:xfrm>
        </p:spPr>
        <p:txBody>
          <a:bodyPr/>
          <a:lstStyle/>
          <a:p>
            <a:pPr algn="ctr"/>
            <a:r>
              <a:rPr lang="ru-RU" b="1" dirty="0" smtClean="0"/>
              <a:t>Статистика для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643998" cy="5429288"/>
          </a:xfrm>
        </p:spPr>
        <p:txBody>
          <a:bodyPr>
            <a:noAutofit/>
          </a:bodyPr>
          <a:lstStyle/>
          <a:p>
            <a:pPr marL="0" lvl="0">
              <a:spcBef>
                <a:spcPts val="0"/>
              </a:spcBef>
            </a:pP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Предпубертатный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возраст характеризуется высоким уровнем тревожности, озабоченности и неудовлетворенности своей внешностью.</a:t>
            </a: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этот период жизни к нелюбимым чертам характера ребята относят физические характеристики.</a:t>
            </a: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30% мальчиков и 20% девочек в возрасте 12-14 лет испытывают беспокойство по поводу своего роста.</a:t>
            </a: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60% девочек в возрасте 12-14 лет испытывают беспокойство по поводу лишнего веса. В действительности лишь 16% от этого числа склонны к ожирению и тучности.</a:t>
            </a: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Мальчики и девочки, достигшие раньше других физической зрелости, обладают более высоким социальным статусом в детском коллективе.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Девочки, у которых позднее физическое созревание, часто страдают заниженной самооценкой в коллективе сверстников и попадают в группу изолированных детей.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Сексуальные установки средних подростков больше подвержены влиянию семейных и социальных установок.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материалам статистики, опыт первой влюбленности девочек — 12 лет — 60%, опыт первой влюбленности мальчиков — 14 лет.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этот период времени девочки больше стремятся к личной свободе и независимости. Начиная с 12 лет, увеличивается конфликтность подростков.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>
              <a:spcBef>
                <a:spcPts val="0"/>
              </a:spcBef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Большинство детей в этот период времени отдаляется от родителей, предпочитая группу сверстников.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7724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родителей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8501122" cy="4981596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1. Можете ли вы подтвердить или опровергнуть с помощью ответов «да» или «нет», что ваш ребенок стал больше интересоваться:</a:t>
            </a:r>
            <a:endParaRPr lang="ru-RU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	Своей внешностью.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        Своим весом и ростом;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	Гигиеной собственного тела.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        Противоположным полом.</a:t>
            </a:r>
          </a:p>
          <a:p>
            <a:pPr marL="0">
              <a:spcBef>
                <a:spcPts val="0"/>
              </a:spcBef>
            </a:pPr>
            <a:endParaRPr lang="ru-RU" sz="1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2.</a:t>
            </a:r>
            <a:r>
              <a:rPr lang="ru-RU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он стал больше:</a:t>
            </a:r>
            <a:endParaRPr lang="ru-RU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	Общаться с друзьями по телефону.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        Проводить время у зеркала.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	Проводить время с друзьями вне дома.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        Обращать внимание на свою одежду.</a:t>
            </a:r>
          </a:p>
          <a:p>
            <a:pPr marL="0">
              <a:spcBef>
                <a:spcPts val="0"/>
              </a:spcBef>
            </a:pP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личностном плане он стал:</a:t>
            </a:r>
            <a:endParaRPr lang="ru-RU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	Более скрытным.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        Менее реагирующим на родительскую ласку и внимание.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	Чутко реагирующим на замечания в свой адрес.</a:t>
            </a:r>
          </a:p>
          <a:p>
            <a:pPr marL="0">
              <a:spcBef>
                <a:spcPts val="0"/>
              </a:spcBef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        Менее ответственным в учебной деятельности.</a:t>
            </a:r>
          </a:p>
          <a:p>
            <a:pPr marL="0">
              <a:spcBef>
                <a:spcPts val="0"/>
              </a:spcBef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учащихся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857232"/>
            <a:ext cx="8286808" cy="471487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400" b="1" dirty="0" smtClean="0"/>
              <a:t>Из предложенных вариантов ответов выбери тот, который в большей степени ближе твоему мнению:</a:t>
            </a:r>
          </a:p>
          <a:p>
            <a:pPr marL="0">
              <a:spcBef>
                <a:spcPts val="0"/>
              </a:spcBef>
              <a:buNone/>
            </a:pPr>
            <a:endParaRPr lang="ru-RU" sz="1400" b="1" dirty="0" smtClean="0"/>
          </a:p>
          <a:p>
            <a:pPr marL="0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В последнее время тебе больше нравится проводить время: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400" dirty="0" smtClean="0"/>
              <a:t>A.  В кругу своей семьи .					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Б.  С друзьями.						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B.  В одиночестве.						 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  <a:p>
            <a:pPr marL="0">
              <a:spcBef>
                <a:spcPts val="0"/>
              </a:spcBef>
            </a:pPr>
            <a:endParaRPr lang="ru-RU" sz="1400" b="1" dirty="0" smtClean="0"/>
          </a:p>
          <a:p>
            <a:pPr marL="0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Изменения твоей внешности, роста, веса: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400" dirty="0" smtClean="0"/>
              <a:t>A. Радуют.						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Б.  Огорчают.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B. Раздражают и злят.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  <a:p>
            <a:pPr marL="0">
              <a:spcBef>
                <a:spcPts val="0"/>
              </a:spcBef>
            </a:pPr>
            <a:endParaRPr lang="ru-RU" sz="14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Тебе больше всего хотелось бы быть: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400" dirty="0" smtClean="0"/>
              <a:t>A. Умным.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Б.  Красивым.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B. Общительным.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</a:p>
          <a:p>
            <a:pPr marL="0">
              <a:spcBef>
                <a:spcPts val="0"/>
              </a:spcBef>
              <a:buNone/>
            </a:pPr>
            <a:endParaRPr lang="ru-RU" sz="14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Если бы ты был в центре внимания благодаря своей внешности, тебя бы это: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400" dirty="0" smtClean="0"/>
              <a:t>A. Радовало.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Б.  Огорчало.						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B. Безразлично.						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</a:p>
          <a:p>
            <a:pPr marL="0">
              <a:spcBef>
                <a:spcPts val="0"/>
              </a:spcBef>
            </a:pPr>
            <a:endParaRPr lang="ru-RU" sz="14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Если бы ты привлекал внимание противоположного пола, то тебя бы это: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spcBef>
                <a:spcPts val="0"/>
              </a:spcBef>
            </a:pPr>
            <a:r>
              <a:rPr lang="ru-RU" sz="1400" dirty="0" smtClean="0"/>
              <a:t>A. Радовало.						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Б.  Огорчало.						  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pPr marL="0">
              <a:spcBef>
                <a:spcPts val="0"/>
              </a:spcBef>
            </a:pPr>
            <a:r>
              <a:rPr lang="ru-RU" sz="1400" dirty="0" smtClean="0"/>
              <a:t>B. Безразлично.						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</a:p>
          <a:p>
            <a:pPr marL="0">
              <a:spcBef>
                <a:spcPts val="0"/>
              </a:spcBef>
            </a:pPr>
            <a:endParaRPr lang="ru-RU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 для родителей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429684" cy="4572000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Старайтесь говорить со своим ребенком открыто и откровенно на самые деликатные темы.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Опасайтесь получения вашим ребенком информации из чужих уст.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Рассказывайте о своих переживаниях в том возрасте, в котором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сейчас ваши дети.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Будьте открыты для общения с ребенком, даже если вы чего-то не знаете или в чем-то сомневаетесь, не стесняйтесь сказать ему об этом.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высказывайтесь негативно о тех переживаниях, которые были связаны с вашим взрослением. Ребенок будет их переживать с вашей позиции и воспринимать так, как воспринимали вы.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Постарайтесь сделать так, чтобы ваши дети не воспринимали сексуальные отношения как нечто грязное и постыдное. От этого во многом зависит их физиологическое взросление.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период полового созревания мальчикам важно получать поддержку и одобрение со стороны мам, а девочкам — со стороны пап.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Проявляйте ласку к своим детям, демонстрируйте им свою любовь.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Будьте особенно внимательны и наблюдательны, обращайте внимание на любые изменения в поведении своего ребенка.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Старайтесь защитить своего ребенка всеми возможными средствами, если он в этом нуждается.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1435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1.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000240"/>
            <a:ext cx="8786842" cy="4572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Ребенок, всегда равнодушно относившийся к одежде, которую ему покупали родители, вдруг начал капризничать, отказываться носить одежду старших братьев и сестер, обижаться, если родители остаются непреклонны и считают, что он мал для покупок хороших и дорогих вещей...</a:t>
            </a:r>
          </a:p>
          <a:p>
            <a:pPr algn="just"/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433</TotalTime>
  <Words>638</Words>
  <Application>Microsoft Office PowerPoint</Application>
  <PresentationFormat>Экран (4:3)</PresentationFormat>
  <Paragraphs>123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Проблемы подросткового возраста  </vt:lpstr>
      <vt:lpstr>Задачи: </vt:lpstr>
      <vt:lpstr>Период раннего отрочества</vt:lpstr>
      <vt:lpstr>Детские переживания в этот период</vt:lpstr>
      <vt:lpstr>Статистика для родителей</vt:lpstr>
      <vt:lpstr> Анкетирование родителей </vt:lpstr>
      <vt:lpstr>Анкетирование учащихся </vt:lpstr>
      <vt:lpstr>Памятка для родителей </vt:lpstr>
      <vt:lpstr>Ситуация 1.  </vt:lpstr>
      <vt:lpstr>Ситуация 2.</vt:lpstr>
      <vt:lpstr>Ситуация 3. </vt:lpstr>
      <vt:lpstr>Ситуация 4. </vt:lpstr>
      <vt:lpstr>Ситуация 5. </vt:lpstr>
      <vt:lpstr>Тревожная статистика</vt:lpstr>
      <vt:lpstr>Слайд 15</vt:lpstr>
      <vt:lpstr>ОБРАЩЕНИЕ  к родителям, бабушкам, дедушкам  и юным пешеходам</vt:lpstr>
      <vt:lpstr>Помните!</vt:lpstr>
      <vt:lpstr>Слайд 18</vt:lpstr>
      <vt:lpstr>Уважаемые родители! 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Windows XP</cp:lastModifiedBy>
  <cp:revision>33</cp:revision>
  <dcterms:created xsi:type="dcterms:W3CDTF">2010-10-14T09:11:56Z</dcterms:created>
  <dcterms:modified xsi:type="dcterms:W3CDTF">2015-11-05T03:24:32Z</dcterms:modified>
</cp:coreProperties>
</file>