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63" r:id="rId3"/>
    <p:sldId id="261" r:id="rId4"/>
    <p:sldId id="262" r:id="rId5"/>
    <p:sldId id="264" r:id="rId6"/>
    <p:sldId id="265" r:id="rId7"/>
    <p:sldId id="266" r:id="rId8"/>
    <p:sldId id="267" r:id="rId9"/>
    <p:sldId id="268" r:id="rId10"/>
    <p:sldId id="269" r:id="rId11"/>
    <p:sldId id="270" r:id="rId12"/>
    <p:sldId id="271" r:id="rId13"/>
    <p:sldId id="272" r:id="rId14"/>
    <p:sldId id="273" r:id="rId15"/>
    <p:sldId id="274" r:id="rId16"/>
    <p:sldId id="26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25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6A3597-B00F-42F5-A1BE-F7B11EC17D17}" type="datetimeFigureOut">
              <a:rPr lang="ru-RU" smtClean="0"/>
              <a:t>20.12.2016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52850F-138A-44F5-8A4C-3B908E1A7035}" type="slidenum">
              <a:rPr lang="ru-RU" smtClean="0"/>
              <a:t>‹#›</a:t>
            </a:fld>
            <a:endParaRPr lang="ru-RU"/>
          </a:p>
        </p:txBody>
      </p:sp>
    </p:spTree>
    <p:extLst>
      <p:ext uri="{BB962C8B-B14F-4D97-AF65-F5344CB8AC3E}">
        <p14:creationId xmlns:p14="http://schemas.microsoft.com/office/powerpoint/2010/main" val="237787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1" name="chimes.wav"/>
          </p:stSnd>
        </p:sndAc>
      </p:transition>
    </mc:Choice>
    <mc:Fallback xmlns="">
      <p:transition spd="slow">
        <p:circle/>
        <p:sndAc>
          <p:stSnd>
            <p:snd r:embed="rId3" name="chimes.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Grid">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800">
        <p:circle/>
        <p:sndAc>
          <p:stSnd>
            <p:snd r:embed="rId13" name="chimes.wav"/>
          </p:stSnd>
        </p:sndAc>
      </p:transition>
    </mc:Choice>
    <mc:Fallback xmlns="">
      <p:transition spd="slow">
        <p:circle/>
        <p:sndAc>
          <p:stSnd>
            <p:snd r:embed="rId14" name="chimes.wav"/>
          </p:stSnd>
        </p:sndAc>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image" Target="../media/image14.jpeg"/><Relationship Id="rId4" Type="http://schemas.openxmlformats.org/officeDocument/2006/relationships/image" Target="../media/image13.gif"/></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image" Target="../media/image18.gif"/><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16.xml.rels><?xml version="1.0" encoding="UTF-8" standalone="yes"?>
<Relationships xmlns="http://schemas.openxmlformats.org/package/2006/relationships"><Relationship Id="rId3" Type="http://schemas.openxmlformats.org/officeDocument/2006/relationships/hyperlink" Target="http://bezvreda.com/10-sekretov-chelovecheskogo-tela/" TargetMode="External"/><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Вертикальный свиток 3"/>
          <p:cNvSpPr/>
          <p:nvPr/>
        </p:nvSpPr>
        <p:spPr>
          <a:xfrm>
            <a:off x="160600" y="46227"/>
            <a:ext cx="8280920" cy="6858000"/>
          </a:xfrm>
          <a:prstGeom prst="vertic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smtClean="0"/>
          </a:p>
          <a:p>
            <a:pPr algn="ctr"/>
            <a:endParaRPr lang="ru-RU" dirty="0"/>
          </a:p>
          <a:p>
            <a:pPr algn="ctr"/>
            <a:endParaRPr lang="ru-RU" dirty="0" smtClean="0"/>
          </a:p>
          <a:p>
            <a:pPr algn="ctr"/>
            <a:endParaRPr lang="ru-RU" dirty="0"/>
          </a:p>
          <a:p>
            <a:pPr algn="ctr"/>
            <a:endParaRPr lang="ru-RU" dirty="0" smtClean="0"/>
          </a:p>
          <a:p>
            <a:pPr algn="ctr"/>
            <a:endParaRPr lang="ru-RU" dirty="0"/>
          </a:p>
          <a:p>
            <a:pPr algn="ctr"/>
            <a:endParaRPr lang="ru-RU" dirty="0" smtClean="0"/>
          </a:p>
          <a:p>
            <a:pPr algn="ctr"/>
            <a:endParaRPr lang="ru-RU" dirty="0"/>
          </a:p>
          <a:p>
            <a:pPr algn="ctr"/>
            <a:endParaRPr lang="ru-RU" dirty="0" smtClean="0"/>
          </a:p>
          <a:p>
            <a:pPr algn="ctr"/>
            <a:endParaRPr lang="ru-RU" b="1" dirty="0"/>
          </a:p>
          <a:p>
            <a:pPr algn="ctr"/>
            <a:r>
              <a:rPr lang="ru-RU" b="1" dirty="0" smtClean="0">
                <a:solidFill>
                  <a:schemeClr val="tx2">
                    <a:lumMod val="75000"/>
                  </a:schemeClr>
                </a:solidFill>
              </a:rPr>
              <a:t>Автор: Серебрякова Е. А. </a:t>
            </a:r>
          </a:p>
          <a:p>
            <a:pPr algn="ctr"/>
            <a:r>
              <a:rPr lang="ru-RU" dirty="0" smtClean="0">
                <a:solidFill>
                  <a:schemeClr val="tx2">
                    <a:lumMod val="75000"/>
                  </a:schemeClr>
                </a:solidFill>
              </a:rPr>
              <a:t>Воспитатель д/с №32</a:t>
            </a:r>
          </a:p>
          <a:p>
            <a:pPr algn="ctr"/>
            <a:r>
              <a:rPr lang="ru-RU" dirty="0" smtClean="0">
                <a:solidFill>
                  <a:schemeClr val="tx2">
                    <a:lumMod val="75000"/>
                  </a:schemeClr>
                </a:solidFill>
              </a:rPr>
              <a:t>Г. Рыбинск.</a:t>
            </a:r>
            <a:endParaRPr lang="ru-RU" dirty="0">
              <a:solidFill>
                <a:schemeClr val="tx2">
                  <a:lumMod val="75000"/>
                </a:schemeClr>
              </a:solidFill>
            </a:endParaRPr>
          </a:p>
        </p:txBody>
      </p:sp>
      <p:sp>
        <p:nvSpPr>
          <p:cNvPr id="2" name="Прямоугольник 1"/>
          <p:cNvSpPr/>
          <p:nvPr/>
        </p:nvSpPr>
        <p:spPr>
          <a:xfrm>
            <a:off x="1414671" y="1945063"/>
            <a:ext cx="5760640" cy="2123658"/>
          </a:xfrm>
          <a:prstGeom prst="rect">
            <a:avLst/>
          </a:prstGeom>
        </p:spPr>
        <p:txBody>
          <a:bodyPr wrap="square">
            <a:prstTxWarp prst="textDeflateInflateDeflat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Интересные </a:t>
            </a:r>
            <a:endPar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факты </a:t>
            </a:r>
            <a:r>
              <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 теле </a:t>
            </a: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человека</a:t>
            </a:r>
          </a:p>
        </p:txBody>
      </p:sp>
      <p:sp>
        <p:nvSpPr>
          <p:cNvPr id="5" name="Солнце 4"/>
          <p:cNvSpPr/>
          <p:nvPr/>
        </p:nvSpPr>
        <p:spPr>
          <a:xfrm>
            <a:off x="2411760" y="105921"/>
            <a:ext cx="770384" cy="759088"/>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6" name="Солнце 5"/>
          <p:cNvSpPr/>
          <p:nvPr/>
        </p:nvSpPr>
        <p:spPr>
          <a:xfrm>
            <a:off x="4644008" y="68709"/>
            <a:ext cx="770384" cy="781164"/>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7" name="Солнце 6"/>
          <p:cNvSpPr/>
          <p:nvPr/>
        </p:nvSpPr>
        <p:spPr>
          <a:xfrm>
            <a:off x="6785336" y="105921"/>
            <a:ext cx="792088" cy="772943"/>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8" name="Солнце 7"/>
          <p:cNvSpPr/>
          <p:nvPr/>
        </p:nvSpPr>
        <p:spPr>
          <a:xfrm>
            <a:off x="3729608" y="5589240"/>
            <a:ext cx="914400" cy="914400"/>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37710927"/>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3" name="chimes.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8429" y="116632"/>
            <a:ext cx="9036496" cy="954107"/>
          </a:xfrm>
          <a:prstGeom prst="rect">
            <a:avLst/>
          </a:prstGeom>
        </p:spPr>
        <p:txBody>
          <a:bodyPr wrap="square">
            <a:spAutoFit/>
          </a:bodyPr>
          <a:lstStyle/>
          <a:p>
            <a:r>
              <a:rPr lang="ru-RU" sz="2800" b="1" dirty="0">
                <a:ln w="1905"/>
                <a:solidFill>
                  <a:srgbClr val="C00000"/>
                </a:solidFill>
                <a:effectLst>
                  <a:innerShdw blurRad="69850" dist="43180" dir="5400000">
                    <a:srgbClr val="000000">
                      <a:alpha val="65000"/>
                    </a:srgbClr>
                  </a:innerShdw>
                </a:effectLst>
              </a:rPr>
              <a:t>И, ещё – иногда на наше настроение также </a:t>
            </a:r>
            <a:r>
              <a:rPr lang="ru-RU" sz="2800" b="1" dirty="0" smtClean="0">
                <a:ln w="1905"/>
                <a:solidFill>
                  <a:srgbClr val="C00000"/>
                </a:solidFill>
                <a:effectLst>
                  <a:innerShdw blurRad="69850" dist="43180" dir="5400000">
                    <a:srgbClr val="000000">
                      <a:alpha val="65000"/>
                    </a:srgbClr>
                  </a:innerShdw>
                </a:effectLst>
              </a:rPr>
              <a:t>влияет </a:t>
            </a:r>
          </a:p>
          <a:p>
            <a:r>
              <a:rPr lang="ru-RU" sz="2800" b="1" dirty="0" smtClean="0">
                <a:ln w="1905"/>
                <a:solidFill>
                  <a:srgbClr val="C00000"/>
                </a:solidFill>
                <a:effectLst>
                  <a:innerShdw blurRad="69850" dist="43180" dir="5400000">
                    <a:srgbClr val="000000">
                      <a:alpha val="65000"/>
                    </a:srgbClr>
                  </a:innerShdw>
                </a:effectLst>
              </a:rPr>
              <a:t>такой </a:t>
            </a:r>
            <a:r>
              <a:rPr lang="ru-RU" sz="2800" b="1" dirty="0">
                <a:ln w="1905"/>
                <a:solidFill>
                  <a:srgbClr val="C00000"/>
                </a:solidFill>
                <a:effectLst>
                  <a:innerShdw blurRad="69850" dist="43180" dir="5400000">
                    <a:srgbClr val="000000">
                      <a:alpha val="65000"/>
                    </a:srgbClr>
                  </a:innerShdw>
                </a:effectLst>
              </a:rPr>
              <a:t>«желудочный» мозг. </a:t>
            </a:r>
          </a:p>
        </p:txBody>
      </p:sp>
      <p:pic>
        <p:nvPicPr>
          <p:cNvPr id="2050" name="Picture 2" descr="http://333v.ru/uploads/e0/e03489ba6c0e8e6dbdb1a4edbdf1fdb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7459" y="3789040"/>
            <a:ext cx="4736489" cy="296030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lavyanskaya-kultura.ru/images/88%2820%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429" y="1081421"/>
            <a:ext cx="4743048" cy="319414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148064" y="1700808"/>
            <a:ext cx="3628052" cy="1569660"/>
          </a:xfrm>
          <a:prstGeom prst="rect">
            <a:avLst/>
          </a:prstGeom>
        </p:spPr>
        <p:txBody>
          <a:bodyPr wrap="square">
            <a:spAutoFit/>
          </a:bodyPr>
          <a:lstStyle/>
          <a:p>
            <a:r>
              <a:rPr lang="ru-RU" sz="2400" b="1" dirty="0">
                <a:ln w="1905"/>
                <a:solidFill>
                  <a:srgbClr val="0070C0"/>
                </a:solidFill>
                <a:effectLst>
                  <a:innerShdw blurRad="69850" dist="43180" dir="5400000">
                    <a:srgbClr val="000000">
                      <a:alpha val="65000"/>
                    </a:srgbClr>
                  </a:innerShdw>
                </a:effectLst>
              </a:rPr>
              <a:t>Так, после сытного обеда мы чувствуем себя довольными и </a:t>
            </a:r>
            <a:r>
              <a:rPr lang="ru-RU" sz="2400" b="1" dirty="0" smtClean="0">
                <a:ln w="1905"/>
                <a:solidFill>
                  <a:srgbClr val="0070C0"/>
                </a:solidFill>
                <a:effectLst>
                  <a:innerShdw blurRad="69850" dist="43180" dir="5400000">
                    <a:srgbClr val="000000">
                      <a:alpha val="65000"/>
                    </a:srgbClr>
                  </a:innerShdw>
                </a:effectLst>
              </a:rPr>
              <a:t>расслабленными.</a:t>
            </a:r>
            <a:endParaRPr lang="ru-RU" sz="2400" b="1" dirty="0">
              <a:ln w="1905"/>
              <a:solidFill>
                <a:srgbClr val="0070C0"/>
              </a:solidFill>
              <a:effectLst>
                <a:innerShdw blurRad="69850" dist="43180" dir="5400000">
                  <a:srgbClr val="000000">
                    <a:alpha val="65000"/>
                  </a:srgbClr>
                </a:innerShdw>
              </a:effectLst>
            </a:endParaRPr>
          </a:p>
        </p:txBody>
      </p:sp>
      <p:sp>
        <p:nvSpPr>
          <p:cNvPr id="7" name="Прямоугольник 6"/>
          <p:cNvSpPr/>
          <p:nvPr/>
        </p:nvSpPr>
        <p:spPr>
          <a:xfrm>
            <a:off x="118429" y="4648814"/>
            <a:ext cx="3960440" cy="1569660"/>
          </a:xfrm>
          <a:prstGeom prst="rect">
            <a:avLst/>
          </a:prstGeom>
        </p:spPr>
        <p:txBody>
          <a:bodyPr wrap="square">
            <a:spAutoFit/>
          </a:bodyPr>
          <a:lstStyle/>
          <a:p>
            <a:r>
              <a:rPr lang="ru-RU" sz="2400" b="1" dirty="0" smtClean="0">
                <a:ln w="1905"/>
                <a:solidFill>
                  <a:srgbClr val="0070C0"/>
                </a:solidFill>
                <a:effectLst>
                  <a:innerShdw blurRad="69850" dist="43180" dir="5400000">
                    <a:srgbClr val="000000">
                      <a:alpha val="65000"/>
                    </a:srgbClr>
                  </a:innerShdw>
                </a:effectLst>
              </a:rPr>
              <a:t>На </a:t>
            </a:r>
            <a:r>
              <a:rPr lang="ru-RU" sz="2400" b="1" dirty="0">
                <a:ln w="1905"/>
                <a:solidFill>
                  <a:srgbClr val="0070C0"/>
                </a:solidFill>
                <a:effectLst>
                  <a:innerShdw blurRad="69850" dist="43180" dir="5400000">
                    <a:srgbClr val="000000">
                      <a:alpha val="65000"/>
                    </a:srgbClr>
                  </a:innerShdw>
                </a:effectLst>
              </a:rPr>
              <a:t>голодный желудок к нам лучше не подходить – </a:t>
            </a:r>
            <a:endParaRPr lang="ru-RU" sz="2400" b="1" dirty="0" smtClean="0">
              <a:ln w="1905"/>
              <a:solidFill>
                <a:srgbClr val="0070C0"/>
              </a:solidFill>
              <a:effectLst>
                <a:innerShdw blurRad="69850" dist="43180" dir="5400000">
                  <a:srgbClr val="000000">
                    <a:alpha val="65000"/>
                  </a:srgbClr>
                </a:innerShdw>
              </a:effectLst>
            </a:endParaRPr>
          </a:p>
          <a:p>
            <a:r>
              <a:rPr lang="ru-RU" sz="2400" b="1" dirty="0" smtClean="0">
                <a:ln w="1905"/>
                <a:solidFill>
                  <a:srgbClr val="0070C0"/>
                </a:solidFill>
                <a:effectLst>
                  <a:innerShdw blurRad="69850" dist="43180" dir="5400000">
                    <a:srgbClr val="000000">
                      <a:alpha val="65000"/>
                    </a:srgbClr>
                  </a:innerShdw>
                </a:effectLst>
              </a:rPr>
              <a:t>уж </a:t>
            </a:r>
            <a:r>
              <a:rPr lang="ru-RU" sz="2400" b="1" dirty="0">
                <a:ln w="1905"/>
                <a:solidFill>
                  <a:srgbClr val="0070C0"/>
                </a:solidFill>
                <a:effectLst>
                  <a:innerShdw blurRad="69850" dist="43180" dir="5400000">
                    <a:srgbClr val="000000">
                      <a:alpha val="65000"/>
                    </a:srgbClr>
                  </a:innerShdw>
                </a:effectLst>
              </a:rPr>
              <a:t>слишком мы нервные и раздражительные. </a:t>
            </a:r>
          </a:p>
        </p:txBody>
      </p:sp>
    </p:spTree>
    <p:extLst>
      <p:ext uri="{BB962C8B-B14F-4D97-AF65-F5344CB8AC3E}">
        <p14:creationId xmlns:p14="http://schemas.microsoft.com/office/powerpoint/2010/main" val="38865396"/>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5" name="chimes.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86036"/>
            <a:ext cx="8784976" cy="1938992"/>
          </a:xfrm>
          <a:prstGeom prst="rect">
            <a:avLst/>
          </a:prstGeom>
        </p:spPr>
        <p:txBody>
          <a:bodyPr wrap="square">
            <a:spAutoFit/>
          </a:bodyPr>
          <a:lstStyle/>
          <a:p>
            <a:r>
              <a:rPr lang="ru-RU" b="1" dirty="0">
                <a:ln w="1905"/>
                <a:solidFill>
                  <a:srgbClr val="C00000"/>
                </a:solidFill>
                <a:effectLst>
                  <a:innerShdw blurRad="69850" dist="43180" dir="5400000">
                    <a:srgbClr val="000000">
                      <a:alpha val="65000"/>
                    </a:srgbClr>
                  </a:innerShdw>
                </a:effectLst>
              </a:rPr>
              <a:t>Волосы. </a:t>
            </a:r>
            <a:r>
              <a:rPr lang="ru-RU" sz="2000" b="1" dirty="0">
                <a:ln w="1905"/>
                <a:solidFill>
                  <a:srgbClr val="0070C0"/>
                </a:solidFill>
                <a:effectLst>
                  <a:innerShdw blurRad="69850" dist="43180" dir="5400000">
                    <a:srgbClr val="000000">
                      <a:alpha val="65000"/>
                    </a:srgbClr>
                  </a:innerShdw>
                </a:effectLst>
              </a:rPr>
              <a:t>На теле человека растёт столько же волос, сколько их можно обнаружить у… шимпанзе. Такого не может быть! Однако, это всё-таки так. Как и тело приматов, так и человеческое тело покрыто полностью волосами. Вот только, к счастью, человеческие волосы на теле – светлые и тонкие. Так, к примеру, на каждом квадратном сантиметре нашего тела под лупой можно обнаружить от двухсот пятидесяти до пяти ста волосяных луковиц! </a:t>
            </a:r>
          </a:p>
        </p:txBody>
      </p:sp>
      <p:pic>
        <p:nvPicPr>
          <p:cNvPr id="1026" name="Picture 2" descr="http://smexkartinka.ru/uploads/posts/2011-07/1311682895_image000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453" y="2413708"/>
            <a:ext cx="3914667" cy="3830783"/>
          </a:xfrm>
          <a:prstGeom prst="rect">
            <a:avLst/>
          </a:prstGeom>
          <a:ln w="127000" cap="sq" cmpd="thickThin">
            <a:solidFill>
              <a:schemeClr val="accent6">
                <a:lumMod val="50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5" name="Picture 2" descr="http://zanimatika.narod.ru/Rojica_mini.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1738" y="-2105025"/>
            <a:ext cx="200025" cy="2095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zofis.eoldal.hu/img/mid/3/www.tvn.hu_8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4940" y="2276872"/>
            <a:ext cx="4560507"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811594"/>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6" name="chimes.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60648"/>
            <a:ext cx="8136904" cy="1015663"/>
          </a:xfrm>
          <a:prstGeom prst="rect">
            <a:avLst/>
          </a:prstGeom>
        </p:spPr>
        <p:txBody>
          <a:bodyPr wrap="square">
            <a:spAutoFit/>
          </a:bodyPr>
          <a:lstStyle/>
          <a:p>
            <a:r>
              <a:rPr lang="ru-RU" sz="2000" b="1" dirty="0">
                <a:ln w="1905"/>
                <a:solidFill>
                  <a:srgbClr val="C00000"/>
                </a:solidFill>
                <a:effectLst>
                  <a:innerShdw blurRad="69850" dist="43180" dir="5400000">
                    <a:srgbClr val="000000">
                      <a:alpha val="65000"/>
                    </a:srgbClr>
                  </a:innerShdw>
                </a:effectLst>
              </a:rPr>
              <a:t>А, вот самый «волосатый» зверь на нашей планете – это морская выдра.</a:t>
            </a:r>
            <a:r>
              <a:rPr lang="ru-RU" sz="2000" b="1" dirty="0">
                <a:ln w="1905"/>
                <a:solidFill>
                  <a:srgbClr val="0070C0"/>
                </a:solidFill>
                <a:effectLst>
                  <a:innerShdw blurRad="69850" dist="43180" dir="5400000">
                    <a:srgbClr val="000000">
                      <a:alpha val="65000"/>
                    </a:srgbClr>
                  </a:innerShdw>
                </a:effectLst>
              </a:rPr>
              <a:t> У этого животного на квадратном сантиметре его маленького тела можно обнаружить до полумиллиона волосяных луковиц.</a:t>
            </a:r>
          </a:p>
        </p:txBody>
      </p:sp>
      <p:pic>
        <p:nvPicPr>
          <p:cNvPr id="3074" name="Picture 2" descr="http://basik.ru/images/otters/03_ott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36" y="2132856"/>
            <a:ext cx="7967935" cy="44122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366687"/>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enhancerfitness.com/wp-content/uploads/2013/11/Healthy-Lifestyle-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577402"/>
            <a:ext cx="6041280" cy="4019950"/>
          </a:xfrm>
          <a:prstGeom prst="rect">
            <a:avLst/>
          </a:prstGeom>
          <a:ln>
            <a:solidFill>
              <a:srgbClr val="75B319"/>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3076" name="Picture 4" descr="http://mygazeta.com/i/2011/06/4865141073_2061a4d7e0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5431" y="1391260"/>
            <a:ext cx="4787685" cy="3193349"/>
          </a:xfrm>
          <a:prstGeom prst="rect">
            <a:avLst/>
          </a:prstGeom>
          <a:ln cmpd="dbl">
            <a:solidFill>
              <a:srgbClr val="75B319"/>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095208" y="188640"/>
            <a:ext cx="7373513" cy="523220"/>
          </a:xfrm>
          <a:prstGeom prst="rect">
            <a:avLst/>
          </a:prstGeom>
        </p:spPr>
        <p:txBody>
          <a:bodyPr wrap="square">
            <a:spAutoFit/>
          </a:bodyPr>
          <a:lstStyle/>
          <a:p>
            <a:pPr lvl="0"/>
            <a:r>
              <a:rPr lang="ru-RU" sz="2800" b="1" dirty="0">
                <a:ln w="1905"/>
                <a:solidFill>
                  <a:srgbClr val="0070C0"/>
                </a:solidFill>
                <a:effectLst>
                  <a:innerShdw blurRad="69850" dist="43180" dir="5400000">
                    <a:srgbClr val="000000">
                      <a:alpha val="65000"/>
                    </a:srgbClr>
                  </a:innerShdw>
                </a:effectLst>
              </a:rPr>
              <a:t>Волос человека в 20 раз толще, чем паутина.</a:t>
            </a:r>
          </a:p>
        </p:txBody>
      </p:sp>
      <p:pic>
        <p:nvPicPr>
          <p:cNvPr id="10" name="Picture 6" descr="http://www.logopedslptoronto.com/images/babochka.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467544" y="836712"/>
            <a:ext cx="1255329" cy="128594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ogopedslptoronto.com/images/babochka.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4869160"/>
            <a:ext cx="1255329" cy="1285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345861"/>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6" name="chimes.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640960" cy="1938992"/>
          </a:xfrm>
          <a:prstGeom prst="rect">
            <a:avLst/>
          </a:prstGeom>
        </p:spPr>
        <p:txBody>
          <a:bodyPr wrap="square">
            <a:spAutoFit/>
          </a:bodyPr>
          <a:lstStyle/>
          <a:p>
            <a:r>
              <a:rPr lang="ru-RU" sz="2000" b="1" dirty="0">
                <a:ln w="1905"/>
                <a:solidFill>
                  <a:srgbClr val="0070C0"/>
                </a:solidFill>
                <a:effectLst>
                  <a:innerShdw blurRad="69850" dist="43180" dir="5400000">
                    <a:srgbClr val="000000">
                      <a:alpha val="65000"/>
                    </a:srgbClr>
                  </a:innerShdw>
                </a:effectLst>
              </a:rPr>
              <a:t>Зарождение жизни – подобно чуду. Взгляните на себя в зеркало – красивый, здоровый, уверенный в себе человек. А, с чего всё начиналось? С симметричного клеточного шарика, деления клеток… А, чем всё закончилось? Тем, что вы видите перед собой в зеркальном отражении. Разве это не чудо – из маленького хаоса получилось большое совершенство… </a:t>
            </a:r>
          </a:p>
        </p:txBody>
      </p:sp>
      <p:pic>
        <p:nvPicPr>
          <p:cNvPr id="4098" name="Picture 2" descr="http://ekovsem.ru/wp-content/uploads/2015/10/611524-kletka_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664345"/>
            <a:ext cx="4707648" cy="175111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zabastovka.com/sites/default/files/u27441/112254_origina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3501008"/>
            <a:ext cx="4696619" cy="318219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7" name="Picture 2" descr="http://zdorove9.ru/wp-content/uploads/2012/06/5a4cac97465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7" y="2132856"/>
            <a:ext cx="3083912" cy="464401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4017373981"/>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6" name="chimes.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2122" y="188640"/>
            <a:ext cx="7488270" cy="1938992"/>
          </a:xfrm>
          <a:prstGeom prst="rect">
            <a:avLst/>
          </a:prstGeom>
        </p:spPr>
        <p:txBody>
          <a:bodyPr wrap="square">
            <a:spAutoFit/>
          </a:bodyPr>
          <a:lstStyle/>
          <a:p>
            <a:pPr algn="just"/>
            <a:r>
              <a:rPr lang="ru-RU" sz="2400" b="1" dirty="0">
                <a:ln w="1905"/>
                <a:solidFill>
                  <a:srgbClr val="C00000"/>
                </a:solidFill>
                <a:effectLst>
                  <a:innerShdw blurRad="69850" dist="43180" dir="5400000">
                    <a:srgbClr val="000000">
                      <a:alpha val="65000"/>
                    </a:srgbClr>
                  </a:innerShdw>
                </a:effectLst>
              </a:rPr>
              <a:t>Вот такие вот секреты! </a:t>
            </a:r>
            <a:r>
              <a:rPr lang="ru-RU" sz="2400" b="1" dirty="0">
                <a:ln w="1905"/>
                <a:solidFill>
                  <a:srgbClr val="0070C0"/>
                </a:solidFill>
                <a:effectLst>
                  <a:innerShdw blurRad="69850" dist="43180" dir="5400000">
                    <a:srgbClr val="000000">
                      <a:alpha val="65000"/>
                    </a:srgbClr>
                  </a:innerShdw>
                </a:effectLst>
              </a:rPr>
              <a:t>Не знаю как вы, а я узнала о своём теле много интересного и </a:t>
            </a:r>
            <a:r>
              <a:rPr lang="ru-RU" sz="2400" b="1" dirty="0" smtClean="0">
                <a:ln w="1905"/>
                <a:solidFill>
                  <a:srgbClr val="0070C0"/>
                </a:solidFill>
                <a:effectLst>
                  <a:innerShdw blurRad="69850" dist="43180" dir="5400000">
                    <a:srgbClr val="000000">
                      <a:alpha val="65000"/>
                    </a:srgbClr>
                  </a:innerShdw>
                </a:effectLst>
              </a:rPr>
              <a:t>полезного. После </a:t>
            </a:r>
            <a:r>
              <a:rPr lang="ru-RU" sz="2400" b="1" dirty="0">
                <a:ln w="1905"/>
                <a:solidFill>
                  <a:srgbClr val="0070C0"/>
                </a:solidFill>
                <a:effectLst>
                  <a:innerShdw blurRad="69850" dist="43180" dir="5400000">
                    <a:srgbClr val="000000">
                      <a:alpha val="65000"/>
                    </a:srgbClr>
                  </a:innerShdw>
                </a:effectLst>
              </a:rPr>
              <a:t>такой информации ещё раз убеждаешься в том, что </a:t>
            </a:r>
            <a:r>
              <a:rPr lang="ru-RU" sz="2400" b="1" dirty="0" smtClean="0">
                <a:ln w="1905"/>
                <a:solidFill>
                  <a:srgbClr val="0070C0"/>
                </a:solidFill>
                <a:effectLst>
                  <a:innerShdw blurRad="69850" dist="43180" dir="5400000">
                    <a:srgbClr val="000000">
                      <a:alpha val="65000"/>
                    </a:srgbClr>
                  </a:innerShdw>
                </a:effectLst>
              </a:rPr>
              <a:t>мы </a:t>
            </a:r>
            <a:r>
              <a:rPr lang="ru-RU" sz="2400" b="1" dirty="0">
                <a:ln w="1905"/>
                <a:solidFill>
                  <a:srgbClr val="0070C0"/>
                </a:solidFill>
                <a:effectLst>
                  <a:innerShdw blurRad="69850" dist="43180" dir="5400000">
                    <a:srgbClr val="000000">
                      <a:alpha val="65000"/>
                    </a:srgbClr>
                  </a:innerShdw>
                </a:effectLst>
              </a:rPr>
              <a:t>– не хаотический набор клеток, а разумные существа. И, этим действительно нужно гордиться! </a:t>
            </a:r>
          </a:p>
        </p:txBody>
      </p:sp>
      <p:pic>
        <p:nvPicPr>
          <p:cNvPr id="6" name="Picture 4" descr="http://www.download-free-wallpaper.com/img47/aenfvmxmyguydlzlzue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9302" y="2338683"/>
            <a:ext cx="6541049" cy="435928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1775161216"/>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195572" y="404664"/>
            <a:ext cx="6375666" cy="6178949"/>
          </a:xfrm>
          <a:prstGeom prst="vertic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sp>
        <p:nvSpPr>
          <p:cNvPr id="4" name="Прямоугольник 3"/>
          <p:cNvSpPr/>
          <p:nvPr/>
        </p:nvSpPr>
        <p:spPr>
          <a:xfrm>
            <a:off x="1065988" y="1969603"/>
            <a:ext cx="3844642" cy="338554"/>
          </a:xfrm>
          <a:prstGeom prst="rect">
            <a:avLst/>
          </a:prstGeom>
        </p:spPr>
        <p:txBody>
          <a:bodyPr wrap="none">
            <a:spAutoFit/>
          </a:bodyPr>
          <a:lstStyle/>
          <a:p>
            <a:r>
              <a:rPr lang="ru-RU" sz="1600" dirty="0" smtClean="0"/>
              <a:t> </a:t>
            </a:r>
            <a:r>
              <a:rPr lang="en-US" sz="1600" dirty="0" smtClean="0"/>
              <a:t>https</a:t>
            </a:r>
            <a:r>
              <a:rPr lang="en-US" sz="1600" dirty="0"/>
              <a:t>://yandex.ru/images/search?p=4&amp;text</a:t>
            </a:r>
            <a:endParaRPr lang="ru-RU" sz="1600" dirty="0"/>
          </a:p>
        </p:txBody>
      </p:sp>
      <p:sp>
        <p:nvSpPr>
          <p:cNvPr id="5" name="Прямоугольник 4"/>
          <p:cNvSpPr/>
          <p:nvPr/>
        </p:nvSpPr>
        <p:spPr>
          <a:xfrm>
            <a:off x="1097405" y="4741666"/>
            <a:ext cx="3492507" cy="584775"/>
          </a:xfrm>
          <a:prstGeom prst="rect">
            <a:avLst/>
          </a:prstGeom>
          <a:noFill/>
          <a:ln>
            <a:solidFill>
              <a:schemeClr val="bg1"/>
            </a:solidFill>
          </a:ln>
        </p:spPr>
        <p:style>
          <a:lnRef idx="0">
            <a:scrgbClr r="0" g="0" b="0"/>
          </a:lnRef>
          <a:fillRef idx="1001">
            <a:schemeClr val="lt1"/>
          </a:fillRef>
          <a:effectRef idx="0">
            <a:scrgbClr r="0" g="0" b="0"/>
          </a:effectRef>
          <a:fontRef idx="major"/>
        </p:style>
        <p:txBody>
          <a:bodyPr wrap="square">
            <a:spAutoFit/>
          </a:bodyPr>
          <a:lstStyle/>
          <a:p>
            <a:pPr fontAlgn="base"/>
            <a:endParaRPr lang="ru-RU" sz="1600" dirty="0" smtClean="0"/>
          </a:p>
          <a:p>
            <a:pPr fontAlgn="base"/>
            <a:r>
              <a:rPr lang="ru-RU" sz="1600" dirty="0" smtClean="0"/>
              <a:t> </a:t>
            </a:r>
            <a:r>
              <a:rPr lang="ru-RU" sz="1600" dirty="0" smtClean="0">
                <a:solidFill>
                  <a:schemeClr val="bg1"/>
                </a:solidFill>
                <a:hlinkClick r:id="rId3"/>
              </a:rPr>
              <a:t>bezvreda.com</a:t>
            </a:r>
            <a:r>
              <a:rPr lang="ru-RU" sz="1600" dirty="0" smtClean="0">
                <a:noFill/>
              </a:rPr>
              <a:t> </a:t>
            </a:r>
            <a:r>
              <a:rPr lang="ru-RU" sz="1600" dirty="0" smtClean="0"/>
              <a:t>- Мир без Вреда</a:t>
            </a:r>
            <a:endParaRPr lang="ru-RU" sz="1600" dirty="0"/>
          </a:p>
        </p:txBody>
      </p:sp>
      <p:sp>
        <p:nvSpPr>
          <p:cNvPr id="6" name="Прямоугольник 5"/>
          <p:cNvSpPr/>
          <p:nvPr/>
        </p:nvSpPr>
        <p:spPr>
          <a:xfrm>
            <a:off x="1112474" y="2836385"/>
            <a:ext cx="3655360" cy="338554"/>
          </a:xfrm>
          <a:prstGeom prst="rect">
            <a:avLst/>
          </a:prstGeom>
        </p:spPr>
        <p:txBody>
          <a:bodyPr wrap="none">
            <a:spAutoFit/>
          </a:bodyPr>
          <a:lstStyle/>
          <a:p>
            <a:r>
              <a:rPr lang="en-US" sz="1600" dirty="0"/>
              <a:t>https://yandex.ru/images/search?img_url</a:t>
            </a:r>
            <a:endParaRPr lang="ru-RU" sz="1600" dirty="0"/>
          </a:p>
        </p:txBody>
      </p:sp>
      <p:sp>
        <p:nvSpPr>
          <p:cNvPr id="7" name="Прямоугольник 6"/>
          <p:cNvSpPr/>
          <p:nvPr/>
        </p:nvSpPr>
        <p:spPr>
          <a:xfrm>
            <a:off x="1108419" y="1628800"/>
            <a:ext cx="3127972" cy="338554"/>
          </a:xfrm>
          <a:prstGeom prst="rect">
            <a:avLst/>
          </a:prstGeom>
        </p:spPr>
        <p:txBody>
          <a:bodyPr wrap="none">
            <a:spAutoFit/>
          </a:bodyPr>
          <a:lstStyle/>
          <a:p>
            <a:r>
              <a:rPr lang="en-US" sz="1600" dirty="0"/>
              <a:t>https://yandex.ru/images/search?p</a:t>
            </a:r>
            <a:endParaRPr lang="ru-RU" sz="1600" dirty="0"/>
          </a:p>
        </p:txBody>
      </p:sp>
      <p:sp>
        <p:nvSpPr>
          <p:cNvPr id="8" name="Прямоугольник 7"/>
          <p:cNvSpPr/>
          <p:nvPr/>
        </p:nvSpPr>
        <p:spPr>
          <a:xfrm>
            <a:off x="1129590" y="3281645"/>
            <a:ext cx="3344505" cy="338554"/>
          </a:xfrm>
          <a:prstGeom prst="rect">
            <a:avLst/>
          </a:prstGeom>
        </p:spPr>
        <p:txBody>
          <a:bodyPr wrap="none">
            <a:spAutoFit/>
          </a:bodyPr>
          <a:lstStyle/>
          <a:p>
            <a:r>
              <a:rPr lang="en-US" sz="1600" dirty="0"/>
              <a:t>https://yandex.ru/images/search?text</a:t>
            </a:r>
            <a:endParaRPr lang="ru-RU" sz="1600" dirty="0"/>
          </a:p>
        </p:txBody>
      </p:sp>
      <p:sp>
        <p:nvSpPr>
          <p:cNvPr id="9" name="Прямоугольник 8"/>
          <p:cNvSpPr/>
          <p:nvPr/>
        </p:nvSpPr>
        <p:spPr>
          <a:xfrm>
            <a:off x="1133619" y="1228040"/>
            <a:ext cx="2925994" cy="338554"/>
          </a:xfrm>
          <a:prstGeom prst="rect">
            <a:avLst/>
          </a:prstGeom>
        </p:spPr>
        <p:txBody>
          <a:bodyPr wrap="none">
            <a:spAutoFit/>
          </a:bodyPr>
          <a:lstStyle/>
          <a:p>
            <a:r>
              <a:rPr lang="en-US" sz="1600" dirty="0" smtClean="0"/>
              <a:t>https</a:t>
            </a:r>
            <a:r>
              <a:rPr lang="en-US" sz="1600" dirty="0"/>
              <a:t>://yandex.ru/images/search</a:t>
            </a:r>
            <a:endParaRPr lang="ru-RU" sz="1600" dirty="0"/>
          </a:p>
        </p:txBody>
      </p:sp>
      <p:sp>
        <p:nvSpPr>
          <p:cNvPr id="11" name="Прямоугольник 10"/>
          <p:cNvSpPr/>
          <p:nvPr/>
        </p:nvSpPr>
        <p:spPr>
          <a:xfrm>
            <a:off x="1097405" y="2435521"/>
            <a:ext cx="4572000" cy="584775"/>
          </a:xfrm>
          <a:prstGeom prst="rect">
            <a:avLst/>
          </a:prstGeom>
        </p:spPr>
        <p:txBody>
          <a:bodyPr>
            <a:spAutoFit/>
          </a:bodyPr>
          <a:lstStyle/>
          <a:p>
            <a:r>
              <a:rPr lang="en-US" sz="1600" dirty="0">
                <a:cs typeface="Arial" pitchFamily="34" charset="0"/>
              </a:rPr>
              <a:t>http://zanimatika.narod.ru/ZOJ_anatom_stihi.htm</a:t>
            </a:r>
            <a:r>
              <a:rPr lang="ru-RU" sz="1600" b="1" dirty="0">
                <a:solidFill>
                  <a:srgbClr val="000080"/>
                </a:solidFill>
                <a:cs typeface="Times New Roman" pitchFamily="18" charset="0"/>
              </a:rPr>
              <a:t/>
            </a:r>
            <a:br>
              <a:rPr lang="ru-RU" sz="1600" b="1" dirty="0">
                <a:solidFill>
                  <a:srgbClr val="000080"/>
                </a:solidFill>
                <a:cs typeface="Times New Roman" pitchFamily="18" charset="0"/>
              </a:rPr>
            </a:br>
            <a:endParaRPr lang="ru-RU" sz="1600" dirty="0"/>
          </a:p>
        </p:txBody>
      </p:sp>
      <p:sp>
        <p:nvSpPr>
          <p:cNvPr id="14" name="Прямоугольник 13"/>
          <p:cNvSpPr/>
          <p:nvPr/>
        </p:nvSpPr>
        <p:spPr>
          <a:xfrm>
            <a:off x="1112474" y="4051603"/>
            <a:ext cx="3798156" cy="338554"/>
          </a:xfrm>
          <a:prstGeom prst="rect">
            <a:avLst/>
          </a:prstGeom>
        </p:spPr>
        <p:txBody>
          <a:bodyPr wrap="none">
            <a:spAutoFit/>
          </a:bodyPr>
          <a:lstStyle/>
          <a:p>
            <a:r>
              <a:rPr lang="en-US" sz="1600" dirty="0"/>
              <a:t>https://yandex.ru/images/search?p=6&amp;text</a:t>
            </a:r>
            <a:endParaRPr lang="ru-RU" sz="1600" dirty="0"/>
          </a:p>
        </p:txBody>
      </p:sp>
      <p:sp>
        <p:nvSpPr>
          <p:cNvPr id="12" name="Прямоугольник 11"/>
          <p:cNvSpPr/>
          <p:nvPr/>
        </p:nvSpPr>
        <p:spPr>
          <a:xfrm>
            <a:off x="7020272" y="1540789"/>
            <a:ext cx="3971418" cy="3785652"/>
          </a:xfrm>
          <a:prstGeom prst="rect">
            <a:avLst/>
          </a:prstGeom>
        </p:spPr>
        <p:txBody>
          <a:bodyPr wrap="square">
            <a:spAutoFit/>
          </a:bodyPr>
          <a:lstStyle/>
          <a:p>
            <a:r>
              <a:rPr lang="ru-RU" sz="1600" dirty="0" smtClean="0"/>
              <a:t>  </a:t>
            </a:r>
          </a:p>
          <a:p>
            <a:endParaRPr lang="ru-RU" sz="1600" dirty="0"/>
          </a:p>
          <a:p>
            <a:endParaRPr lang="ru-RU" sz="1600" dirty="0" smtClean="0"/>
          </a:p>
          <a:p>
            <a:endParaRPr lang="ru-RU" sz="1600" dirty="0"/>
          </a:p>
          <a:p>
            <a:endParaRPr lang="ru-RU" sz="1600" dirty="0" smtClean="0"/>
          </a:p>
          <a:p>
            <a:endParaRPr lang="ru-RU" sz="1600" dirty="0"/>
          </a:p>
          <a:p>
            <a:endParaRPr lang="ru-RU" sz="1600" dirty="0" smtClean="0"/>
          </a:p>
          <a:p>
            <a:endParaRPr lang="ru-RU" sz="1600" dirty="0" smtClean="0"/>
          </a:p>
          <a:p>
            <a:endParaRPr lang="ru-RU" sz="1600" dirty="0" smtClean="0"/>
          </a:p>
          <a:p>
            <a:endParaRPr lang="ru-RU" sz="1600" dirty="0"/>
          </a:p>
          <a:p>
            <a:endParaRPr lang="ru-RU" sz="1600" dirty="0"/>
          </a:p>
          <a:p>
            <a:endParaRPr lang="ru-RU" sz="1600" dirty="0" smtClean="0"/>
          </a:p>
          <a:p>
            <a:endParaRPr lang="ru-RU" sz="1600" dirty="0" smtClean="0"/>
          </a:p>
          <a:p>
            <a:endParaRPr lang="ru-RU" sz="1600" dirty="0"/>
          </a:p>
          <a:p>
            <a:r>
              <a:rPr lang="ru-RU" sz="1600" dirty="0" smtClean="0"/>
              <a:t>  </a:t>
            </a:r>
            <a:endParaRPr lang="ru-RU" sz="1600" dirty="0"/>
          </a:p>
        </p:txBody>
      </p:sp>
      <p:sp>
        <p:nvSpPr>
          <p:cNvPr id="15" name="Прямоугольник 14"/>
          <p:cNvSpPr/>
          <p:nvPr/>
        </p:nvSpPr>
        <p:spPr>
          <a:xfrm>
            <a:off x="1129590" y="4372199"/>
            <a:ext cx="4572000" cy="584775"/>
          </a:xfrm>
          <a:prstGeom prst="rect">
            <a:avLst/>
          </a:prstGeom>
        </p:spPr>
        <p:txBody>
          <a:bodyPr>
            <a:spAutoFit/>
          </a:bodyPr>
          <a:lstStyle/>
          <a:p>
            <a:r>
              <a:rPr lang="ru-RU" sz="1600" dirty="0"/>
              <a:t>http://</a:t>
            </a:r>
            <a:r>
              <a:rPr lang="ru-RU" sz="1600" dirty="0" smtClean="0"/>
              <a:t>vsefacty.com/fact/interesnye-fakty-o-tele-cheloveka-</a:t>
            </a:r>
            <a:endParaRPr lang="ru-RU" sz="1600" dirty="0"/>
          </a:p>
        </p:txBody>
      </p:sp>
      <p:sp>
        <p:nvSpPr>
          <p:cNvPr id="16" name="Прямоугольник 15"/>
          <p:cNvSpPr/>
          <p:nvPr/>
        </p:nvSpPr>
        <p:spPr>
          <a:xfrm>
            <a:off x="1139690" y="3634454"/>
            <a:ext cx="2759538" cy="338554"/>
          </a:xfrm>
          <a:prstGeom prst="rect">
            <a:avLst/>
          </a:prstGeom>
        </p:spPr>
        <p:txBody>
          <a:bodyPr wrap="none">
            <a:spAutoFit/>
          </a:bodyPr>
          <a:lstStyle/>
          <a:p>
            <a:r>
              <a:rPr lang="en-US" sz="1600" dirty="0" smtClean="0"/>
              <a:t>https</a:t>
            </a:r>
            <a:r>
              <a:rPr lang="en-US" sz="1600" dirty="0"/>
              <a:t>://yandex.ru/search/?</a:t>
            </a:r>
            <a:r>
              <a:rPr lang="en-US" sz="1600" dirty="0" smtClean="0"/>
              <a:t>text</a:t>
            </a:r>
            <a:endParaRPr lang="ru-RU" sz="1600" dirty="0"/>
          </a:p>
        </p:txBody>
      </p:sp>
      <p:sp>
        <p:nvSpPr>
          <p:cNvPr id="19" name="Солнце 18"/>
          <p:cNvSpPr/>
          <p:nvPr/>
        </p:nvSpPr>
        <p:spPr>
          <a:xfrm>
            <a:off x="7220281" y="4869241"/>
            <a:ext cx="914400" cy="914400"/>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1" name="Солнце 20"/>
          <p:cNvSpPr/>
          <p:nvPr/>
        </p:nvSpPr>
        <p:spPr>
          <a:xfrm>
            <a:off x="7184440" y="2794538"/>
            <a:ext cx="914400" cy="914400"/>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2" name="Солнце 21"/>
          <p:cNvSpPr/>
          <p:nvPr/>
        </p:nvSpPr>
        <p:spPr>
          <a:xfrm>
            <a:off x="7156176" y="626389"/>
            <a:ext cx="914400" cy="914400"/>
          </a:xfrm>
          <a:prstGeom prst="su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4" name="Прямоугольник 23"/>
          <p:cNvSpPr/>
          <p:nvPr/>
        </p:nvSpPr>
        <p:spPr>
          <a:xfrm>
            <a:off x="1960090" y="603132"/>
            <a:ext cx="4199043" cy="46892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2800" b="1" dirty="0" smtClean="0">
                <a:ln>
                  <a:solidFill>
                    <a:srgbClr val="C00000"/>
                  </a:solidFill>
                </a:ln>
              </a:rPr>
              <a:t>Интернет ресурсы</a:t>
            </a:r>
            <a:endParaRPr lang="ru-RU" sz="2800" b="1" dirty="0">
              <a:ln>
                <a:solidFill>
                  <a:srgbClr val="C00000"/>
                </a:solidFill>
              </a:ln>
            </a:endParaRPr>
          </a:p>
        </p:txBody>
      </p:sp>
    </p:spTree>
    <p:extLst>
      <p:ext uri="{BB962C8B-B14F-4D97-AF65-F5344CB8AC3E}">
        <p14:creationId xmlns:p14="http://schemas.microsoft.com/office/powerpoint/2010/main" val="572407638"/>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9645" y="692695"/>
            <a:ext cx="8856984" cy="646331"/>
          </a:xfrm>
          <a:prstGeom prst="rect">
            <a:avLst/>
          </a:prstGeom>
        </p:spPr>
        <p:txBody>
          <a:bodyPr wrap="square">
            <a:spAutoFit/>
          </a:bodyPr>
          <a:lstStyle/>
          <a:p>
            <a:r>
              <a:rPr lang="ru-RU" sz="3600" b="1" dirty="0" smtClean="0">
                <a:ln w="1905"/>
                <a:solidFill>
                  <a:srgbClr val="0070C0"/>
                </a:solidFill>
                <a:effectLst>
                  <a:innerShdw blurRad="69850" dist="43180" dir="5400000">
                    <a:srgbClr val="000000">
                      <a:alpha val="65000"/>
                    </a:srgbClr>
                  </a:innerShdw>
                </a:effectLst>
              </a:rPr>
              <a:t>Нам </a:t>
            </a:r>
            <a:r>
              <a:rPr lang="ru-RU" sz="3600" b="1" dirty="0">
                <a:ln w="1905"/>
                <a:solidFill>
                  <a:srgbClr val="0070C0"/>
                </a:solidFill>
                <a:effectLst>
                  <a:innerShdw blurRad="69850" dist="43180" dir="5400000">
                    <a:srgbClr val="000000">
                      <a:alpha val="65000"/>
                    </a:srgbClr>
                  </a:innerShdw>
                </a:effectLst>
              </a:rPr>
              <a:t>кажется, что мы знаем о себе всё. </a:t>
            </a:r>
          </a:p>
        </p:txBody>
      </p:sp>
      <p:sp>
        <p:nvSpPr>
          <p:cNvPr id="5" name="Прямоугольник 4"/>
          <p:cNvSpPr/>
          <p:nvPr/>
        </p:nvSpPr>
        <p:spPr>
          <a:xfrm>
            <a:off x="1619672" y="89589"/>
            <a:ext cx="6012160" cy="646331"/>
          </a:xfrm>
          <a:prstGeom prst="rect">
            <a:avLst/>
          </a:prstGeom>
        </p:spPr>
        <p:txBody>
          <a:bodyPr wrap="square">
            <a:spAutoFit/>
          </a:bodyPr>
          <a:lstStyle/>
          <a:p>
            <a:r>
              <a:rPr lang="ru-RU" sz="3600" b="1" dirty="0" smtClean="0">
                <a:ln w="1905"/>
                <a:solidFill>
                  <a:srgbClr val="C00000"/>
                </a:solidFill>
                <a:effectLst>
                  <a:innerShdw blurRad="69850" dist="43180" dir="5400000">
                    <a:srgbClr val="000000">
                      <a:alpha val="65000"/>
                    </a:srgbClr>
                  </a:innerShdw>
                </a:effectLst>
              </a:rPr>
              <a:t>Узнайте </a:t>
            </a:r>
            <a:r>
              <a:rPr lang="ru-RU" sz="3600" b="1" dirty="0">
                <a:ln w="1905"/>
                <a:solidFill>
                  <a:srgbClr val="C00000"/>
                </a:solidFill>
                <a:effectLst>
                  <a:innerShdw blurRad="69850" dist="43180" dir="5400000">
                    <a:srgbClr val="000000">
                      <a:alpha val="65000"/>
                    </a:srgbClr>
                  </a:innerShdw>
                </a:effectLst>
              </a:rPr>
              <a:t>себя лучше!</a:t>
            </a:r>
          </a:p>
        </p:txBody>
      </p:sp>
      <p:pic>
        <p:nvPicPr>
          <p:cNvPr id="1026" name="Picture 2" descr="http://lizasenglish.ru/wp-content/uploads/2015/12/zanyati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372729"/>
            <a:ext cx="4579404" cy="267131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eh-zhiznya.ru/recept/rebenok_zadavaka_voprosov.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617" y="3293656"/>
            <a:ext cx="4762500" cy="340042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079114" y="4437112"/>
            <a:ext cx="3665658" cy="1569660"/>
          </a:xfrm>
          <a:prstGeom prst="rect">
            <a:avLst/>
          </a:prstGeom>
        </p:spPr>
        <p:txBody>
          <a:bodyPr wrap="square">
            <a:spAutoFit/>
          </a:bodyPr>
          <a:lstStyle/>
          <a:p>
            <a:r>
              <a:rPr lang="ru-RU" sz="2400" b="1" dirty="0">
                <a:ln w="1905"/>
                <a:solidFill>
                  <a:srgbClr val="0070C0"/>
                </a:solidFill>
                <a:effectLst>
                  <a:innerShdw blurRad="69850" dist="43180" dir="5400000">
                    <a:srgbClr val="000000">
                      <a:alpha val="65000"/>
                    </a:srgbClr>
                  </a:innerShdw>
                </a:effectLst>
              </a:rPr>
              <a:t>Природа и здесь спрятала свои секреты, которые мы с вами сегодня будем раскрывать… </a:t>
            </a:r>
            <a:endParaRPr lang="ru-RU" sz="2400" b="1" dirty="0">
              <a:ln w="1905"/>
              <a:solidFill>
                <a:srgbClr val="0070C0"/>
              </a:solidFill>
              <a:effectLst>
                <a:innerShdw blurRad="69850" dist="43180" dir="5400000">
                  <a:srgbClr val="000000">
                    <a:alpha val="65000"/>
                  </a:srgbClr>
                </a:innerShdw>
              </a:effectLst>
            </a:endParaRPr>
          </a:p>
        </p:txBody>
      </p:sp>
      <p:sp>
        <p:nvSpPr>
          <p:cNvPr id="4" name="Прямоугольник 3"/>
          <p:cNvSpPr/>
          <p:nvPr/>
        </p:nvSpPr>
        <p:spPr>
          <a:xfrm>
            <a:off x="395536" y="1333311"/>
            <a:ext cx="3816424" cy="1938992"/>
          </a:xfrm>
          <a:prstGeom prst="rect">
            <a:avLst/>
          </a:prstGeom>
        </p:spPr>
        <p:txBody>
          <a:bodyPr wrap="square">
            <a:spAutoFit/>
          </a:bodyPr>
          <a:lstStyle/>
          <a:p>
            <a:r>
              <a:rPr lang="ru-RU" sz="2400" b="1" dirty="0">
                <a:ln w="1905"/>
                <a:solidFill>
                  <a:srgbClr val="0070C0"/>
                </a:solidFill>
                <a:effectLst>
                  <a:innerShdw blurRad="69850" dist="43180" dir="5400000">
                    <a:srgbClr val="000000">
                      <a:alpha val="65000"/>
                    </a:srgbClr>
                  </a:innerShdw>
                </a:effectLst>
              </a:rPr>
              <a:t>И, больше нет ничего такого, что могло бы нас удивить, особенно, если это касается нашего тела. Но, это далеко не так. </a:t>
            </a:r>
            <a:endParaRPr lang="ru-RU" sz="2400" b="1" dirty="0">
              <a:ln w="1905"/>
              <a:solidFill>
                <a:srgbClr val="0070C0"/>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898661743"/>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5" name="chimes.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540" y="188640"/>
            <a:ext cx="8136904" cy="1323439"/>
          </a:xfrm>
          <a:prstGeom prst="rect">
            <a:avLst/>
          </a:prstGeom>
        </p:spPr>
        <p:txBody>
          <a:bodyPr wrap="square">
            <a:spAutoFit/>
          </a:bodyPr>
          <a:lstStyle/>
          <a:p>
            <a:r>
              <a:rPr lang="ru-RU" sz="2000" b="1" dirty="0">
                <a:ln w="1905"/>
                <a:solidFill>
                  <a:srgbClr val="0070C0"/>
                </a:solidFill>
                <a:effectLst>
                  <a:innerShdw blurRad="69850" dist="43180" dir="5400000">
                    <a:srgbClr val="000000">
                      <a:alpha val="65000"/>
                    </a:srgbClr>
                  </a:innerShdw>
                </a:effectLst>
              </a:rPr>
              <a:t>Вы никогда не сможете посчитать без помощи цифр. Инстинктивно на уровне подсознания мы можем дать определение «много» или «мало». Но, вот точную цифру сказать мы не сможем никогда, если не воспользуемся помощью </a:t>
            </a:r>
            <a:r>
              <a:rPr lang="ru-RU" sz="2000" b="1" dirty="0" smtClean="0">
                <a:ln w="1905"/>
                <a:solidFill>
                  <a:srgbClr val="0070C0"/>
                </a:solidFill>
                <a:effectLst>
                  <a:innerShdw blurRad="69850" dist="43180" dir="5400000">
                    <a:srgbClr val="000000">
                      <a:alpha val="65000"/>
                    </a:srgbClr>
                  </a:innerShdw>
                </a:effectLst>
              </a:rPr>
              <a:t>цифр. </a:t>
            </a:r>
            <a:r>
              <a:rPr lang="ru-RU" sz="2000" b="1" dirty="0">
                <a:ln w="1905"/>
                <a:solidFill>
                  <a:srgbClr val="0070C0"/>
                </a:solidFill>
                <a:effectLst>
                  <a:innerShdw blurRad="69850" dist="43180" dir="5400000">
                    <a:srgbClr val="000000">
                      <a:alpha val="65000"/>
                    </a:srgbClr>
                  </a:innerShdw>
                </a:effectLst>
              </a:rPr>
              <a:t> </a:t>
            </a:r>
          </a:p>
        </p:txBody>
      </p:sp>
      <p:pic>
        <p:nvPicPr>
          <p:cNvPr id="3" name="Picture 4" descr="http://s3-eu-west-1.amazonaws.com/cdn.cobone.com/deals/uae/ant/embedmathmag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3598" y="1646620"/>
            <a:ext cx="6078721" cy="5029342"/>
          </a:xfrm>
          <a:prstGeom prst="roundRect">
            <a:avLst>
              <a:gd name="adj" fmla="val 11111"/>
            </a:avLst>
          </a:prstGeom>
          <a:ln w="190500" cap="rnd">
            <a:solidFill>
              <a:srgbClr val="C00000"/>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898422"/>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9792" y="260648"/>
            <a:ext cx="184731" cy="646331"/>
          </a:xfrm>
          <a:prstGeom prst="rect">
            <a:avLst/>
          </a:prstGeom>
        </p:spPr>
        <p:txBody>
          <a:bodyPr wrap="none">
            <a:spAutoFit/>
          </a:bodyPr>
          <a:lstStyle/>
          <a:p>
            <a:endParaRPr lang="ru-RU" b="1" dirty="0" smtClean="0"/>
          </a:p>
          <a:p>
            <a:endParaRPr lang="ru-RU" dirty="0"/>
          </a:p>
        </p:txBody>
      </p:sp>
      <p:sp>
        <p:nvSpPr>
          <p:cNvPr id="4" name="Прямоугольник 3"/>
          <p:cNvSpPr/>
          <p:nvPr/>
        </p:nvSpPr>
        <p:spPr>
          <a:xfrm>
            <a:off x="971600" y="404664"/>
            <a:ext cx="7272808" cy="1200329"/>
          </a:xfrm>
          <a:prstGeom prst="rect">
            <a:avLst/>
          </a:prstGeom>
        </p:spPr>
        <p:txBody>
          <a:bodyPr wrap="square">
            <a:spAutoFit/>
          </a:bodyPr>
          <a:lstStyle/>
          <a:p>
            <a:pPr lvl="0"/>
            <a:r>
              <a:rPr lang="ru-RU" sz="3600" b="1" dirty="0">
                <a:ln w="1905"/>
                <a:solidFill>
                  <a:srgbClr val="0070C0"/>
                </a:solidFill>
                <a:effectLst>
                  <a:innerShdw blurRad="69850" dist="43180" dir="5400000">
                    <a:srgbClr val="000000">
                      <a:alpha val="65000"/>
                    </a:srgbClr>
                  </a:innerShdw>
                </a:effectLst>
              </a:rPr>
              <a:t>Во рту человека бактерий больше, </a:t>
            </a:r>
            <a:endParaRPr lang="ru-RU" sz="3600" b="1" dirty="0" smtClean="0">
              <a:ln w="1905"/>
              <a:solidFill>
                <a:srgbClr val="0070C0"/>
              </a:solidFill>
              <a:effectLst>
                <a:innerShdw blurRad="69850" dist="43180" dir="5400000">
                  <a:srgbClr val="000000">
                    <a:alpha val="65000"/>
                  </a:srgbClr>
                </a:innerShdw>
              </a:effectLst>
            </a:endParaRPr>
          </a:p>
          <a:p>
            <a:pPr lvl="0"/>
            <a:r>
              <a:rPr lang="ru-RU" sz="3600" b="1" dirty="0" smtClean="0">
                <a:ln w="1905"/>
                <a:solidFill>
                  <a:srgbClr val="0070C0"/>
                </a:solidFill>
                <a:effectLst>
                  <a:innerShdw blurRad="69850" dist="43180" dir="5400000">
                    <a:srgbClr val="000000">
                      <a:alpha val="65000"/>
                    </a:srgbClr>
                  </a:innerShdw>
                </a:effectLst>
              </a:rPr>
              <a:t>чем </a:t>
            </a:r>
            <a:r>
              <a:rPr lang="ru-RU" sz="3600" b="1" dirty="0">
                <a:ln w="1905"/>
                <a:solidFill>
                  <a:srgbClr val="0070C0"/>
                </a:solidFill>
                <a:effectLst>
                  <a:innerShdw blurRad="69850" dist="43180" dir="5400000">
                    <a:srgbClr val="000000">
                      <a:alpha val="65000"/>
                    </a:srgbClr>
                  </a:innerShdw>
                </a:effectLst>
              </a:rPr>
              <a:t>людей на планете Земля.</a:t>
            </a:r>
          </a:p>
        </p:txBody>
      </p:sp>
      <p:pic>
        <p:nvPicPr>
          <p:cNvPr id="5" name="Рисунок 4" descr="Бактерии во рту человека - Интересные факты о теле человека"/>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988840"/>
            <a:ext cx="6724454" cy="4151992"/>
          </a:xfrm>
          <a:prstGeom prst="roundRect">
            <a:avLst>
              <a:gd name="adj" fmla="val 4167"/>
            </a:avLst>
          </a:prstGeom>
          <a:solidFill>
            <a:srgbClr val="FFFFFF"/>
          </a:solidFill>
          <a:ln w="76200" cap="sq">
            <a:solidFill>
              <a:srgbClr val="C0000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761850396"/>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332656"/>
            <a:ext cx="5743175" cy="1200329"/>
          </a:xfrm>
          <a:prstGeom prst="rect">
            <a:avLst/>
          </a:prstGeom>
        </p:spPr>
        <p:txBody>
          <a:bodyPr wrap="none">
            <a:spAutoFit/>
          </a:bodyPr>
          <a:lstStyle/>
          <a:p>
            <a:pPr lvl="0"/>
            <a:r>
              <a:rPr lang="ru-RU" sz="3600" b="1" dirty="0">
                <a:ln w="1905"/>
                <a:solidFill>
                  <a:srgbClr val="0070C0"/>
                </a:solidFill>
                <a:effectLst>
                  <a:innerShdw blurRad="69850" dist="43180" dir="5400000">
                    <a:srgbClr val="000000">
                      <a:alpha val="65000"/>
                    </a:srgbClr>
                  </a:innerShdw>
                </a:effectLst>
              </a:rPr>
              <a:t>Зубная эмаль по твердости </a:t>
            </a:r>
            <a:endParaRPr lang="ru-RU" sz="3600" b="1" dirty="0" smtClean="0">
              <a:ln w="1905"/>
              <a:solidFill>
                <a:srgbClr val="0070C0"/>
              </a:solidFill>
              <a:effectLst>
                <a:innerShdw blurRad="69850" dist="43180" dir="5400000">
                  <a:srgbClr val="000000">
                    <a:alpha val="65000"/>
                  </a:srgbClr>
                </a:innerShdw>
              </a:effectLst>
            </a:endParaRPr>
          </a:p>
          <a:p>
            <a:pPr lvl="0"/>
            <a:r>
              <a:rPr lang="ru-RU" sz="3600" b="1" dirty="0" smtClean="0">
                <a:ln w="1905"/>
                <a:solidFill>
                  <a:srgbClr val="0070C0"/>
                </a:solidFill>
                <a:effectLst>
                  <a:innerShdw blurRad="69850" dist="43180" dir="5400000">
                    <a:srgbClr val="000000">
                      <a:alpha val="65000"/>
                    </a:srgbClr>
                  </a:innerShdw>
                </a:effectLst>
              </a:rPr>
              <a:t>близка </a:t>
            </a:r>
            <a:r>
              <a:rPr lang="ru-RU" sz="3600" b="1" dirty="0">
                <a:ln w="1905"/>
                <a:solidFill>
                  <a:srgbClr val="0070C0"/>
                </a:solidFill>
                <a:effectLst>
                  <a:innerShdw blurRad="69850" dist="43180" dir="5400000">
                    <a:srgbClr val="000000">
                      <a:alpha val="65000"/>
                    </a:srgbClr>
                  </a:innerShdw>
                </a:effectLst>
              </a:rPr>
              <a:t>к кварцу.</a:t>
            </a:r>
          </a:p>
        </p:txBody>
      </p:sp>
      <p:pic>
        <p:nvPicPr>
          <p:cNvPr id="3" name="Рисунок 2" descr="Зубная Эмаль - Кварц - Интересные факты о теле человека"/>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700808"/>
            <a:ext cx="6696744" cy="4089016"/>
          </a:xfrm>
          <a:prstGeom prst="roundRect">
            <a:avLst>
              <a:gd name="adj" fmla="val 4167"/>
            </a:avLst>
          </a:prstGeom>
          <a:solidFill>
            <a:srgbClr val="FFFFFF"/>
          </a:solidFill>
          <a:ln w="76200" cap="sq">
            <a:solidFill>
              <a:srgbClr val="C0000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4020700310"/>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Самая сильная мышца человека - Язык - Интересные факты о теле человека"/>
          <p:cNvPicPr/>
          <p:nvPr/>
        </p:nvPicPr>
        <p:blipFill>
          <a:blip r:embed="rId3">
            <a:extLst>
              <a:ext uri="{28A0092B-C50C-407E-A947-70E740481C1C}">
                <a14:useLocalDpi xmlns:a14="http://schemas.microsoft.com/office/drawing/2010/main" val="0"/>
              </a:ext>
            </a:extLst>
          </a:blip>
          <a:srcRect/>
          <a:stretch>
            <a:fillRect/>
          </a:stretch>
        </p:blipFill>
        <p:spPr bwMode="auto">
          <a:xfrm>
            <a:off x="1306586" y="2276872"/>
            <a:ext cx="6501338" cy="4170040"/>
          </a:xfrm>
          <a:prstGeom prst="roundRect">
            <a:avLst>
              <a:gd name="adj" fmla="val 4167"/>
            </a:avLst>
          </a:prstGeom>
          <a:solidFill>
            <a:srgbClr val="FFFFFF"/>
          </a:solidFill>
          <a:ln w="76200" cap="sq">
            <a:solidFill>
              <a:srgbClr val="C0000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Прямоугольник 1"/>
          <p:cNvSpPr/>
          <p:nvPr/>
        </p:nvSpPr>
        <p:spPr>
          <a:xfrm>
            <a:off x="107504" y="116632"/>
            <a:ext cx="8856984" cy="2031325"/>
          </a:xfrm>
          <a:prstGeom prst="rect">
            <a:avLst/>
          </a:prstGeom>
        </p:spPr>
        <p:txBody>
          <a:bodyPr wrap="square">
            <a:spAutoFit/>
          </a:bodyPr>
          <a:lstStyle/>
          <a:p>
            <a:pPr lvl="0"/>
            <a:r>
              <a:rPr lang="ru-RU" b="1" dirty="0" smtClean="0">
                <a:ln w="1905"/>
                <a:solidFill>
                  <a:srgbClr val="C00000"/>
                </a:solidFill>
                <a:effectLst>
                  <a:innerShdw blurRad="69850" dist="43180" dir="5400000">
                    <a:srgbClr val="000000">
                      <a:alpha val="65000"/>
                    </a:srgbClr>
                  </a:innerShdw>
                </a:effectLst>
              </a:rPr>
              <a:t>Отпечаток </a:t>
            </a:r>
            <a:r>
              <a:rPr lang="ru-RU" b="1" dirty="0">
                <a:ln w="1905"/>
                <a:solidFill>
                  <a:srgbClr val="C00000"/>
                </a:solidFill>
                <a:effectLst>
                  <a:innerShdw blurRad="69850" dist="43180" dir="5400000">
                    <a:srgbClr val="000000">
                      <a:alpha val="65000"/>
                    </a:srgbClr>
                  </a:innerShdw>
                </a:effectLst>
              </a:rPr>
              <a:t>языка, как и пальца, уникальный. Ни у кого другого нет такого же рисунка на нем, какой есть у </a:t>
            </a:r>
            <a:r>
              <a:rPr lang="ru-RU" b="1" dirty="0" smtClean="0">
                <a:ln w="1905"/>
                <a:solidFill>
                  <a:srgbClr val="C00000"/>
                </a:solidFill>
                <a:effectLst>
                  <a:innerShdw blurRad="69850" dist="43180" dir="5400000">
                    <a:srgbClr val="000000">
                      <a:alpha val="65000"/>
                    </a:srgbClr>
                  </a:innerShdw>
                </a:effectLst>
              </a:rPr>
              <a:t>вас. Самая </a:t>
            </a:r>
            <a:r>
              <a:rPr lang="ru-RU" b="1" dirty="0">
                <a:ln w="1905"/>
                <a:solidFill>
                  <a:srgbClr val="C00000"/>
                </a:solidFill>
                <a:effectLst>
                  <a:innerShdw blurRad="69850" dist="43180" dir="5400000">
                    <a:srgbClr val="000000">
                      <a:alpha val="65000"/>
                    </a:srgbClr>
                  </a:innerShdw>
                </a:effectLst>
              </a:rPr>
              <a:t>сильная мышца в организме человека … язык</a:t>
            </a:r>
            <a:r>
              <a:rPr lang="ru-RU" b="1" dirty="0" smtClean="0">
                <a:ln w="1905"/>
                <a:solidFill>
                  <a:srgbClr val="C00000"/>
                </a:solidFill>
                <a:effectLst>
                  <a:innerShdw blurRad="69850" dist="43180" dir="5400000">
                    <a:srgbClr val="000000">
                      <a:alpha val="65000"/>
                    </a:srgbClr>
                  </a:innerShdw>
                </a:effectLst>
              </a:rPr>
              <a:t>.</a:t>
            </a:r>
          </a:p>
          <a:p>
            <a:pPr lvl="0"/>
            <a:r>
              <a:rPr lang="ru-RU" b="1" dirty="0" smtClean="0">
                <a:ln w="1905"/>
                <a:solidFill>
                  <a:srgbClr val="0070C0"/>
                </a:solidFill>
                <a:effectLst>
                  <a:innerShdw blurRad="69850" dist="43180" dir="5400000">
                    <a:srgbClr val="000000">
                      <a:alpha val="65000"/>
                    </a:srgbClr>
                  </a:innerShdw>
                </a:effectLst>
              </a:rPr>
              <a:t>А </a:t>
            </a:r>
            <a:r>
              <a:rPr lang="ru-RU" b="1" dirty="0">
                <a:ln w="1905"/>
                <a:solidFill>
                  <a:srgbClr val="0070C0"/>
                </a:solidFill>
                <a:effectLst>
                  <a:innerShdw blurRad="69850" dist="43180" dir="5400000">
                    <a:srgbClr val="000000">
                      <a:alpha val="65000"/>
                    </a:srgbClr>
                  </a:innerShdw>
                </a:effectLst>
              </a:rPr>
              <a:t>вы думали что-то другое</a:t>
            </a:r>
            <a:r>
              <a:rPr lang="ru-RU" b="1" dirty="0" smtClean="0">
                <a:ln w="1905"/>
                <a:solidFill>
                  <a:srgbClr val="0070C0"/>
                </a:solidFill>
                <a:effectLst>
                  <a:innerShdw blurRad="69850" dist="43180" dir="5400000">
                    <a:srgbClr val="000000">
                      <a:alpha val="65000"/>
                    </a:srgbClr>
                  </a:innerShdw>
                </a:effectLst>
              </a:rPr>
              <a:t>?</a:t>
            </a:r>
            <a:r>
              <a:rPr lang="ru-RU" b="1" dirty="0">
                <a:ln w="1905"/>
                <a:solidFill>
                  <a:srgbClr val="0070C0"/>
                </a:solidFill>
                <a:effectLst>
                  <a:innerShdw blurRad="69850" dist="43180" dir="5400000">
                    <a:srgbClr val="000000">
                      <a:alpha val="65000"/>
                    </a:srgbClr>
                  </a:innerShdw>
                </a:effectLst>
              </a:rPr>
              <a:t> Благодаря незаурядности этой самой сильнейшей мышцы одни умудряются иметь миллионы долларов, а другие подчинять себе миллионы людей. </a:t>
            </a:r>
            <a:r>
              <a:rPr lang="ru-RU" b="1" dirty="0" smtClean="0">
                <a:ln w="1905"/>
                <a:solidFill>
                  <a:srgbClr val="0070C0"/>
                </a:solidFill>
                <a:effectLst>
                  <a:innerShdw blurRad="69850" dist="43180" dir="5400000">
                    <a:srgbClr val="000000">
                      <a:alpha val="65000"/>
                    </a:srgbClr>
                  </a:innerShdw>
                </a:effectLst>
              </a:rPr>
              <a:t>Любой </a:t>
            </a:r>
            <a:r>
              <a:rPr lang="ru-RU" b="1" dirty="0">
                <a:ln w="1905"/>
                <a:solidFill>
                  <a:srgbClr val="0070C0"/>
                </a:solidFill>
                <a:effectLst>
                  <a:innerShdw blurRad="69850" dist="43180" dir="5400000">
                    <a:srgbClr val="000000">
                      <a:alpha val="65000"/>
                    </a:srgbClr>
                  </a:innerShdw>
                </a:effectLst>
              </a:rPr>
              <a:t>анатом вам подтвердит, что самая сильная мышца человеческого организма по способности силы сокращения на единицу своего объёма - это … </a:t>
            </a:r>
            <a:r>
              <a:rPr lang="ru-RU" b="1" dirty="0">
                <a:ln w="1905"/>
                <a:solidFill>
                  <a:srgbClr val="C00000"/>
                </a:solidFill>
                <a:effectLst>
                  <a:innerShdw blurRad="69850" dist="43180" dir="5400000">
                    <a:srgbClr val="000000">
                      <a:alpha val="65000"/>
                    </a:srgbClr>
                  </a:innerShdw>
                </a:effectLst>
              </a:rPr>
              <a:t>ЯЗЫК!</a:t>
            </a:r>
            <a:r>
              <a:rPr lang="ru-RU" b="1" dirty="0">
                <a:ln w="1905"/>
                <a:solidFill>
                  <a:srgbClr val="0070C0"/>
                </a:solidFill>
                <a:effectLst>
                  <a:innerShdw blurRad="69850" dist="43180" dir="5400000">
                    <a:srgbClr val="000000">
                      <a:alpha val="65000"/>
                    </a:srgbClr>
                  </a:innerShdw>
                </a:effectLst>
              </a:rPr>
              <a:t> </a:t>
            </a:r>
          </a:p>
        </p:txBody>
      </p:sp>
    </p:spTree>
    <p:extLst>
      <p:ext uri="{BB962C8B-B14F-4D97-AF65-F5344CB8AC3E}">
        <p14:creationId xmlns:p14="http://schemas.microsoft.com/office/powerpoint/2010/main" val="3013897316"/>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46568"/>
            <a:ext cx="7560840" cy="1200329"/>
          </a:xfrm>
          <a:prstGeom prst="rect">
            <a:avLst/>
          </a:prstGeom>
        </p:spPr>
        <p:txBody>
          <a:bodyPr wrap="square">
            <a:spAutoFit/>
          </a:bodyPr>
          <a:lstStyle/>
          <a:p>
            <a:pPr lvl="0"/>
            <a:r>
              <a:rPr lang="ru-RU" sz="2400" b="1" dirty="0">
                <a:ln w="1905"/>
                <a:solidFill>
                  <a:srgbClr val="0070C0"/>
                </a:solidFill>
                <a:effectLst>
                  <a:innerShdw blurRad="69850" dist="43180" dir="5400000">
                    <a:srgbClr val="000000">
                      <a:alpha val="65000"/>
                    </a:srgbClr>
                  </a:innerShdw>
                </a:effectLst>
              </a:rPr>
              <a:t>Уши человека растут всю жизнь! Скорость их роста составляет четверть миллиметра за год. </a:t>
            </a:r>
            <a:endParaRPr lang="ru-RU" sz="2400" b="1" dirty="0" smtClean="0">
              <a:ln w="1905"/>
              <a:solidFill>
                <a:srgbClr val="0070C0"/>
              </a:solidFill>
              <a:effectLst>
                <a:innerShdw blurRad="69850" dist="43180" dir="5400000">
                  <a:srgbClr val="000000">
                    <a:alpha val="65000"/>
                  </a:srgbClr>
                </a:innerShdw>
              </a:effectLst>
            </a:endParaRPr>
          </a:p>
          <a:p>
            <a:pPr lvl="0"/>
            <a:r>
              <a:rPr lang="ru-RU" sz="2400" b="1" dirty="0" smtClean="0">
                <a:ln w="1905"/>
                <a:solidFill>
                  <a:srgbClr val="0070C0"/>
                </a:solidFill>
                <a:effectLst>
                  <a:innerShdw blurRad="69850" dist="43180" dir="5400000">
                    <a:srgbClr val="000000">
                      <a:alpha val="65000"/>
                    </a:srgbClr>
                  </a:innerShdw>
                </a:effectLst>
              </a:rPr>
              <a:t>Кстати</a:t>
            </a:r>
            <a:r>
              <a:rPr lang="ru-RU" sz="2400" b="1" dirty="0">
                <a:ln w="1905"/>
                <a:solidFill>
                  <a:srgbClr val="0070C0"/>
                </a:solidFill>
                <a:effectLst>
                  <a:innerShdw blurRad="69850" dist="43180" dir="5400000">
                    <a:srgbClr val="000000">
                      <a:alpha val="65000"/>
                    </a:srgbClr>
                  </a:innerShdw>
                </a:effectLst>
              </a:rPr>
              <a:t>, нос тоже все время </a:t>
            </a:r>
            <a:r>
              <a:rPr lang="ru-RU" sz="2400" b="1" dirty="0" smtClean="0">
                <a:ln w="1905"/>
                <a:solidFill>
                  <a:srgbClr val="0070C0"/>
                </a:solidFill>
                <a:effectLst>
                  <a:innerShdw blurRad="69850" dist="43180" dir="5400000">
                    <a:srgbClr val="000000">
                      <a:alpha val="65000"/>
                    </a:srgbClr>
                  </a:innerShdw>
                </a:effectLst>
              </a:rPr>
              <a:t>потихоньку увеличивается</a:t>
            </a:r>
            <a:r>
              <a:rPr lang="ru-RU" sz="2400" b="1" dirty="0">
                <a:ln w="1905"/>
                <a:solidFill>
                  <a:srgbClr val="0070C0"/>
                </a:solidFill>
                <a:effectLst>
                  <a:innerShdw blurRad="69850" dist="43180" dir="5400000">
                    <a:srgbClr val="000000">
                      <a:alpha val="65000"/>
                    </a:srgbClr>
                  </a:innerShdw>
                </a:effectLst>
              </a:rPr>
              <a:t>.</a:t>
            </a:r>
          </a:p>
        </p:txBody>
      </p:sp>
      <p:pic>
        <p:nvPicPr>
          <p:cNvPr id="3" name="Рисунок 2" descr="http://cs543107.vk.me/v543107344/2a423/-Bkic9TdHTI.jpg"/>
          <p:cNvPicPr/>
          <p:nvPr/>
        </p:nvPicPr>
        <p:blipFill>
          <a:blip r:embed="rId3">
            <a:extLst>
              <a:ext uri="{28A0092B-C50C-407E-A947-70E740481C1C}">
                <a14:useLocalDpi xmlns:a14="http://schemas.microsoft.com/office/drawing/2010/main" val="0"/>
              </a:ext>
            </a:extLst>
          </a:blip>
          <a:srcRect/>
          <a:stretch>
            <a:fillRect/>
          </a:stretch>
        </p:blipFill>
        <p:spPr bwMode="auto">
          <a:xfrm>
            <a:off x="1125278" y="1873617"/>
            <a:ext cx="6444716" cy="4471647"/>
          </a:xfrm>
          <a:prstGeom prst="roundRect">
            <a:avLst>
              <a:gd name="adj" fmla="val 4167"/>
            </a:avLst>
          </a:prstGeom>
          <a:solidFill>
            <a:srgbClr val="FFFFFF"/>
          </a:solidFill>
          <a:ln w="76200" cap="sq">
            <a:solidFill>
              <a:srgbClr val="FF000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523361087"/>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zakordonom.net/wp-content/uploads/2015/01/scientists-in-japan-have-grown-heart-from-stem-cell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58" y="-31340"/>
            <a:ext cx="9155962" cy="688458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323528" y="172565"/>
            <a:ext cx="8424936" cy="1200329"/>
          </a:xfrm>
          <a:prstGeom prst="rect">
            <a:avLst/>
          </a:prstGeom>
        </p:spPr>
        <p:txBody>
          <a:bodyPr wrap="square">
            <a:spAutoFit/>
          </a:bodyPr>
          <a:lstStyle/>
          <a:p>
            <a:r>
              <a:rPr lang="ru-RU" sz="2400" dirty="0">
                <a:ln>
                  <a:solidFill>
                    <a:srgbClr val="3333CC"/>
                  </a:solidFill>
                </a:ln>
              </a:rPr>
              <a:t>Размер вашего сердца равен размеру вашего же кулака. </a:t>
            </a:r>
            <a:endParaRPr lang="ru-RU" sz="2400" dirty="0" smtClean="0">
              <a:ln>
                <a:solidFill>
                  <a:srgbClr val="3333CC"/>
                </a:solidFill>
              </a:ln>
            </a:endParaRPr>
          </a:p>
          <a:p>
            <a:r>
              <a:rPr lang="ru-RU" sz="2400" dirty="0" smtClean="0">
                <a:ln>
                  <a:solidFill>
                    <a:srgbClr val="3333CC"/>
                  </a:solidFill>
                </a:ln>
              </a:rPr>
              <a:t>За </a:t>
            </a:r>
            <a:r>
              <a:rPr lang="ru-RU" sz="2400" dirty="0">
                <a:ln>
                  <a:solidFill>
                    <a:srgbClr val="3333CC"/>
                  </a:solidFill>
                </a:ln>
              </a:rPr>
              <a:t>год сердце человека делает около 35 миллионов ударов.</a:t>
            </a:r>
          </a:p>
          <a:p>
            <a:pPr lvl="0"/>
            <a:endParaRPr lang="ru-RU" sz="2400" dirty="0">
              <a:ln>
                <a:solidFill>
                  <a:srgbClr val="3333CC"/>
                </a:solidFill>
              </a:ln>
            </a:endParaRPr>
          </a:p>
        </p:txBody>
      </p:sp>
      <p:sp>
        <p:nvSpPr>
          <p:cNvPr id="4" name="Прямоугольник 3"/>
          <p:cNvSpPr/>
          <p:nvPr/>
        </p:nvSpPr>
        <p:spPr>
          <a:xfrm>
            <a:off x="169462" y="1268760"/>
            <a:ext cx="2736304" cy="3970318"/>
          </a:xfrm>
          <a:prstGeom prst="rect">
            <a:avLst/>
          </a:prstGeom>
        </p:spPr>
        <p:txBody>
          <a:bodyPr wrap="square">
            <a:spAutoFit/>
          </a:bodyPr>
          <a:lstStyle/>
          <a:p>
            <a:r>
              <a:rPr lang="ru-RU" b="1" dirty="0" smtClean="0">
                <a:ln>
                  <a:solidFill>
                    <a:srgbClr val="FF0000"/>
                  </a:solidFill>
                </a:ln>
              </a:rPr>
              <a:t>СЕРДЦЕ</a:t>
            </a:r>
          </a:p>
          <a:p>
            <a:endParaRPr lang="ru-RU" b="1" dirty="0" smtClean="0">
              <a:ln>
                <a:solidFill>
                  <a:srgbClr val="FF0000"/>
                </a:solidFill>
              </a:ln>
            </a:endParaRPr>
          </a:p>
          <a:p>
            <a:r>
              <a:rPr lang="ru-RU" b="1" dirty="0" smtClean="0">
                <a:ln>
                  <a:solidFill>
                    <a:srgbClr val="FF0000"/>
                  </a:solidFill>
                </a:ln>
              </a:rPr>
              <a:t>В </a:t>
            </a:r>
            <a:r>
              <a:rPr lang="ru-RU" b="1" dirty="0">
                <a:ln>
                  <a:solidFill>
                    <a:srgbClr val="FF0000"/>
                  </a:solidFill>
                </a:ln>
              </a:rPr>
              <a:t>груди у каждого из нас</a:t>
            </a:r>
            <a:br>
              <a:rPr lang="ru-RU" b="1" dirty="0">
                <a:ln>
                  <a:solidFill>
                    <a:srgbClr val="FF0000"/>
                  </a:solidFill>
                </a:ln>
              </a:rPr>
            </a:br>
            <a:r>
              <a:rPr lang="ru-RU" b="1" dirty="0">
                <a:ln>
                  <a:solidFill>
                    <a:srgbClr val="FF0000"/>
                  </a:solidFill>
                </a:ln>
              </a:rPr>
              <a:t>И день, и ночь, и всякий час</a:t>
            </a:r>
            <a:br>
              <a:rPr lang="ru-RU" b="1" dirty="0">
                <a:ln>
                  <a:solidFill>
                    <a:srgbClr val="FF0000"/>
                  </a:solidFill>
                </a:ln>
              </a:rPr>
            </a:br>
            <a:r>
              <a:rPr lang="ru-RU" b="1" dirty="0">
                <a:ln>
                  <a:solidFill>
                    <a:srgbClr val="FF0000"/>
                  </a:solidFill>
                </a:ln>
              </a:rPr>
              <a:t>Мотор стучит чудесный.</a:t>
            </a:r>
            <a:br>
              <a:rPr lang="ru-RU" b="1" dirty="0">
                <a:ln>
                  <a:solidFill>
                    <a:srgbClr val="FF0000"/>
                  </a:solidFill>
                </a:ln>
              </a:rPr>
            </a:br>
            <a:r>
              <a:rPr lang="ru-RU" b="1" dirty="0">
                <a:ln>
                  <a:solidFill>
                    <a:srgbClr val="FF0000"/>
                  </a:solidFill>
                </a:ln>
              </a:rPr>
              <a:t>Конечно, вам известный</a:t>
            </a:r>
            <a:r>
              <a:rPr lang="ru-RU" b="1" dirty="0" smtClean="0">
                <a:ln>
                  <a:solidFill>
                    <a:srgbClr val="FF0000"/>
                  </a:solidFill>
                </a:ln>
              </a:rPr>
              <a:t>.</a:t>
            </a:r>
          </a:p>
          <a:p>
            <a:r>
              <a:rPr lang="ru-RU" b="1" dirty="0">
                <a:ln>
                  <a:solidFill>
                    <a:srgbClr val="FF0000"/>
                  </a:solidFill>
                </a:ln>
              </a:rPr>
              <a:t>Оно, как маленький насос,</a:t>
            </a:r>
            <a:br>
              <a:rPr lang="ru-RU" b="1" dirty="0">
                <a:ln>
                  <a:solidFill>
                    <a:srgbClr val="FF0000"/>
                  </a:solidFill>
                </a:ln>
              </a:rPr>
            </a:br>
            <a:r>
              <a:rPr lang="ru-RU" b="1" dirty="0">
                <a:ln>
                  <a:solidFill>
                    <a:srgbClr val="FF0000"/>
                  </a:solidFill>
                </a:ln>
              </a:rPr>
              <a:t>Совсем не в шутку, а всерьёз</a:t>
            </a:r>
            <a:br>
              <a:rPr lang="ru-RU" b="1" dirty="0">
                <a:ln>
                  <a:solidFill>
                    <a:srgbClr val="FF0000"/>
                  </a:solidFill>
                </a:ln>
              </a:rPr>
            </a:br>
            <a:r>
              <a:rPr lang="ru-RU" b="1" dirty="0">
                <a:ln>
                  <a:solidFill>
                    <a:srgbClr val="FF0000"/>
                  </a:solidFill>
                </a:ln>
              </a:rPr>
              <a:t>Качает кровь, качает</a:t>
            </a:r>
            <a:br>
              <a:rPr lang="ru-RU" b="1" dirty="0">
                <a:ln>
                  <a:solidFill>
                    <a:srgbClr val="FF0000"/>
                  </a:solidFill>
                </a:ln>
              </a:rPr>
            </a:br>
            <a:r>
              <a:rPr lang="ru-RU" b="1" dirty="0">
                <a:ln>
                  <a:solidFill>
                    <a:srgbClr val="FF0000"/>
                  </a:solidFill>
                </a:ln>
              </a:rPr>
              <a:t>И устали не знает.</a:t>
            </a:r>
            <a:br>
              <a:rPr lang="ru-RU" b="1" dirty="0">
                <a:ln>
                  <a:solidFill>
                    <a:srgbClr val="FF0000"/>
                  </a:solidFill>
                </a:ln>
              </a:rPr>
            </a:br>
            <a:endParaRPr lang="ru-RU" dirty="0">
              <a:ln>
                <a:solidFill>
                  <a:srgbClr val="FF0000"/>
                </a:solidFill>
              </a:ln>
            </a:endParaRPr>
          </a:p>
        </p:txBody>
      </p:sp>
      <p:sp>
        <p:nvSpPr>
          <p:cNvPr id="5" name="Прямоугольник 4"/>
          <p:cNvSpPr/>
          <p:nvPr/>
        </p:nvSpPr>
        <p:spPr>
          <a:xfrm>
            <a:off x="6123062" y="1166843"/>
            <a:ext cx="3006080" cy="4801314"/>
          </a:xfrm>
          <a:prstGeom prst="rect">
            <a:avLst/>
          </a:prstGeom>
        </p:spPr>
        <p:txBody>
          <a:bodyPr wrap="square">
            <a:spAutoFit/>
          </a:bodyPr>
          <a:lstStyle/>
          <a:p>
            <a:r>
              <a:rPr lang="ru-RU" b="1" dirty="0">
                <a:ln>
                  <a:solidFill>
                    <a:srgbClr val="FF0000"/>
                  </a:solidFill>
                </a:ln>
              </a:rPr>
              <a:t>И если кто из нас сидит,</a:t>
            </a:r>
            <a:br>
              <a:rPr lang="ru-RU" b="1" dirty="0">
                <a:ln>
                  <a:solidFill>
                    <a:srgbClr val="FF0000"/>
                  </a:solidFill>
                </a:ln>
              </a:rPr>
            </a:br>
            <a:r>
              <a:rPr lang="ru-RU" b="1" dirty="0">
                <a:ln>
                  <a:solidFill>
                    <a:srgbClr val="FF0000"/>
                  </a:solidFill>
                </a:ln>
              </a:rPr>
              <a:t>Читает или пишет,</a:t>
            </a:r>
            <a:br>
              <a:rPr lang="ru-RU" b="1" dirty="0">
                <a:ln>
                  <a:solidFill>
                    <a:srgbClr val="FF0000"/>
                  </a:solidFill>
                </a:ln>
              </a:rPr>
            </a:br>
            <a:r>
              <a:rPr lang="ru-RU" b="1" dirty="0">
                <a:ln>
                  <a:solidFill>
                    <a:srgbClr val="FF0000"/>
                  </a:solidFill>
                </a:ln>
              </a:rPr>
              <a:t>Оно тихонечко стучит,</a:t>
            </a:r>
            <a:br>
              <a:rPr lang="ru-RU" b="1" dirty="0">
                <a:ln>
                  <a:solidFill>
                    <a:srgbClr val="FF0000"/>
                  </a:solidFill>
                </a:ln>
              </a:rPr>
            </a:br>
            <a:r>
              <a:rPr lang="ru-RU" b="1" dirty="0">
                <a:ln>
                  <a:solidFill>
                    <a:srgbClr val="FF0000"/>
                  </a:solidFill>
                </a:ln>
              </a:rPr>
              <a:t>Его мы и не слышим.</a:t>
            </a:r>
            <a:br>
              <a:rPr lang="ru-RU" b="1" dirty="0">
                <a:ln>
                  <a:solidFill>
                    <a:srgbClr val="FF0000"/>
                  </a:solidFill>
                </a:ln>
              </a:rPr>
            </a:br>
            <a:r>
              <a:rPr lang="ru-RU" b="1" dirty="0">
                <a:ln>
                  <a:solidFill>
                    <a:srgbClr val="FF0000"/>
                  </a:solidFill>
                </a:ln>
              </a:rPr>
              <a:t/>
            </a:r>
            <a:br>
              <a:rPr lang="ru-RU" b="1" dirty="0">
                <a:ln>
                  <a:solidFill>
                    <a:srgbClr val="FF0000"/>
                  </a:solidFill>
                </a:ln>
              </a:rPr>
            </a:br>
            <a:r>
              <a:rPr lang="ru-RU" b="1" dirty="0">
                <a:ln>
                  <a:solidFill>
                    <a:srgbClr val="FF0000"/>
                  </a:solidFill>
                </a:ln>
              </a:rPr>
              <a:t>Но если быстро побежать</a:t>
            </a:r>
            <a:br>
              <a:rPr lang="ru-RU" b="1" dirty="0">
                <a:ln>
                  <a:solidFill>
                    <a:srgbClr val="FF0000"/>
                  </a:solidFill>
                </a:ln>
              </a:rPr>
            </a:br>
            <a:r>
              <a:rPr lang="ru-RU" b="1" dirty="0">
                <a:ln>
                  <a:solidFill>
                    <a:srgbClr val="FF0000"/>
                  </a:solidFill>
                </a:ln>
              </a:rPr>
              <a:t>Иль сказку стоит услыхать</a:t>
            </a:r>
            <a:br>
              <a:rPr lang="ru-RU" b="1" dirty="0">
                <a:ln>
                  <a:solidFill>
                    <a:srgbClr val="FF0000"/>
                  </a:solidFill>
                </a:ln>
              </a:rPr>
            </a:br>
            <a:r>
              <a:rPr lang="ru-RU" b="1" dirty="0">
                <a:ln>
                  <a:solidFill>
                    <a:srgbClr val="FF0000"/>
                  </a:solidFill>
                </a:ln>
              </a:rPr>
              <a:t>Про злого </a:t>
            </a:r>
            <a:r>
              <a:rPr lang="ru-RU" b="1" dirty="0" err="1">
                <a:ln>
                  <a:solidFill>
                    <a:srgbClr val="FF0000"/>
                  </a:solidFill>
                </a:ln>
              </a:rPr>
              <a:t>Бармалея</a:t>
            </a:r>
            <a:r>
              <a:rPr lang="ru-RU" b="1" dirty="0">
                <a:ln>
                  <a:solidFill>
                    <a:srgbClr val="FF0000"/>
                  </a:solidFill>
                </a:ln>
              </a:rPr>
              <a:t> —</a:t>
            </a:r>
            <a:br>
              <a:rPr lang="ru-RU" b="1" dirty="0">
                <a:ln>
                  <a:solidFill>
                    <a:srgbClr val="FF0000"/>
                  </a:solidFill>
                </a:ln>
              </a:rPr>
            </a:br>
            <a:r>
              <a:rPr lang="ru-RU" b="1" dirty="0">
                <a:ln>
                  <a:solidFill>
                    <a:srgbClr val="FF0000"/>
                  </a:solidFill>
                </a:ln>
              </a:rPr>
              <a:t>Забьется посильнее.</a:t>
            </a:r>
            <a:br>
              <a:rPr lang="ru-RU" b="1" dirty="0">
                <a:ln>
                  <a:solidFill>
                    <a:srgbClr val="FF0000"/>
                  </a:solidFill>
                </a:ln>
              </a:rPr>
            </a:br>
            <a:r>
              <a:rPr lang="ru-RU" b="1" dirty="0">
                <a:ln>
                  <a:solidFill>
                    <a:srgbClr val="FF0000"/>
                  </a:solidFill>
                </a:ln>
              </a:rPr>
              <a:t/>
            </a:r>
            <a:br>
              <a:rPr lang="ru-RU" b="1" dirty="0">
                <a:ln>
                  <a:solidFill>
                    <a:srgbClr val="FF0000"/>
                  </a:solidFill>
                </a:ln>
              </a:rPr>
            </a:br>
            <a:r>
              <a:rPr lang="ru-RU" b="1" dirty="0">
                <a:ln>
                  <a:solidFill>
                    <a:srgbClr val="FF0000"/>
                  </a:solidFill>
                </a:ln>
              </a:rPr>
              <a:t>Моторчик наш, он непростой,</a:t>
            </a:r>
            <a:br>
              <a:rPr lang="ru-RU" b="1" dirty="0">
                <a:ln>
                  <a:solidFill>
                    <a:srgbClr val="FF0000"/>
                  </a:solidFill>
                </a:ln>
              </a:rPr>
            </a:br>
            <a:r>
              <a:rPr lang="ru-RU" b="1" dirty="0">
                <a:ln>
                  <a:solidFill>
                    <a:srgbClr val="FF0000"/>
                  </a:solidFill>
                </a:ln>
              </a:rPr>
              <a:t>Он не железный, а живой.</a:t>
            </a:r>
            <a:br>
              <a:rPr lang="ru-RU" b="1" dirty="0">
                <a:ln>
                  <a:solidFill>
                    <a:srgbClr val="FF0000"/>
                  </a:solidFill>
                </a:ln>
              </a:rPr>
            </a:br>
            <a:r>
              <a:rPr lang="ru-RU" b="1" dirty="0">
                <a:ln>
                  <a:solidFill>
                    <a:srgbClr val="FF0000"/>
                  </a:solidFill>
                </a:ln>
              </a:rPr>
              <a:t>Он тосковать умеет,</a:t>
            </a:r>
            <a:br>
              <a:rPr lang="ru-RU" b="1" dirty="0">
                <a:ln>
                  <a:solidFill>
                    <a:srgbClr val="FF0000"/>
                  </a:solidFill>
                </a:ln>
              </a:rPr>
            </a:br>
            <a:r>
              <a:rPr lang="ru-RU" b="1" dirty="0">
                <a:ln>
                  <a:solidFill>
                    <a:srgbClr val="FF0000"/>
                  </a:solidFill>
                </a:ln>
              </a:rPr>
              <a:t>И любит, и жалеет!</a:t>
            </a:r>
            <a:br>
              <a:rPr lang="ru-RU" b="1" dirty="0">
                <a:ln>
                  <a:solidFill>
                    <a:srgbClr val="FF0000"/>
                  </a:solidFill>
                </a:ln>
              </a:rPr>
            </a:br>
            <a:r>
              <a:rPr lang="ru-RU" b="1" i="1" dirty="0">
                <a:ln>
                  <a:solidFill>
                    <a:srgbClr val="FF0000"/>
                  </a:solidFill>
                </a:ln>
              </a:rPr>
              <a:t>(Н. </a:t>
            </a:r>
            <a:r>
              <a:rPr lang="ru-RU" b="1" i="1" dirty="0" err="1">
                <a:ln>
                  <a:solidFill>
                    <a:srgbClr val="FF0000"/>
                  </a:solidFill>
                </a:ln>
              </a:rPr>
              <a:t>Кнушевицкая</a:t>
            </a:r>
            <a:r>
              <a:rPr lang="ru-RU" b="1" i="1" dirty="0">
                <a:ln>
                  <a:solidFill>
                    <a:srgbClr val="FF0000"/>
                  </a:solidFill>
                </a:ln>
              </a:rPr>
              <a:t>)</a:t>
            </a:r>
            <a:br>
              <a:rPr lang="ru-RU" b="1" i="1" dirty="0">
                <a:ln>
                  <a:solidFill>
                    <a:srgbClr val="FF0000"/>
                  </a:solidFill>
                </a:ln>
              </a:rPr>
            </a:br>
            <a:endParaRPr lang="ru-RU" dirty="0">
              <a:ln>
                <a:solidFill>
                  <a:srgbClr val="FF0000"/>
                </a:solidFill>
              </a:ln>
            </a:endParaRPr>
          </a:p>
        </p:txBody>
      </p:sp>
    </p:spTree>
    <p:extLst>
      <p:ext uri="{BB962C8B-B14F-4D97-AF65-F5344CB8AC3E}">
        <p14:creationId xmlns:p14="http://schemas.microsoft.com/office/powerpoint/2010/main" val="2823790032"/>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6953" y="116632"/>
            <a:ext cx="8712968" cy="2308324"/>
          </a:xfrm>
          <a:prstGeom prst="rect">
            <a:avLst/>
          </a:prstGeom>
        </p:spPr>
        <p:txBody>
          <a:bodyPr wrap="square">
            <a:spAutoFit/>
          </a:bodyPr>
          <a:lstStyle/>
          <a:p>
            <a:r>
              <a:rPr lang="ru-RU" b="1" dirty="0">
                <a:ln w="1905"/>
                <a:solidFill>
                  <a:srgbClr val="C00000"/>
                </a:solidFill>
                <a:effectLst>
                  <a:innerShdw blurRad="69850" dist="43180" dir="5400000">
                    <a:srgbClr val="000000">
                      <a:alpha val="65000"/>
                    </a:srgbClr>
                  </a:innerShdw>
                </a:effectLst>
              </a:rPr>
              <a:t>Желудок. </a:t>
            </a:r>
            <a:r>
              <a:rPr lang="ru-RU" b="1" dirty="0">
                <a:ln w="1905"/>
                <a:solidFill>
                  <a:srgbClr val="0070C0"/>
                </a:solidFill>
                <a:effectLst>
                  <a:innerShdw blurRad="69850" dist="43180" dir="5400000">
                    <a:srgbClr val="000000">
                      <a:alpha val="65000"/>
                    </a:srgbClr>
                  </a:innerShdw>
                </a:effectLst>
              </a:rPr>
              <a:t>Наш с вами желудок оказывается «умнее» многих животных. Как такое может быть? А, на самом деле всё очень просто. В человеческом желудке намного больше нервных клеток, чем в мозге животных. И, эти нейроны настолько сложные по своей конструкции, что наш желудок может заслуженно носить звание второго мозга. И, хотя другие наши части тела, также имеют подобные нейроны, уникальность желудка заключается в том, что процессы переваривания пищи запускаются самостоятельно, по решению «желудочного» мозга и без участия головного. </a:t>
            </a:r>
          </a:p>
        </p:txBody>
      </p:sp>
      <p:sp>
        <p:nvSpPr>
          <p:cNvPr id="3" name="Прямоугольник 2"/>
          <p:cNvSpPr/>
          <p:nvPr/>
        </p:nvSpPr>
        <p:spPr>
          <a:xfrm>
            <a:off x="4982147" y="2680687"/>
            <a:ext cx="3960440" cy="4031873"/>
          </a:xfrm>
          <a:prstGeom prst="rect">
            <a:avLst/>
          </a:prstGeom>
        </p:spPr>
        <p:txBody>
          <a:bodyPr wrap="square">
            <a:spAutoFit/>
          </a:bodyPr>
          <a:lstStyle/>
          <a:p>
            <a:pPr lvl="0" fontAlgn="base">
              <a:spcBef>
                <a:spcPct val="0"/>
              </a:spcBef>
              <a:spcAft>
                <a:spcPct val="0"/>
              </a:spcAft>
            </a:pPr>
            <a:r>
              <a:rPr lang="ru-RU" sz="1600" b="1" dirty="0">
                <a:ln w="1905"/>
                <a:solidFill>
                  <a:srgbClr val="C00000"/>
                </a:solidFill>
                <a:effectLst>
                  <a:innerShdw blurRad="69850" dist="43180" dir="5400000">
                    <a:srgbClr val="000000">
                      <a:alpha val="65000"/>
                    </a:srgbClr>
                  </a:innerShdw>
                </a:effectLst>
                <a:cs typeface="Times New Roman" pitchFamily="18" charset="0"/>
              </a:rPr>
              <a:t>Желудок </a:t>
            </a:r>
            <a:r>
              <a:rPr lang="ru-RU" sz="1600" b="1" dirty="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rPr>
              <a:t> </a:t>
            </a:r>
            <a:r>
              <a:rPr lang="ru-RU" sz="1600" b="1"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
            </a:r>
            <a:br>
              <a:rPr lang="ru-RU" sz="1600" b="1"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Все сказу про Красную шапочку знают,</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Но только вот здесь заковырка какая:</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Бабушка в волчьем сидела желудке!</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Скажу вам, что это лишь милая шутка.</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Желудок размером не очень велик,</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И бабушек прятать он не привык,</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У человека и зверя любого</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Служит желудок совсем для другого.</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Соком желудочным пищу польёт,</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Побудет чуть-чуть она здесь — и вперёд.</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Конфета, ватрушка или печенье</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dirty="0">
                <a:ln w="1905"/>
                <a:solidFill>
                  <a:srgbClr val="0070C0"/>
                </a:solidFill>
                <a:effectLst>
                  <a:innerShdw blurRad="69850" dist="43180" dir="5400000">
                    <a:srgbClr val="000000">
                      <a:alpha val="65000"/>
                    </a:srgbClr>
                  </a:innerShdw>
                </a:effectLst>
                <a:cs typeface="Times New Roman" pitchFamily="18" charset="0"/>
              </a:rPr>
              <a:t>Дальше отправятся без промедленья!</a:t>
            </a:r>
            <a:br>
              <a:rPr lang="ru-RU" sz="1600" b="1" dirty="0">
                <a:ln w="1905"/>
                <a:solidFill>
                  <a:srgbClr val="0070C0"/>
                </a:solidFill>
                <a:effectLst>
                  <a:innerShdw blurRad="69850" dist="43180" dir="5400000">
                    <a:srgbClr val="000000">
                      <a:alpha val="65000"/>
                    </a:srgbClr>
                  </a:innerShdw>
                </a:effectLst>
                <a:cs typeface="Times New Roman" pitchFamily="18" charset="0"/>
              </a:rPr>
            </a:br>
            <a:r>
              <a:rPr lang="ru-RU" sz="1600" b="1" i="1" dirty="0">
                <a:ln w="1905"/>
                <a:solidFill>
                  <a:srgbClr val="0070C0"/>
                </a:solidFill>
                <a:effectLst>
                  <a:innerShdw blurRad="69850" dist="43180" dir="5400000">
                    <a:srgbClr val="000000">
                      <a:alpha val="65000"/>
                    </a:srgbClr>
                  </a:innerShdw>
                </a:effectLst>
                <a:cs typeface="Times New Roman" pitchFamily="18" charset="0"/>
              </a:rPr>
              <a:t>(Н. </a:t>
            </a:r>
            <a:r>
              <a:rPr lang="ru-RU" sz="1600" b="1" i="1" dirty="0" err="1">
                <a:ln w="1905"/>
                <a:solidFill>
                  <a:srgbClr val="0070C0"/>
                </a:solidFill>
                <a:effectLst>
                  <a:innerShdw blurRad="69850" dist="43180" dir="5400000">
                    <a:srgbClr val="000000">
                      <a:alpha val="65000"/>
                    </a:srgbClr>
                  </a:innerShdw>
                </a:effectLst>
                <a:cs typeface="Times New Roman" pitchFamily="18" charset="0"/>
              </a:rPr>
              <a:t>Кнушевицкая</a:t>
            </a:r>
            <a:r>
              <a:rPr lang="ru-RU" sz="1600" b="1" i="1" dirty="0">
                <a:ln w="1905"/>
                <a:solidFill>
                  <a:srgbClr val="0070C0"/>
                </a:solidFill>
                <a:effectLst>
                  <a:innerShdw blurRad="69850" dist="43180" dir="5400000">
                    <a:srgbClr val="000000">
                      <a:alpha val="65000"/>
                    </a:srgbClr>
                  </a:innerShdw>
                </a:effectLst>
                <a:cs typeface="Times New Roman" pitchFamily="18" charset="0"/>
              </a:rPr>
              <a:t>) </a:t>
            </a:r>
            <a:r>
              <a:rPr lang="ru-RU" sz="1600" b="1" dirty="0">
                <a:ln w="1905"/>
                <a:solidFill>
                  <a:srgbClr val="0070C0"/>
                </a:solidFill>
                <a:effectLst>
                  <a:innerShdw blurRad="69850" dist="43180" dir="5400000">
                    <a:srgbClr val="000000">
                      <a:alpha val="65000"/>
                    </a:srgbClr>
                  </a:innerShdw>
                </a:effectLst>
                <a:cs typeface="Arial" pitchFamily="34" charset="0"/>
              </a:rPr>
              <a:t> </a:t>
            </a:r>
          </a:p>
        </p:txBody>
      </p:sp>
      <p:pic>
        <p:nvPicPr>
          <p:cNvPr id="4" name="Picture 2" descr="http://v.900igr.net:10/datas/okruzhajuschij-mir/Stroenie-tela/0034-034-Stroenie-tela.jpg"/>
          <p:cNvPicPr>
            <a:picLocks noChangeAspect="1" noChangeArrowheads="1"/>
          </p:cNvPicPr>
          <p:nvPr/>
        </p:nvPicPr>
        <p:blipFill rotWithShape="1">
          <a:blip r:embed="rId3">
            <a:extLst>
              <a:ext uri="{28A0092B-C50C-407E-A947-70E740481C1C}">
                <a14:useLocalDpi xmlns:a14="http://schemas.microsoft.com/office/drawing/2010/main" val="0"/>
              </a:ext>
            </a:extLst>
          </a:blip>
          <a:srcRect l="28669" t="28366" r="29020" b="17600"/>
          <a:stretch/>
        </p:blipFill>
        <p:spPr bwMode="auto">
          <a:xfrm>
            <a:off x="253640" y="2671025"/>
            <a:ext cx="4338680" cy="4155446"/>
          </a:xfrm>
          <a:prstGeom prst="roundRect">
            <a:avLst>
              <a:gd name="adj" fmla="val 16667"/>
            </a:avLst>
          </a:prstGeom>
          <a:ln>
            <a:solidFill>
              <a:srgbClr val="FF0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390538"/>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TotalTime>
  <Words>691</Words>
  <Application>Microsoft Office PowerPoint</Application>
  <PresentationFormat>Экран (4:3)</PresentationFormat>
  <Paragraphs>74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dc:creator>
  <cp:lastModifiedBy>Елена</cp:lastModifiedBy>
  <cp:revision>17</cp:revision>
  <dcterms:created xsi:type="dcterms:W3CDTF">2016-01-30T17:19:26Z</dcterms:created>
  <dcterms:modified xsi:type="dcterms:W3CDTF">2016-12-20T19:47:16Z</dcterms:modified>
</cp:coreProperties>
</file>