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80" r:id="rId4"/>
    <p:sldId id="281" r:id="rId5"/>
    <p:sldId id="282" r:id="rId6"/>
    <p:sldId id="258" r:id="rId7"/>
    <p:sldId id="259" r:id="rId8"/>
    <p:sldId id="260" r:id="rId9"/>
    <p:sldId id="261" r:id="rId10"/>
    <p:sldId id="262" r:id="rId11"/>
    <p:sldId id="264" r:id="rId12"/>
    <p:sldId id="265" r:id="rId13"/>
    <p:sldId id="266" r:id="rId14"/>
    <p:sldId id="267" r:id="rId15"/>
    <p:sldId id="268" r:id="rId16"/>
    <p:sldId id="269" r:id="rId17"/>
    <p:sldId id="271" r:id="rId18"/>
    <p:sldId id="272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Слуховая </c:v>
                </c:pt>
                <c:pt idx="1">
                  <c:v>зрительная</c:v>
                </c:pt>
                <c:pt idx="2">
                  <c:v>внимание</c:v>
                </c:pt>
                <c:pt idx="3">
                  <c:v>мышление</c:v>
                </c:pt>
                <c:pt idx="4">
                  <c:v>моторика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0.26</c:v>
                </c:pt>
                <c:pt idx="1">
                  <c:v>0.19</c:v>
                </c:pt>
                <c:pt idx="2">
                  <c:v>0.04</c:v>
                </c:pt>
                <c:pt idx="3">
                  <c:v>0.48</c:v>
                </c:pt>
                <c:pt idx="4">
                  <c:v>0.37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Слуховая </c:v>
                </c:pt>
                <c:pt idx="1">
                  <c:v>зрительная</c:v>
                </c:pt>
                <c:pt idx="2">
                  <c:v>внимание</c:v>
                </c:pt>
                <c:pt idx="3">
                  <c:v>мышление</c:v>
                </c:pt>
                <c:pt idx="4">
                  <c:v>моторика</c:v>
                </c:pt>
              </c:strCache>
            </c:strRef>
          </c:cat>
          <c:val>
            <c:numRef>
              <c:f>Лист1!$C$2:$C$6</c:f>
              <c:numCache>
                <c:formatCode>0%</c:formatCode>
                <c:ptCount val="5"/>
                <c:pt idx="0">
                  <c:v>0.7</c:v>
                </c:pt>
                <c:pt idx="1">
                  <c:v>0.48</c:v>
                </c:pt>
                <c:pt idx="2">
                  <c:v>0.44</c:v>
                </c:pt>
                <c:pt idx="3">
                  <c:v>0.33</c:v>
                </c:pt>
                <c:pt idx="4">
                  <c:v>0.48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Слуховая </c:v>
                </c:pt>
                <c:pt idx="1">
                  <c:v>зрительная</c:v>
                </c:pt>
                <c:pt idx="2">
                  <c:v>внимание</c:v>
                </c:pt>
                <c:pt idx="3">
                  <c:v>мышление</c:v>
                </c:pt>
                <c:pt idx="4">
                  <c:v>моторика</c:v>
                </c:pt>
              </c:strCache>
            </c:strRef>
          </c:cat>
          <c:val>
            <c:numRef>
              <c:f>Лист1!$D$2:$D$6</c:f>
              <c:numCache>
                <c:formatCode>0%</c:formatCode>
                <c:ptCount val="5"/>
                <c:pt idx="0">
                  <c:v>0.04</c:v>
                </c:pt>
                <c:pt idx="1">
                  <c:v>0.14000000000000001</c:v>
                </c:pt>
                <c:pt idx="2">
                  <c:v>0.15</c:v>
                </c:pt>
                <c:pt idx="3">
                  <c:v>0.19</c:v>
                </c:pt>
                <c:pt idx="4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Слуховая </c:v>
                </c:pt>
                <c:pt idx="1">
                  <c:v>зрительная</c:v>
                </c:pt>
                <c:pt idx="2">
                  <c:v>внимание</c:v>
                </c:pt>
                <c:pt idx="3">
                  <c:v>мышление</c:v>
                </c:pt>
                <c:pt idx="4">
                  <c:v>моторика</c:v>
                </c:pt>
              </c:strCache>
            </c:strRef>
          </c:cat>
          <c:val>
            <c:numRef>
              <c:f>Лист1!$E$2:$E$6</c:f>
              <c:numCache>
                <c:formatCode>0%</c:formatCode>
                <c:ptCount val="5"/>
                <c:pt idx="0">
                  <c:v>0</c:v>
                </c:pt>
                <c:pt idx="1">
                  <c:v>0.19</c:v>
                </c:pt>
                <c:pt idx="2">
                  <c:v>0.37</c:v>
                </c:pt>
                <c:pt idx="3">
                  <c:v>0</c:v>
                </c:pt>
                <c:pt idx="4">
                  <c:v>0.15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9845504"/>
        <c:axId val="149847040"/>
      </c:barChart>
      <c:catAx>
        <c:axId val="149845504"/>
        <c:scaling>
          <c:orientation val="minMax"/>
        </c:scaling>
        <c:delete val="0"/>
        <c:axPos val="b"/>
        <c:majorTickMark val="out"/>
        <c:minorTickMark val="none"/>
        <c:tickLblPos val="nextTo"/>
        <c:crossAx val="149847040"/>
        <c:crosses val="autoZero"/>
        <c:auto val="1"/>
        <c:lblAlgn val="ctr"/>
        <c:lblOffset val="100"/>
        <c:noMultiLvlLbl val="0"/>
      </c:catAx>
      <c:valAx>
        <c:axId val="14984704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498455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слуховая</c:v>
                </c:pt>
                <c:pt idx="1">
                  <c:v>зрительная</c:v>
                </c:pt>
                <c:pt idx="2">
                  <c:v>внимание</c:v>
                </c:pt>
                <c:pt idx="3">
                  <c:v>мышление</c:v>
                </c:pt>
                <c:pt idx="4">
                  <c:v>моторика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0.36</c:v>
                </c:pt>
                <c:pt idx="1">
                  <c:v>0.2</c:v>
                </c:pt>
                <c:pt idx="2">
                  <c:v>0.12</c:v>
                </c:pt>
                <c:pt idx="3">
                  <c:v>0.44</c:v>
                </c:pt>
                <c:pt idx="4">
                  <c:v>0.4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слуховая</c:v>
                </c:pt>
                <c:pt idx="1">
                  <c:v>зрительная</c:v>
                </c:pt>
                <c:pt idx="2">
                  <c:v>внимание</c:v>
                </c:pt>
                <c:pt idx="3">
                  <c:v>мышление</c:v>
                </c:pt>
                <c:pt idx="4">
                  <c:v>моторика</c:v>
                </c:pt>
              </c:strCache>
            </c:strRef>
          </c:cat>
          <c:val>
            <c:numRef>
              <c:f>Лист1!$C$2:$C$6</c:f>
              <c:numCache>
                <c:formatCode>0%</c:formatCode>
                <c:ptCount val="5"/>
                <c:pt idx="0">
                  <c:v>0.56000000000000005</c:v>
                </c:pt>
                <c:pt idx="1">
                  <c:v>0.44</c:v>
                </c:pt>
                <c:pt idx="2">
                  <c:v>0.32</c:v>
                </c:pt>
                <c:pt idx="3">
                  <c:v>0.48</c:v>
                </c:pt>
                <c:pt idx="4">
                  <c:v>0.44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слуховая</c:v>
                </c:pt>
                <c:pt idx="1">
                  <c:v>зрительная</c:v>
                </c:pt>
                <c:pt idx="2">
                  <c:v>внимание</c:v>
                </c:pt>
                <c:pt idx="3">
                  <c:v>мышление</c:v>
                </c:pt>
                <c:pt idx="4">
                  <c:v>моторика</c:v>
                </c:pt>
              </c:strCache>
            </c:strRef>
          </c:cat>
          <c:val>
            <c:numRef>
              <c:f>Лист1!$D$2:$D$6</c:f>
              <c:numCache>
                <c:formatCode>0%</c:formatCode>
                <c:ptCount val="5"/>
                <c:pt idx="0">
                  <c:v>0.02</c:v>
                </c:pt>
                <c:pt idx="1">
                  <c:v>0.16</c:v>
                </c:pt>
                <c:pt idx="2">
                  <c:v>0.24</c:v>
                </c:pt>
                <c:pt idx="3">
                  <c:v>0.08</c:v>
                </c:pt>
                <c:pt idx="4">
                  <c:v>0.04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слуховая</c:v>
                </c:pt>
                <c:pt idx="1">
                  <c:v>зрительная</c:v>
                </c:pt>
                <c:pt idx="2">
                  <c:v>внимание</c:v>
                </c:pt>
                <c:pt idx="3">
                  <c:v>мышление</c:v>
                </c:pt>
                <c:pt idx="4">
                  <c:v>моторика</c:v>
                </c:pt>
              </c:strCache>
            </c:strRef>
          </c:cat>
          <c:val>
            <c:numRef>
              <c:f>Лист1!$E$2:$E$6</c:f>
              <c:numCache>
                <c:formatCode>0%</c:formatCode>
                <c:ptCount val="5"/>
                <c:pt idx="0">
                  <c:v>0</c:v>
                </c:pt>
                <c:pt idx="1">
                  <c:v>0.2</c:v>
                </c:pt>
                <c:pt idx="2">
                  <c:v>0.32</c:v>
                </c:pt>
                <c:pt idx="3">
                  <c:v>0</c:v>
                </c:pt>
                <c:pt idx="4">
                  <c:v>0.12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6644224"/>
        <c:axId val="66671360"/>
      </c:barChart>
      <c:catAx>
        <c:axId val="66644224"/>
        <c:scaling>
          <c:orientation val="minMax"/>
        </c:scaling>
        <c:delete val="0"/>
        <c:axPos val="b"/>
        <c:majorTickMark val="out"/>
        <c:minorTickMark val="none"/>
        <c:tickLblPos val="nextTo"/>
        <c:crossAx val="66671360"/>
        <c:crosses val="autoZero"/>
        <c:auto val="1"/>
        <c:lblAlgn val="ctr"/>
        <c:lblOffset val="100"/>
        <c:noMultiLvlLbl val="0"/>
      </c:catAx>
      <c:valAx>
        <c:axId val="6667136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6664422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D85FE-F6B4-4581-942E-C8ED5FDAB028}" type="datetimeFigureOut">
              <a:rPr lang="ru-RU" smtClean="0"/>
              <a:t>28.01.2014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5A44C-C505-44E1-9ED8-9B1462105B7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D85FE-F6B4-4581-942E-C8ED5FDAB028}" type="datetimeFigureOut">
              <a:rPr lang="ru-RU" smtClean="0"/>
              <a:t>28.01.2014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5A44C-C505-44E1-9ED8-9B1462105B7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D85FE-F6B4-4581-942E-C8ED5FDAB028}" type="datetimeFigureOut">
              <a:rPr lang="ru-RU" smtClean="0"/>
              <a:t>28.01.2014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5A44C-C505-44E1-9ED8-9B1462105B74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D85FE-F6B4-4581-942E-C8ED5FDAB028}" type="datetimeFigureOut">
              <a:rPr lang="ru-RU" smtClean="0"/>
              <a:t>28.01.2014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5A44C-C505-44E1-9ED8-9B1462105B7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D85FE-F6B4-4581-942E-C8ED5FDAB028}" type="datetimeFigureOut">
              <a:rPr lang="ru-RU" smtClean="0"/>
              <a:t>28.01.2014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5A44C-C505-44E1-9ED8-9B1462105B7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D85FE-F6B4-4581-942E-C8ED5FDAB028}" type="datetimeFigureOut">
              <a:rPr lang="ru-RU" smtClean="0"/>
              <a:t>28.01.2014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5A44C-C505-44E1-9ED8-9B1462105B7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D85FE-F6B4-4581-942E-C8ED5FDAB028}" type="datetimeFigureOut">
              <a:rPr lang="ru-RU" smtClean="0"/>
              <a:t>28.01.2014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5A44C-C505-44E1-9ED8-9B1462105B7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D85FE-F6B4-4581-942E-C8ED5FDAB028}" type="datetimeFigureOut">
              <a:rPr lang="ru-RU" smtClean="0"/>
              <a:t>28.01.2014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5A44C-C505-44E1-9ED8-9B1462105B7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D85FE-F6B4-4581-942E-C8ED5FDAB028}" type="datetimeFigureOut">
              <a:rPr lang="ru-RU" smtClean="0"/>
              <a:t>28.01.2014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5A44C-C505-44E1-9ED8-9B1462105B7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D85FE-F6B4-4581-942E-C8ED5FDAB028}" type="datetimeFigureOut">
              <a:rPr lang="ru-RU" smtClean="0"/>
              <a:t>28.01.2014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5A44C-C505-44E1-9ED8-9B1462105B7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D85FE-F6B4-4581-942E-C8ED5FDAB028}" type="datetimeFigureOut">
              <a:rPr lang="ru-RU" smtClean="0"/>
              <a:t>28.01.2014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5A44C-C505-44E1-9ED8-9B1462105B7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88D85FE-F6B4-4581-942E-C8ED5FDAB028}" type="datetimeFigureOut">
              <a:rPr lang="ru-RU" smtClean="0"/>
              <a:t>28.01.2014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3F5A44C-C505-44E1-9ED8-9B1462105B7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CA3M59QD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224" y="764704"/>
            <a:ext cx="3766816" cy="25202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907704" y="2564904"/>
            <a:ext cx="65376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spcAft>
                <a:spcPts val="0"/>
              </a:spcAft>
            </a:pPr>
            <a:r>
              <a:rPr lang="ru-RU" sz="4800" b="1" i="1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</a:rPr>
              <a:t>Клуб для родителей подготовительных групп</a:t>
            </a:r>
          </a:p>
          <a:p>
            <a:pPr marL="457200" algn="ctr">
              <a:spcAft>
                <a:spcPts val="0"/>
              </a:spcAft>
            </a:pPr>
            <a:r>
              <a:rPr lang="ru-RU" sz="4800" b="1" i="1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</a:rPr>
              <a:t> «Мы идем в школу»</a:t>
            </a:r>
          </a:p>
          <a:p>
            <a:pPr algn="ctr">
              <a:spcAft>
                <a:spcPts val="0"/>
              </a:spcAft>
            </a:pPr>
            <a:r>
              <a:rPr lang="ru-RU" sz="2400" b="1" i="1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</a:rPr>
              <a:t> </a:t>
            </a:r>
            <a:endParaRPr lang="ru-RU" sz="1400" b="1" i="1" dirty="0">
              <a:solidFill>
                <a:srgbClr val="7030A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60184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Развитие познавательной активности</a:t>
            </a:r>
            <a:r>
              <a:rPr lang="ru-RU" sz="4000" b="1" dirty="0"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ru-RU" sz="4000" b="1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Игра «Плохо-хорошо»</a:t>
            </a:r>
            <a:r>
              <a:rPr lang="ru-RU" sz="4000" b="1" dirty="0"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ru-RU" sz="4000" b="1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Users\Админ\Pictures\GameCenter\РіСЂСѓР·РѕРІРёРє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08920"/>
            <a:ext cx="6984775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7339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252728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/>
                <a:ea typeface="Times New Roman"/>
              </a:rPr>
              <a:t>Развитие внимания</a:t>
            </a:r>
            <a:br>
              <a:rPr lang="ru-RU" sz="4000" b="1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/>
                <a:ea typeface="Times New Roman"/>
              </a:rPr>
              <a:t>Игра «Животные, птицы»</a:t>
            </a:r>
            <a:br>
              <a:rPr lang="ru-RU" sz="4000" b="1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Админ\Pictures\GameCenter\90a3bc3ae02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88840"/>
            <a:ext cx="7056784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6367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Развитие внимания и восприятия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Игра «Куча мала»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170" name="Picture 2" descr="C:\Users\Админ\Pictures\GameCenter\76ae9e05eb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988840"/>
            <a:ext cx="6048672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02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команда</a:t>
            </a:r>
            <a:endParaRPr lang="ru-RU" dirty="0"/>
          </a:p>
        </p:txBody>
      </p:sp>
      <p:pic>
        <p:nvPicPr>
          <p:cNvPr id="8194" name="Picture 2" descr="C:\Users\Админ\Pictures\GameCenter\img1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7416823" cy="475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8909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команда</a:t>
            </a:r>
            <a:endParaRPr lang="ru-RU" dirty="0"/>
          </a:p>
        </p:txBody>
      </p:sp>
      <p:pic>
        <p:nvPicPr>
          <p:cNvPr id="9218" name="Picture 2" descr="C:\Users\Админ\Pictures\GameCenter\logic49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806489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7313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Развитие памяти </a:t>
            </a:r>
            <a: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Игра «Самый зоркий»</a:t>
            </a:r>
            <a: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42" name="Picture 2" descr="C:\Users\Админ\Pictures\GameCenter\Р»РѕРґРєР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16832"/>
            <a:ext cx="7056783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7719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Админ\Pictures\GameCenter\Р¶СѓСЂРЅР°Р»СЊРЅС‹Р№-СЃС‚РѕР»РёРє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764704"/>
            <a:ext cx="7056784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490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Админ\Pictures\GameCenter\С‚СЂР°РєС‚РѕСЂ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36712"/>
            <a:ext cx="7488832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426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Админ\Pictures\GameCenter\elementary-school-materials-vectors_34-1248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92696"/>
            <a:ext cx="6336704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403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Игра «Корзинка»</a:t>
            </a:r>
            <a: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6386" name="Picture 2" descr="C:\Users\Админ\Pictures\Новая папка (5)\огород д-с\article141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700808"/>
            <a:ext cx="5688632" cy="4425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840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/>
                <a:latin typeface="Times New Roman"/>
                <a:ea typeface="Times New Roman"/>
              </a:rPr>
              <a:t>Упражнение-приветствие «Мои мысли о школе»</a:t>
            </a:r>
            <a:r>
              <a:rPr lang="ru-RU" sz="4000" dirty="0" smtClean="0">
                <a:effectLst/>
                <a:latin typeface="Times New Roman"/>
                <a:ea typeface="Times New Roman"/>
              </a:rPr>
              <a:t/>
            </a:r>
            <a:br>
              <a:rPr lang="ru-RU" sz="4000" dirty="0" smtClean="0">
                <a:effectLst/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just">
              <a:spcAft>
                <a:spcPts val="0"/>
              </a:spcAft>
            </a:pPr>
            <a:r>
              <a:rPr lang="ru-RU" sz="40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«Я думаю, что в школе…»</a:t>
            </a:r>
          </a:p>
          <a:p>
            <a:pPr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</a:rPr>
              <a:t> 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8659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Развитие речи</a:t>
            </a:r>
            <a: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Игра «Потерянные вещи»</a:t>
            </a:r>
            <a: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7410" name="Picture 2" descr="C:\Users\Админ\Pictures\Новая папка (5)\разное (работа)\0_4c570_2e847a3d_l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1" y="1988840"/>
            <a:ext cx="5616624" cy="4137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4772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Развитие произвольности</a:t>
            </a:r>
            <a: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Игра «Да» и «нет» не говорите»</a:t>
            </a:r>
            <a: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8434" name="Picture 2" descr="C:\Users\Админ\Pictures\Новая папка (5)\разное (работа)\1267786554_image0003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132856"/>
            <a:ext cx="6696744" cy="3993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2181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Подведение итогов</a:t>
            </a:r>
            <a: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9458" name="Picture 2" descr="C:\Users\Админ\Pictures\GameCenter\20110405_viktorin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369" y="302895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986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98072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Обратная связь «Чудесный портфель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»</a:t>
            </a:r>
            <a: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 descr="Как правильно подготовить ребенка к обучению в школе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708920"/>
            <a:ext cx="3672408" cy="403244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179512" y="1988840"/>
            <a:ext cx="677140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Тетрадь</a:t>
            </a:r>
            <a:r>
              <a:rPr lang="ru-RU" sz="3200" b="1" i="1" dirty="0" smtClean="0"/>
              <a:t> – если полученная </a:t>
            </a:r>
          </a:p>
          <a:p>
            <a:r>
              <a:rPr lang="ru-RU" sz="3200" b="1" i="1" dirty="0" smtClean="0"/>
              <a:t>информация важна и нужна для вас;</a:t>
            </a: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Карандаш</a:t>
            </a:r>
            <a:r>
              <a:rPr lang="ru-RU" sz="3200" b="1" i="1" dirty="0" smtClean="0"/>
              <a:t> -  если у вас остались </a:t>
            </a:r>
          </a:p>
          <a:p>
            <a:r>
              <a:rPr lang="ru-RU" sz="3200" b="1" i="1" dirty="0" smtClean="0"/>
              <a:t>неразрешённые  вопросы;</a:t>
            </a: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Пенал</a:t>
            </a:r>
            <a:r>
              <a:rPr lang="ru-RU" sz="3200" b="1" i="1" dirty="0" smtClean="0"/>
              <a:t> – если сегодняшнее заседание</a:t>
            </a:r>
          </a:p>
          <a:p>
            <a:r>
              <a:rPr lang="ru-RU" sz="3200" b="1" i="1" dirty="0" smtClean="0"/>
              <a:t> не дало вам ничего нового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6622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908720"/>
            <a:ext cx="8229600" cy="1252728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7200" dirty="0">
              <a:solidFill>
                <a:srgbClr val="FF0000"/>
              </a:solidFill>
            </a:endParaRPr>
          </a:p>
        </p:txBody>
      </p:sp>
      <p:pic>
        <p:nvPicPr>
          <p:cNvPr id="20482" name="Picture 2" descr="C:\Users\Админ\Pictures\копилка психолога\74891001_4152860_5_2_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3451225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248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204864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Тест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«</a:t>
            </a:r>
            <a:r>
              <a:rPr lang="ru-RU" b="1" dirty="0" smtClean="0">
                <a:solidFill>
                  <a:srgbClr val="FF0000"/>
                </a:solidFill>
              </a:rPr>
              <a:t>Готов </a:t>
            </a:r>
            <a:r>
              <a:rPr lang="ru-RU" b="1" dirty="0">
                <a:solidFill>
                  <a:srgbClr val="FF0000"/>
                </a:solidFill>
              </a:rPr>
              <a:t>ли Я</a:t>
            </a:r>
            <a:r>
              <a:rPr lang="ru-RU" b="1" dirty="0" smtClean="0">
                <a:solidFill>
                  <a:srgbClr val="FF0000"/>
                </a:solidFill>
              </a:rPr>
              <a:t> быть родителем первоклассника?»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Прочитайте </a:t>
            </a:r>
            <a:r>
              <a:rPr lang="ru-RU" sz="3600" dirty="0">
                <a:solidFill>
                  <a:schemeClr val="tx1"/>
                </a:solidFill>
              </a:rPr>
              <a:t>внимательно каждое утверждение и, если вы согласны с ним, поставьте рядом 1 балл</a:t>
            </a:r>
            <a:r>
              <a:rPr lang="ru-RU" sz="3600" dirty="0" smtClean="0">
                <a:solidFill>
                  <a:schemeClr val="tx1"/>
                </a:solidFill>
              </a:rPr>
              <a:t>.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0- 5 баллов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5-10 баллов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10-15 баллов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>
                <a:solidFill>
                  <a:schemeClr val="tx1"/>
                </a:solidFill>
              </a:rPr>
              <a:t/>
            </a:r>
            <a:br>
              <a:rPr lang="ru-RU" sz="3600" dirty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04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6819462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Психологическая готовность к школе группа №10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715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5796130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Психологическая готовность к школе группа №12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680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Pictures\GameCenter\051f77345ce5f8f02a70e0e1548d90b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3762375" cy="367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/>
                <a:latin typeface="Times New Roman"/>
                <a:ea typeface="Times New Roman"/>
              </a:rPr>
              <a:t>«В игре готовимся к школе»</a:t>
            </a:r>
            <a:r>
              <a:rPr lang="ru-RU" sz="4000" dirty="0" smtClean="0">
                <a:effectLst/>
                <a:latin typeface="Times New Roman"/>
                <a:ea typeface="Times New Roman"/>
              </a:rPr>
              <a:t/>
            </a:r>
            <a:br>
              <a:rPr lang="ru-RU" sz="4000" dirty="0" smtClean="0">
                <a:effectLst/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34943" y="2348880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</a:rPr>
              <a:t>Для дошкольника игра – ведущий вид деятельности. Она помогает формировать все, что необходимо для полноценного развития личности. В игре ребенок развивается как активный деятель, он определяет замысел и воплощает его в сюжете. 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328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Pictures\копилка психолога\iCARYPMZM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76672"/>
            <a:ext cx="3877022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1340768"/>
            <a:ext cx="46805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Игры ребенка – важный показатель его общего развития. Если ребенок пассивен, не проявляет интереса к играм, если они стереотипны и примитивны по содержанию – это серьезный сигнал неблагополучия в развитии ребенка и, к сожалению, неутешительный прогноз для его школьного обучения. 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7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980728"/>
            <a:ext cx="8280919" cy="5145435"/>
          </a:xfrm>
        </p:spPr>
        <p:txBody>
          <a:bodyPr>
            <a:normAutofit lnSpcReduction="10000"/>
          </a:bodyPr>
          <a:lstStyle/>
          <a:p>
            <a:pPr marL="38100" algn="ctr">
              <a:spcBef>
                <a:spcPts val="100"/>
              </a:spcBef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</a:rPr>
              <a:t>Памятка для родителей</a:t>
            </a:r>
            <a:endParaRPr lang="ru-RU" sz="20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marL="38100" algn="just">
              <a:spcBef>
                <a:spcPts val="100"/>
              </a:spcBef>
              <a:spcAft>
                <a:spcPts val="0"/>
              </a:spcAft>
            </a:pPr>
            <a:r>
              <a:rPr lang="ru-RU" sz="2800" b="1" i="1" dirty="0">
                <a:latin typeface="Times New Roman"/>
                <a:ea typeface="Times New Roman"/>
              </a:rPr>
              <a:t>Правила организации  игрового занятия:</a:t>
            </a:r>
          </a:p>
          <a:p>
            <a:pPr marL="342900" lvl="0" indent="-342900" algn="just">
              <a:spcBef>
                <a:spcPts val="100"/>
              </a:spcBef>
              <a:spcAft>
                <a:spcPts val="0"/>
              </a:spcAft>
              <a:buFont typeface="Symbol"/>
              <a:buChar char=""/>
              <a:tabLst>
                <a:tab pos="495300" algn="l"/>
              </a:tabLst>
            </a:pPr>
            <a:r>
              <a:rPr lang="ru-RU" sz="2800" b="1" i="1" dirty="0">
                <a:latin typeface="Times New Roman"/>
                <a:ea typeface="Times New Roman"/>
              </a:rPr>
              <a:t>помогать ребёнку и не сердиться при этом;</a:t>
            </a:r>
          </a:p>
          <a:p>
            <a:pPr marL="342900" lvl="0" indent="-342900" algn="just">
              <a:spcBef>
                <a:spcPts val="100"/>
              </a:spcBef>
              <a:spcAft>
                <a:spcPts val="0"/>
              </a:spcAft>
              <a:buFont typeface="Symbol"/>
              <a:buChar char=""/>
              <a:tabLst>
                <a:tab pos="495300" algn="l"/>
              </a:tabLst>
            </a:pPr>
            <a:r>
              <a:rPr lang="ru-RU" sz="2800" b="1" i="1" dirty="0">
                <a:latin typeface="Times New Roman"/>
                <a:ea typeface="Times New Roman"/>
              </a:rPr>
              <a:t>не  кричать и принимать спокойно всё так, как есть;</a:t>
            </a:r>
          </a:p>
          <a:p>
            <a:pPr marL="342900" lvl="0" indent="-342900" algn="just">
              <a:spcBef>
                <a:spcPts val="100"/>
              </a:spcBef>
              <a:spcAft>
                <a:spcPts val="0"/>
              </a:spcAft>
              <a:buFont typeface="Symbol"/>
              <a:buChar char=""/>
              <a:tabLst>
                <a:tab pos="495300" algn="l"/>
              </a:tabLst>
            </a:pPr>
            <a:r>
              <a:rPr lang="ru-RU" sz="2800" b="1" i="1" dirty="0">
                <a:latin typeface="Times New Roman"/>
                <a:ea typeface="Times New Roman"/>
              </a:rPr>
              <a:t>не унижать ребёнка неконструктивными замечаниями;</a:t>
            </a:r>
          </a:p>
          <a:p>
            <a:pPr marL="342900" lvl="0" indent="-342900" algn="just">
              <a:spcBef>
                <a:spcPts val="100"/>
              </a:spcBef>
              <a:spcAft>
                <a:spcPts val="0"/>
              </a:spcAft>
              <a:buFont typeface="Symbol"/>
              <a:buChar char=""/>
              <a:tabLst>
                <a:tab pos="495300" algn="l"/>
              </a:tabLst>
            </a:pPr>
            <a:r>
              <a:rPr lang="ru-RU" sz="2800" b="1" i="1" dirty="0">
                <a:latin typeface="Times New Roman"/>
                <a:ea typeface="Times New Roman"/>
              </a:rPr>
              <a:t>не сравнивать своего ребёнка с другими, более успешными детьми;</a:t>
            </a:r>
          </a:p>
          <a:p>
            <a:pPr marL="38100" algn="just">
              <a:spcBef>
                <a:spcPts val="100"/>
              </a:spcBef>
              <a:spcAft>
                <a:spcPts val="0"/>
              </a:spcAft>
            </a:pPr>
            <a:r>
              <a:rPr lang="ru-RU" sz="2800" b="1" i="1" dirty="0">
                <a:latin typeface="Times New Roman"/>
                <a:ea typeface="Times New Roman"/>
              </a:rPr>
              <a:t>Необходимо помнить ещё одно важное правило:</a:t>
            </a:r>
          </a:p>
          <a:p>
            <a:pPr marL="38100" algn="ctr">
              <a:spcBef>
                <a:spcPts val="100"/>
              </a:spcBef>
              <a:spcAft>
                <a:spcPts val="0"/>
              </a:spcAft>
            </a:pPr>
            <a:r>
              <a:rPr lang="ru-RU" sz="2800" b="1" i="1" dirty="0">
                <a:solidFill>
                  <a:srgbClr val="FF0000"/>
                </a:solidFill>
                <a:latin typeface="Times New Roman"/>
                <a:ea typeface="Times New Roman"/>
              </a:rPr>
              <a:t>Ребенка  практически невозможно научить тому, чего он не хочет. Мотивация играет ведущую роль в процессе познания.</a:t>
            </a:r>
            <a:endParaRPr lang="ru-RU" sz="28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4397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\Pictures\GameCenter\20110405_viktorin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784975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75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571</TotalTime>
  <Words>268</Words>
  <Application>Microsoft Office PowerPoint</Application>
  <PresentationFormat>Экран (4:3)</PresentationFormat>
  <Paragraphs>38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Волна</vt:lpstr>
      <vt:lpstr>Презентация PowerPoint</vt:lpstr>
      <vt:lpstr>Упражнение-приветствие «Мои мысли о школе» </vt:lpstr>
      <vt:lpstr>     Тест «Готов ли Я быть родителем первоклассника?»   Прочитайте внимательно каждое утверждение и, если вы согласны с ним, поставьте рядом 1 балл. 0- 5 баллов 5-10 баллов 10-15 баллов   </vt:lpstr>
      <vt:lpstr>Психологическая готовность к школе группа №10</vt:lpstr>
      <vt:lpstr>Психологическая готовность к школе группа №12</vt:lpstr>
      <vt:lpstr>«В игре готовимся к школе» </vt:lpstr>
      <vt:lpstr>Презентация PowerPoint</vt:lpstr>
      <vt:lpstr>Презентация PowerPoint</vt:lpstr>
      <vt:lpstr>Презентация PowerPoint</vt:lpstr>
      <vt:lpstr>Развитие познавательной активности Игра «Плохо-хорошо» </vt:lpstr>
      <vt:lpstr>Развитие внимания Игра «Животные, птицы» </vt:lpstr>
      <vt:lpstr>Развитие внимания и восприятия Игра «Куча мала» </vt:lpstr>
      <vt:lpstr>1 команда</vt:lpstr>
      <vt:lpstr>2 команда</vt:lpstr>
      <vt:lpstr>Развитие памяти  Игра «Самый зоркий» </vt:lpstr>
      <vt:lpstr>Презентация PowerPoint</vt:lpstr>
      <vt:lpstr>Презентация PowerPoint</vt:lpstr>
      <vt:lpstr>Презентация PowerPoint</vt:lpstr>
      <vt:lpstr>Игра «Корзинка» </vt:lpstr>
      <vt:lpstr>Развитие речи Игра «Потерянные вещи» </vt:lpstr>
      <vt:lpstr>Развитие произвольности Игра «Да» и «нет» не говорите» </vt:lpstr>
      <vt:lpstr>Подведение итогов </vt:lpstr>
      <vt:lpstr>Обратная связь «Чудесный портфель»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19</cp:revision>
  <dcterms:created xsi:type="dcterms:W3CDTF">2013-12-30T10:58:29Z</dcterms:created>
  <dcterms:modified xsi:type="dcterms:W3CDTF">2014-01-28T10:23:22Z</dcterms:modified>
</cp:coreProperties>
</file>